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 id="2147483674" r:id="rId2"/>
    <p:sldMasterId id="2147483686" r:id="rId3"/>
    <p:sldMasterId id="2147483710" r:id="rId4"/>
    <p:sldMasterId id="2147483722" r:id="rId5"/>
    <p:sldMasterId id="2147483735" r:id="rId6"/>
    <p:sldMasterId id="2147483750" r:id="rId7"/>
  </p:sldMasterIdLst>
  <p:notesMasterIdLst>
    <p:notesMasterId r:id="rId61"/>
  </p:notesMasterIdLst>
  <p:handoutMasterIdLst>
    <p:handoutMasterId r:id="rId62"/>
  </p:handoutMasterIdLst>
  <p:sldIdLst>
    <p:sldId id="712" r:id="rId8"/>
    <p:sldId id="709" r:id="rId9"/>
    <p:sldId id="683" r:id="rId10"/>
    <p:sldId id="684" r:id="rId11"/>
    <p:sldId id="685" r:id="rId12"/>
    <p:sldId id="686" r:id="rId13"/>
    <p:sldId id="687" r:id="rId14"/>
    <p:sldId id="688" r:id="rId15"/>
    <p:sldId id="713" r:id="rId16"/>
    <p:sldId id="714" r:id="rId17"/>
    <p:sldId id="691" r:id="rId18"/>
    <p:sldId id="694" r:id="rId19"/>
    <p:sldId id="715" r:id="rId20"/>
    <p:sldId id="716" r:id="rId21"/>
    <p:sldId id="697" r:id="rId22"/>
    <p:sldId id="699" r:id="rId23"/>
    <p:sldId id="700" r:id="rId24"/>
    <p:sldId id="717" r:id="rId25"/>
    <p:sldId id="702" r:id="rId26"/>
    <p:sldId id="703" r:id="rId27"/>
    <p:sldId id="704" r:id="rId28"/>
    <p:sldId id="718" r:id="rId29"/>
    <p:sldId id="706" r:id="rId30"/>
    <p:sldId id="719" r:id="rId31"/>
    <p:sldId id="720" r:id="rId32"/>
    <p:sldId id="721" r:id="rId33"/>
    <p:sldId id="722" r:id="rId34"/>
    <p:sldId id="723" r:id="rId35"/>
    <p:sldId id="764" r:id="rId36"/>
    <p:sldId id="565" r:id="rId37"/>
    <p:sldId id="595" r:id="rId38"/>
    <p:sldId id="578" r:id="rId39"/>
    <p:sldId id="587" r:id="rId40"/>
    <p:sldId id="738" r:id="rId41"/>
    <p:sldId id="761" r:id="rId42"/>
    <p:sldId id="669" r:id="rId43"/>
    <p:sldId id="737" r:id="rId44"/>
    <p:sldId id="763" r:id="rId45"/>
    <p:sldId id="765" r:id="rId46"/>
    <p:sldId id="288" r:id="rId47"/>
    <p:sldId id="355" r:id="rId48"/>
    <p:sldId id="660" r:id="rId49"/>
    <p:sldId id="725" r:id="rId50"/>
    <p:sldId id="724" r:id="rId51"/>
    <p:sldId id="661" r:id="rId52"/>
    <p:sldId id="295" r:id="rId53"/>
    <p:sldId id="726" r:id="rId54"/>
    <p:sldId id="272" r:id="rId55"/>
    <p:sldId id="314" r:id="rId56"/>
    <p:sldId id="318" r:id="rId57"/>
    <p:sldId id="376" r:id="rId58"/>
    <p:sldId id="380" r:id="rId59"/>
    <p:sldId id="351" r:id="rId60"/>
  </p:sldIdLst>
  <p:sldSz cx="9144000" cy="6858000" type="screen4x3"/>
  <p:notesSz cx="7315200" cy="9601200"/>
  <p:defaultTextStyle>
    <a:defPPr>
      <a:defRPr lang="en-US"/>
    </a:defPPr>
    <a:lvl1pPr algn="ctr" rtl="0" eaLnBrk="0" fontAlgn="base" hangingPunct="0">
      <a:spcBef>
        <a:spcPct val="0"/>
      </a:spcBef>
      <a:spcAft>
        <a:spcPct val="0"/>
      </a:spcAft>
      <a:defRPr sz="2000" kern="1200">
        <a:solidFill>
          <a:schemeClr val="tx1"/>
        </a:solidFill>
        <a:latin typeface="Comic Sans MS" pitchFamily="66" charset="0"/>
        <a:ea typeface="+mn-ea"/>
        <a:cs typeface="+mn-cs"/>
      </a:defRPr>
    </a:lvl1pPr>
    <a:lvl2pPr marL="457200" algn="ctr" rtl="0" eaLnBrk="0" fontAlgn="base" hangingPunct="0">
      <a:spcBef>
        <a:spcPct val="0"/>
      </a:spcBef>
      <a:spcAft>
        <a:spcPct val="0"/>
      </a:spcAft>
      <a:defRPr sz="2000" kern="1200">
        <a:solidFill>
          <a:schemeClr val="tx1"/>
        </a:solidFill>
        <a:latin typeface="Comic Sans MS" pitchFamily="66" charset="0"/>
        <a:ea typeface="+mn-ea"/>
        <a:cs typeface="+mn-cs"/>
      </a:defRPr>
    </a:lvl2pPr>
    <a:lvl3pPr marL="914400" algn="ctr" rtl="0" eaLnBrk="0" fontAlgn="base" hangingPunct="0">
      <a:spcBef>
        <a:spcPct val="0"/>
      </a:spcBef>
      <a:spcAft>
        <a:spcPct val="0"/>
      </a:spcAft>
      <a:defRPr sz="2000" kern="1200">
        <a:solidFill>
          <a:schemeClr val="tx1"/>
        </a:solidFill>
        <a:latin typeface="Comic Sans MS" pitchFamily="66" charset="0"/>
        <a:ea typeface="+mn-ea"/>
        <a:cs typeface="+mn-cs"/>
      </a:defRPr>
    </a:lvl3pPr>
    <a:lvl4pPr marL="1371600" algn="ctr" rtl="0" eaLnBrk="0" fontAlgn="base" hangingPunct="0">
      <a:spcBef>
        <a:spcPct val="0"/>
      </a:spcBef>
      <a:spcAft>
        <a:spcPct val="0"/>
      </a:spcAft>
      <a:defRPr sz="2000" kern="1200">
        <a:solidFill>
          <a:schemeClr val="tx1"/>
        </a:solidFill>
        <a:latin typeface="Comic Sans MS" pitchFamily="66" charset="0"/>
        <a:ea typeface="+mn-ea"/>
        <a:cs typeface="+mn-cs"/>
      </a:defRPr>
    </a:lvl4pPr>
    <a:lvl5pPr marL="1828800" algn="ctr" rtl="0" eaLnBrk="0" fontAlgn="base" hangingPunct="0">
      <a:spcBef>
        <a:spcPct val="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35"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1616FF"/>
    <a:srgbClr val="8080E5"/>
    <a:srgbClr val="FF0A0B"/>
    <a:srgbClr val="996600"/>
    <a:srgbClr val="996633"/>
    <a:srgbClr val="CC9900"/>
    <a:srgbClr val="663300"/>
    <a:srgbClr val="008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C6616-2EA6-46AF-809B-F1D85C8D42E7}" v="272" dt="2024-11-26T21:21:57.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2" autoAdjust="0"/>
    <p:restoredTop sz="74515" autoAdjust="0"/>
  </p:normalViewPr>
  <p:slideViewPr>
    <p:cSldViewPr snapToGrid="0">
      <p:cViewPr varScale="1">
        <p:scale>
          <a:sx n="66" d="100"/>
          <a:sy n="66" d="100"/>
        </p:scale>
        <p:origin x="1224" y="67"/>
      </p:cViewPr>
      <p:guideLst>
        <p:guide orient="horz" pos="2184"/>
        <p:guide pos="28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33" d="100"/>
          <a:sy n="33" d="100"/>
        </p:scale>
        <p:origin x="-1162" y="-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kk Péter" userId="d21076b8-65f5-487a-94ff-76d8ec8c11fb" providerId="ADAL" clId="{160C6616-2EA6-46AF-809B-F1D85C8D42E7}"/>
    <pc:docChg chg="undo custSel addSld delSld modSld sldOrd delMainMaster modMainMaster">
      <pc:chgData name="Makk Péter" userId="d21076b8-65f5-487a-94ff-76d8ec8c11fb" providerId="ADAL" clId="{160C6616-2EA6-46AF-809B-F1D85C8D42E7}" dt="2024-11-26T21:37:49.789" v="2420" actId="478"/>
      <pc:docMkLst>
        <pc:docMk/>
      </pc:docMkLst>
      <pc:sldChg chg="addSp delSp modSp add mod">
        <pc:chgData name="Makk Péter" userId="d21076b8-65f5-487a-94ff-76d8ec8c11fb" providerId="ADAL" clId="{160C6616-2EA6-46AF-809B-F1D85C8D42E7}" dt="2024-11-26T20:50:19.761" v="2276" actId="14100"/>
        <pc:sldMkLst>
          <pc:docMk/>
          <pc:sldMk cId="0" sldId="272"/>
        </pc:sldMkLst>
        <pc:spChg chg="add mod">
          <ac:chgData name="Makk Péter" userId="d21076b8-65f5-487a-94ff-76d8ec8c11fb" providerId="ADAL" clId="{160C6616-2EA6-46AF-809B-F1D85C8D42E7}" dt="2024-11-26T15:46:00.662" v="1788" actId="1076"/>
          <ac:spMkLst>
            <pc:docMk/>
            <pc:sldMk cId="0" sldId="272"/>
            <ac:spMk id="5" creationId="{54ADE892-4EBE-3107-0953-6B2FE0C0A7ED}"/>
          </ac:spMkLst>
        </pc:spChg>
        <pc:spChg chg="add mod">
          <ac:chgData name="Makk Péter" userId="d21076b8-65f5-487a-94ff-76d8ec8c11fb" providerId="ADAL" clId="{160C6616-2EA6-46AF-809B-F1D85C8D42E7}" dt="2024-11-26T19:22:39.540" v="1830"/>
          <ac:spMkLst>
            <pc:docMk/>
            <pc:sldMk cId="0" sldId="272"/>
            <ac:spMk id="6" creationId="{0EAE2E8F-6DB4-2943-D09B-4FB099538342}"/>
          </ac:spMkLst>
        </pc:spChg>
        <pc:spChg chg="add mod">
          <ac:chgData name="Makk Péter" userId="d21076b8-65f5-487a-94ff-76d8ec8c11fb" providerId="ADAL" clId="{160C6616-2EA6-46AF-809B-F1D85C8D42E7}" dt="2024-11-26T19:22:39.540" v="1830"/>
          <ac:spMkLst>
            <pc:docMk/>
            <pc:sldMk cId="0" sldId="272"/>
            <ac:spMk id="7" creationId="{2000DAC4-3668-ADB3-BC73-84130A6C9122}"/>
          </ac:spMkLst>
        </pc:spChg>
        <pc:spChg chg="del mod">
          <ac:chgData name="Makk Péter" userId="d21076b8-65f5-487a-94ff-76d8ec8c11fb" providerId="ADAL" clId="{160C6616-2EA6-46AF-809B-F1D85C8D42E7}" dt="2024-11-26T15:46:16.677" v="1792" actId="478"/>
          <ac:spMkLst>
            <pc:docMk/>
            <pc:sldMk cId="0" sldId="272"/>
            <ac:spMk id="35" creationId="{00000000-0000-0000-0000-000000000000}"/>
          </ac:spMkLst>
        </pc:spChg>
        <pc:spChg chg="mod">
          <ac:chgData name="Makk Péter" userId="d21076b8-65f5-487a-94ff-76d8ec8c11fb" providerId="ADAL" clId="{160C6616-2EA6-46AF-809B-F1D85C8D42E7}" dt="2024-11-26T15:47:55.728" v="1807" actId="1076"/>
          <ac:spMkLst>
            <pc:docMk/>
            <pc:sldMk cId="0" sldId="272"/>
            <ac:spMk id="41" creationId="{00000000-0000-0000-0000-000000000000}"/>
          </ac:spMkLst>
        </pc:spChg>
        <pc:spChg chg="mod">
          <ac:chgData name="Makk Péter" userId="d21076b8-65f5-487a-94ff-76d8ec8c11fb" providerId="ADAL" clId="{160C6616-2EA6-46AF-809B-F1D85C8D42E7}" dt="2024-11-26T20:50:19.761" v="2276" actId="14100"/>
          <ac:spMkLst>
            <pc:docMk/>
            <pc:sldMk cId="0" sldId="272"/>
            <ac:spMk id="25605" creationId="{00000000-0000-0000-0000-000000000000}"/>
          </ac:spMkLst>
        </pc:spChg>
        <pc:spChg chg="mod">
          <ac:chgData name="Makk Péter" userId="d21076b8-65f5-487a-94ff-76d8ec8c11fb" providerId="ADAL" clId="{160C6616-2EA6-46AF-809B-F1D85C8D42E7}" dt="2024-11-26T15:45:20.011" v="1762" actId="1076"/>
          <ac:spMkLst>
            <pc:docMk/>
            <pc:sldMk cId="0" sldId="272"/>
            <ac:spMk id="25620" creationId="{00000000-0000-0000-0000-000000000000}"/>
          </ac:spMkLst>
        </pc:spChg>
        <pc:spChg chg="mod">
          <ac:chgData name="Makk Péter" userId="d21076b8-65f5-487a-94ff-76d8ec8c11fb" providerId="ADAL" clId="{160C6616-2EA6-46AF-809B-F1D85C8D42E7}" dt="2024-11-26T15:46:26.677" v="1796" actId="2711"/>
          <ac:spMkLst>
            <pc:docMk/>
            <pc:sldMk cId="0" sldId="272"/>
            <ac:spMk id="25626" creationId="{00000000-0000-0000-0000-000000000000}"/>
          </ac:spMkLst>
        </pc:spChg>
        <pc:spChg chg="del">
          <ac:chgData name="Makk Péter" userId="d21076b8-65f5-487a-94ff-76d8ec8c11fb" providerId="ADAL" clId="{160C6616-2EA6-46AF-809B-F1D85C8D42E7}" dt="2024-11-26T15:48:07.642" v="1810" actId="478"/>
          <ac:spMkLst>
            <pc:docMk/>
            <pc:sldMk cId="0" sldId="272"/>
            <ac:spMk id="25627" creationId="{00000000-0000-0000-0000-000000000000}"/>
          </ac:spMkLst>
        </pc:spChg>
        <pc:grpChg chg="mod">
          <ac:chgData name="Makk Péter" userId="d21076b8-65f5-487a-94ff-76d8ec8c11fb" providerId="ADAL" clId="{160C6616-2EA6-46AF-809B-F1D85C8D42E7}" dt="2024-11-26T15:46:13.416" v="1791" actId="1076"/>
          <ac:grpSpMkLst>
            <pc:docMk/>
            <pc:sldMk cId="0" sldId="272"/>
            <ac:grpSpMk id="48" creationId="{00000000-0000-0000-0000-000000000000}"/>
          </ac:grpSpMkLst>
        </pc:grpChg>
        <pc:picChg chg="add mod">
          <ac:chgData name="Makk Péter" userId="d21076b8-65f5-487a-94ff-76d8ec8c11fb" providerId="ADAL" clId="{160C6616-2EA6-46AF-809B-F1D85C8D42E7}" dt="2024-11-26T15:45:47.389" v="1784" actId="1076"/>
          <ac:picMkLst>
            <pc:docMk/>
            <pc:sldMk cId="0" sldId="272"/>
            <ac:picMk id="3" creationId="{A007D63D-0FFB-B18E-F525-D6E6145A7AC3}"/>
          </ac:picMkLst>
        </pc:picChg>
        <pc:picChg chg="add mod">
          <ac:chgData name="Makk Péter" userId="d21076b8-65f5-487a-94ff-76d8ec8c11fb" providerId="ADAL" clId="{160C6616-2EA6-46AF-809B-F1D85C8D42E7}" dt="2024-11-26T20:47:58.570" v="2221" actId="1076"/>
          <ac:picMkLst>
            <pc:docMk/>
            <pc:sldMk cId="0" sldId="272"/>
            <ac:picMk id="4" creationId="{77EF65EF-7C0B-8356-8CB8-C6C59D053424}"/>
          </ac:picMkLst>
        </pc:picChg>
        <pc:picChg chg="mod">
          <ac:chgData name="Makk Péter" userId="d21076b8-65f5-487a-94ff-76d8ec8c11fb" providerId="ADAL" clId="{160C6616-2EA6-46AF-809B-F1D85C8D42E7}" dt="2024-11-26T15:48:00.279" v="1808" actId="1076"/>
          <ac:picMkLst>
            <pc:docMk/>
            <pc:sldMk cId="0" sldId="272"/>
            <ac:picMk id="40" creationId="{00000000-0000-0000-0000-000000000000}"/>
          </ac:picMkLst>
        </pc:picChg>
        <pc:picChg chg="del">
          <ac:chgData name="Makk Péter" userId="d21076b8-65f5-487a-94ff-76d8ec8c11fb" providerId="ADAL" clId="{160C6616-2EA6-46AF-809B-F1D85C8D42E7}" dt="2024-11-26T15:45:08.913" v="1760" actId="478"/>
          <ac:picMkLst>
            <pc:docMk/>
            <pc:sldMk cId="0" sldId="272"/>
            <ac:picMk id="47" creationId="{00000000-0000-0000-0000-000000000000}"/>
          </ac:picMkLst>
        </pc:picChg>
        <pc:picChg chg="mod">
          <ac:chgData name="Makk Péter" userId="d21076b8-65f5-487a-94ff-76d8ec8c11fb" providerId="ADAL" clId="{160C6616-2EA6-46AF-809B-F1D85C8D42E7}" dt="2024-11-26T15:48:02.960" v="1809" actId="1076"/>
          <ac:picMkLst>
            <pc:docMk/>
            <pc:sldMk cId="0" sldId="272"/>
            <ac:picMk id="49" creationId="{00000000-0000-0000-0000-000000000000}"/>
          </ac:picMkLst>
        </pc:picChg>
        <pc:picChg chg="mod">
          <ac:chgData name="Makk Péter" userId="d21076b8-65f5-487a-94ff-76d8ec8c11fb" providerId="ADAL" clId="{160C6616-2EA6-46AF-809B-F1D85C8D42E7}" dt="2024-11-26T15:46:13.416" v="1791" actId="1076"/>
          <ac:picMkLst>
            <pc:docMk/>
            <pc:sldMk cId="0" sldId="272"/>
            <ac:picMk id="25621" creationId="{00000000-0000-0000-0000-000000000000}"/>
          </ac:picMkLst>
        </pc:picChg>
        <pc:picChg chg="mod">
          <ac:chgData name="Makk Péter" userId="d21076b8-65f5-487a-94ff-76d8ec8c11fb" providerId="ADAL" clId="{160C6616-2EA6-46AF-809B-F1D85C8D42E7}" dt="2024-11-26T15:45:53.799" v="1786" actId="1076"/>
          <ac:picMkLst>
            <pc:docMk/>
            <pc:sldMk cId="0" sldId="272"/>
            <ac:picMk id="118789" creationId="{00000000-0000-0000-0000-000000000000}"/>
          </ac:picMkLst>
        </pc:picChg>
        <pc:cxnChg chg="mod">
          <ac:chgData name="Makk Péter" userId="d21076b8-65f5-487a-94ff-76d8ec8c11fb" providerId="ADAL" clId="{160C6616-2EA6-46AF-809B-F1D85C8D42E7}" dt="2024-11-26T15:46:13.416" v="1791" actId="1076"/>
          <ac:cxnSpMkLst>
            <pc:docMk/>
            <pc:sldMk cId="0" sldId="272"/>
            <ac:cxnSpMk id="33" creationId="{00000000-0000-0000-0000-000000000000}"/>
          </ac:cxnSpMkLst>
        </pc:cxnChg>
      </pc:sldChg>
      <pc:sldChg chg="addSp delSp modSp add del mod">
        <pc:chgData name="Makk Péter" userId="d21076b8-65f5-487a-94ff-76d8ec8c11fb" providerId="ADAL" clId="{160C6616-2EA6-46AF-809B-F1D85C8D42E7}" dt="2024-11-26T20:42:22.564" v="2178" actId="255"/>
        <pc:sldMkLst>
          <pc:docMk/>
          <pc:sldMk cId="4131947404" sldId="288"/>
        </pc:sldMkLst>
        <pc:spChg chg="add mod">
          <ac:chgData name="Makk Péter" userId="d21076b8-65f5-487a-94ff-76d8ec8c11fb" providerId="ADAL" clId="{160C6616-2EA6-46AF-809B-F1D85C8D42E7}" dt="2024-11-26T13:34:18.060" v="18" actId="1076"/>
          <ac:spMkLst>
            <pc:docMk/>
            <pc:sldMk cId="4131947404" sldId="288"/>
            <ac:spMk id="6" creationId="{941F914B-969B-3A0E-2918-02495F040FD4}"/>
          </ac:spMkLst>
        </pc:spChg>
        <pc:spChg chg="add mod">
          <ac:chgData name="Makk Péter" userId="d21076b8-65f5-487a-94ff-76d8ec8c11fb" providerId="ADAL" clId="{160C6616-2EA6-46AF-809B-F1D85C8D42E7}" dt="2024-11-26T13:34:18.060" v="18" actId="1076"/>
          <ac:spMkLst>
            <pc:docMk/>
            <pc:sldMk cId="4131947404" sldId="288"/>
            <ac:spMk id="7" creationId="{A4F289CF-6A7C-CA4B-2E97-3E72F5D81B67}"/>
          </ac:spMkLst>
        </pc:spChg>
        <pc:spChg chg="add mod">
          <ac:chgData name="Makk Péter" userId="d21076b8-65f5-487a-94ff-76d8ec8c11fb" providerId="ADAL" clId="{160C6616-2EA6-46AF-809B-F1D85C8D42E7}" dt="2024-11-26T13:34:18.060" v="18" actId="1076"/>
          <ac:spMkLst>
            <pc:docMk/>
            <pc:sldMk cId="4131947404" sldId="288"/>
            <ac:spMk id="8" creationId="{E19133CF-4996-F986-DEEF-573132F8B577}"/>
          </ac:spMkLst>
        </pc:spChg>
        <pc:spChg chg="mod">
          <ac:chgData name="Makk Péter" userId="d21076b8-65f5-487a-94ff-76d8ec8c11fb" providerId="ADAL" clId="{160C6616-2EA6-46AF-809B-F1D85C8D42E7}" dt="2024-11-26T20:42:22.564" v="2178" actId="255"/>
          <ac:spMkLst>
            <pc:docMk/>
            <pc:sldMk cId="4131947404" sldId="288"/>
            <ac:spMk id="14" creationId="{00000000-0000-0000-0000-000000000000}"/>
          </ac:spMkLst>
        </pc:spChg>
        <pc:spChg chg="del">
          <ac:chgData name="Makk Péter" userId="d21076b8-65f5-487a-94ff-76d8ec8c11fb" providerId="ADAL" clId="{160C6616-2EA6-46AF-809B-F1D85C8D42E7}" dt="2024-11-26T13:33:17.088" v="7" actId="478"/>
          <ac:spMkLst>
            <pc:docMk/>
            <pc:sldMk cId="4131947404" sldId="288"/>
            <ac:spMk id="25" creationId="{00000000-0000-0000-0000-000000000000}"/>
          </ac:spMkLst>
        </pc:spChg>
        <pc:spChg chg="mod">
          <ac:chgData name="Makk Péter" userId="d21076b8-65f5-487a-94ff-76d8ec8c11fb" providerId="ADAL" clId="{160C6616-2EA6-46AF-809B-F1D85C8D42E7}" dt="2024-11-26T13:33:25.458" v="8" actId="1076"/>
          <ac:spMkLst>
            <pc:docMk/>
            <pc:sldMk cId="4131947404" sldId="288"/>
            <ac:spMk id="29" creationId="{00000000-0000-0000-0000-000000000000}"/>
          </ac:spMkLst>
        </pc:spChg>
        <pc:spChg chg="del mod">
          <ac:chgData name="Makk Péter" userId="d21076b8-65f5-487a-94ff-76d8ec8c11fb" providerId="ADAL" clId="{160C6616-2EA6-46AF-809B-F1D85C8D42E7}" dt="2024-11-26T13:33:30.194" v="10" actId="478"/>
          <ac:spMkLst>
            <pc:docMk/>
            <pc:sldMk cId="4131947404" sldId="288"/>
            <ac:spMk id="30" creationId="{00000000-0000-0000-0000-000000000000}"/>
          </ac:spMkLst>
        </pc:spChg>
        <pc:picChg chg="add mod">
          <ac:chgData name="Makk Péter" userId="d21076b8-65f5-487a-94ff-76d8ec8c11fb" providerId="ADAL" clId="{160C6616-2EA6-46AF-809B-F1D85C8D42E7}" dt="2024-11-26T13:34:32.897" v="19" actId="1076"/>
          <ac:picMkLst>
            <pc:docMk/>
            <pc:sldMk cId="4131947404" sldId="288"/>
            <ac:picMk id="2" creationId="{B51763E8-EE1C-93A1-FFAD-7C78A97DD5E3}"/>
          </ac:picMkLst>
        </pc:picChg>
        <pc:picChg chg="add mod">
          <ac:chgData name="Makk Péter" userId="d21076b8-65f5-487a-94ff-76d8ec8c11fb" providerId="ADAL" clId="{160C6616-2EA6-46AF-809B-F1D85C8D42E7}" dt="2024-11-26T13:34:32.897" v="19" actId="1076"/>
          <ac:picMkLst>
            <pc:docMk/>
            <pc:sldMk cId="4131947404" sldId="288"/>
            <ac:picMk id="3" creationId="{EED7AEED-1A66-8327-59AD-E48573F665A8}"/>
          </ac:picMkLst>
        </pc:picChg>
        <pc:picChg chg="add mod">
          <ac:chgData name="Makk Péter" userId="d21076b8-65f5-487a-94ff-76d8ec8c11fb" providerId="ADAL" clId="{160C6616-2EA6-46AF-809B-F1D85C8D42E7}" dt="2024-11-26T13:34:18.060" v="18" actId="1076"/>
          <ac:picMkLst>
            <pc:docMk/>
            <pc:sldMk cId="4131947404" sldId="288"/>
            <ac:picMk id="4" creationId="{349F6E3B-3595-08A3-1DB4-DBEF4CFEB49B}"/>
          </ac:picMkLst>
        </pc:picChg>
        <pc:picChg chg="add mod">
          <ac:chgData name="Makk Péter" userId="d21076b8-65f5-487a-94ff-76d8ec8c11fb" providerId="ADAL" clId="{160C6616-2EA6-46AF-809B-F1D85C8D42E7}" dt="2024-11-26T13:34:18.060" v="18" actId="1076"/>
          <ac:picMkLst>
            <pc:docMk/>
            <pc:sldMk cId="4131947404" sldId="288"/>
            <ac:picMk id="5" creationId="{B3732716-ED2D-C577-FD30-C32C87E8E08F}"/>
          </ac:picMkLst>
        </pc:picChg>
        <pc:picChg chg="mod">
          <ac:chgData name="Makk Péter" userId="d21076b8-65f5-487a-94ff-76d8ec8c11fb" providerId="ADAL" clId="{160C6616-2EA6-46AF-809B-F1D85C8D42E7}" dt="2024-11-26T13:33:45.491" v="16" actId="1076"/>
          <ac:picMkLst>
            <pc:docMk/>
            <pc:sldMk cId="4131947404" sldId="288"/>
            <ac:picMk id="16" creationId="{00000000-0000-0000-0000-000000000000}"/>
          </ac:picMkLst>
        </pc:picChg>
        <pc:picChg chg="del">
          <ac:chgData name="Makk Péter" userId="d21076b8-65f5-487a-94ff-76d8ec8c11fb" providerId="ADAL" clId="{160C6616-2EA6-46AF-809B-F1D85C8D42E7}" dt="2024-11-26T13:33:13.872" v="6" actId="478"/>
          <ac:picMkLst>
            <pc:docMk/>
            <pc:sldMk cId="4131947404" sldId="288"/>
            <ac:picMk id="24" creationId="{00000000-0000-0000-0000-000000000000}"/>
          </ac:picMkLst>
        </pc:picChg>
        <pc:picChg chg="mod">
          <ac:chgData name="Makk Péter" userId="d21076b8-65f5-487a-94ff-76d8ec8c11fb" providerId="ADAL" clId="{160C6616-2EA6-46AF-809B-F1D85C8D42E7}" dt="2024-11-26T13:33:42.619" v="15" actId="1076"/>
          <ac:picMkLst>
            <pc:docMk/>
            <pc:sldMk cId="4131947404" sldId="288"/>
            <ac:picMk id="28" creationId="{00000000-0000-0000-0000-000000000000}"/>
          </ac:picMkLst>
        </pc:picChg>
      </pc:sldChg>
      <pc:sldChg chg="addSp modSp add del mod">
        <pc:chgData name="Makk Péter" userId="d21076b8-65f5-487a-94ff-76d8ec8c11fb" providerId="ADAL" clId="{160C6616-2EA6-46AF-809B-F1D85C8D42E7}" dt="2024-11-26T20:49:48.190" v="2246" actId="20577"/>
        <pc:sldMkLst>
          <pc:docMk/>
          <pc:sldMk cId="2265543392" sldId="295"/>
        </pc:sldMkLst>
        <pc:spChg chg="add mod">
          <ac:chgData name="Makk Péter" userId="d21076b8-65f5-487a-94ff-76d8ec8c11fb" providerId="ADAL" clId="{160C6616-2EA6-46AF-809B-F1D85C8D42E7}" dt="2024-11-26T20:49:48.190" v="2246" actId="20577"/>
          <ac:spMkLst>
            <pc:docMk/>
            <pc:sldMk cId="2265543392" sldId="295"/>
            <ac:spMk id="2" creationId="{296C27F1-8C56-88A3-9DB6-3D1C56F8CE3A}"/>
          </ac:spMkLst>
        </pc:spChg>
      </pc:sldChg>
      <pc:sldChg chg="add del">
        <pc:chgData name="Makk Péter" userId="d21076b8-65f5-487a-94ff-76d8ec8c11fb" providerId="ADAL" clId="{160C6616-2EA6-46AF-809B-F1D85C8D42E7}" dt="2024-11-26T13:29:32.336" v="4"/>
        <pc:sldMkLst>
          <pc:docMk/>
          <pc:sldMk cId="776709713" sldId="313"/>
        </pc:sldMkLst>
      </pc:sldChg>
      <pc:sldChg chg="add del">
        <pc:chgData name="Makk Péter" userId="d21076b8-65f5-487a-94ff-76d8ec8c11fb" providerId="ADAL" clId="{160C6616-2EA6-46AF-809B-F1D85C8D42E7}" dt="2024-11-26T13:37:59.041" v="20" actId="47"/>
        <pc:sldMkLst>
          <pc:docMk/>
          <pc:sldMk cId="1717081927" sldId="313"/>
        </pc:sldMkLst>
      </pc:sldChg>
      <pc:sldChg chg="addSp delSp modSp add del mod modAnim">
        <pc:chgData name="Makk Péter" userId="d21076b8-65f5-487a-94ff-76d8ec8c11fb" providerId="ADAL" clId="{160C6616-2EA6-46AF-809B-F1D85C8D42E7}" dt="2024-11-26T20:53:14.167" v="2307" actId="113"/>
        <pc:sldMkLst>
          <pc:docMk/>
          <pc:sldMk cId="2007061602" sldId="314"/>
        </pc:sldMkLst>
        <pc:spChg chg="add mod">
          <ac:chgData name="Makk Péter" userId="d21076b8-65f5-487a-94ff-76d8ec8c11fb" providerId="ADAL" clId="{160C6616-2EA6-46AF-809B-F1D85C8D42E7}" dt="2024-11-26T20:05:10.886" v="1879" actId="1076"/>
          <ac:spMkLst>
            <pc:docMk/>
            <pc:sldMk cId="2007061602" sldId="314"/>
            <ac:spMk id="6" creationId="{5B070AD0-AAB1-DF66-4C14-22756E1C2B92}"/>
          </ac:spMkLst>
        </pc:spChg>
        <pc:spChg chg="add mod">
          <ac:chgData name="Makk Péter" userId="d21076b8-65f5-487a-94ff-76d8ec8c11fb" providerId="ADAL" clId="{160C6616-2EA6-46AF-809B-F1D85C8D42E7}" dt="2024-11-26T20:05:30.092" v="1929" actId="20577"/>
          <ac:spMkLst>
            <pc:docMk/>
            <pc:sldMk cId="2007061602" sldId="314"/>
            <ac:spMk id="7" creationId="{90CB9A59-5375-A161-DD15-F53CE7A27038}"/>
          </ac:spMkLst>
        </pc:spChg>
        <pc:spChg chg="mod">
          <ac:chgData name="Makk Péter" userId="d21076b8-65f5-487a-94ff-76d8ec8c11fb" providerId="ADAL" clId="{160C6616-2EA6-46AF-809B-F1D85C8D42E7}" dt="2024-11-26T20:53:14.167" v="2307" actId="113"/>
          <ac:spMkLst>
            <pc:docMk/>
            <pc:sldMk cId="2007061602" sldId="314"/>
            <ac:spMk id="56" creationId="{00000000-0000-0000-0000-000000000000}"/>
          </ac:spMkLst>
        </pc:spChg>
        <pc:spChg chg="mod topLvl">
          <ac:chgData name="Makk Péter" userId="d21076b8-65f5-487a-94ff-76d8ec8c11fb" providerId="ADAL" clId="{160C6616-2EA6-46AF-809B-F1D85C8D42E7}" dt="2024-11-26T20:04:08.541" v="1863" actId="1076"/>
          <ac:spMkLst>
            <pc:docMk/>
            <pc:sldMk cId="2007061602" sldId="314"/>
            <ac:spMk id="58" creationId="{00000000-0000-0000-0000-000000000000}"/>
          </ac:spMkLst>
        </pc:spChg>
        <pc:spChg chg="mod">
          <ac:chgData name="Makk Péter" userId="d21076b8-65f5-487a-94ff-76d8ec8c11fb" providerId="ADAL" clId="{160C6616-2EA6-46AF-809B-F1D85C8D42E7}" dt="2024-11-26T20:04:02.918" v="1860" actId="1076"/>
          <ac:spMkLst>
            <pc:docMk/>
            <pc:sldMk cId="2007061602" sldId="314"/>
            <ac:spMk id="59" creationId="{00000000-0000-0000-0000-000000000000}"/>
          </ac:spMkLst>
        </pc:spChg>
        <pc:spChg chg="mod">
          <ac:chgData name="Makk Péter" userId="d21076b8-65f5-487a-94ff-76d8ec8c11fb" providerId="ADAL" clId="{160C6616-2EA6-46AF-809B-F1D85C8D42E7}" dt="2024-11-26T20:02:22.562" v="1838" actId="1076"/>
          <ac:spMkLst>
            <pc:docMk/>
            <pc:sldMk cId="2007061602" sldId="314"/>
            <ac:spMk id="66" creationId="{00000000-0000-0000-0000-000000000000}"/>
          </ac:spMkLst>
        </pc:spChg>
        <pc:spChg chg="mod">
          <ac:chgData name="Makk Péter" userId="d21076b8-65f5-487a-94ff-76d8ec8c11fb" providerId="ADAL" clId="{160C6616-2EA6-46AF-809B-F1D85C8D42E7}" dt="2024-11-26T20:02:26.393" v="1839" actId="1076"/>
          <ac:spMkLst>
            <pc:docMk/>
            <pc:sldMk cId="2007061602" sldId="314"/>
            <ac:spMk id="67" creationId="{00000000-0000-0000-0000-000000000000}"/>
          </ac:spMkLst>
        </pc:spChg>
        <pc:spChg chg="mod ord">
          <ac:chgData name="Makk Péter" userId="d21076b8-65f5-487a-94ff-76d8ec8c11fb" providerId="ADAL" clId="{160C6616-2EA6-46AF-809B-F1D85C8D42E7}" dt="2024-11-26T20:51:33.265" v="2281" actId="166"/>
          <ac:spMkLst>
            <pc:docMk/>
            <pc:sldMk cId="2007061602" sldId="314"/>
            <ac:spMk id="26647" creationId="{00000000-0000-0000-0000-000000000000}"/>
          </ac:spMkLst>
        </pc:spChg>
        <pc:spChg chg="mod topLvl">
          <ac:chgData name="Makk Péter" userId="d21076b8-65f5-487a-94ff-76d8ec8c11fb" providerId="ADAL" clId="{160C6616-2EA6-46AF-809B-F1D85C8D42E7}" dt="2024-11-26T20:04:26.959" v="1868" actId="164"/>
          <ac:spMkLst>
            <pc:docMk/>
            <pc:sldMk cId="2007061602" sldId="314"/>
            <ac:spMk id="26663" creationId="{00000000-0000-0000-0000-000000000000}"/>
          </ac:spMkLst>
        </pc:spChg>
        <pc:spChg chg="mod topLvl">
          <ac:chgData name="Makk Péter" userId="d21076b8-65f5-487a-94ff-76d8ec8c11fb" providerId="ADAL" clId="{160C6616-2EA6-46AF-809B-F1D85C8D42E7}" dt="2024-11-26T20:04:13.288" v="1864" actId="1076"/>
          <ac:spMkLst>
            <pc:docMk/>
            <pc:sldMk cId="2007061602" sldId="314"/>
            <ac:spMk id="26665" creationId="{00000000-0000-0000-0000-000000000000}"/>
          </ac:spMkLst>
        </pc:spChg>
        <pc:spChg chg="del mod">
          <ac:chgData name="Makk Péter" userId="d21076b8-65f5-487a-94ff-76d8ec8c11fb" providerId="ADAL" clId="{160C6616-2EA6-46AF-809B-F1D85C8D42E7}" dt="2024-11-26T20:03:18.156" v="1851" actId="478"/>
          <ac:spMkLst>
            <pc:docMk/>
            <pc:sldMk cId="2007061602" sldId="314"/>
            <ac:spMk id="26673" creationId="{00000000-0000-0000-0000-000000000000}"/>
          </ac:spMkLst>
        </pc:spChg>
        <pc:spChg chg="mod topLvl">
          <ac:chgData name="Makk Péter" userId="d21076b8-65f5-487a-94ff-76d8ec8c11fb" providerId="ADAL" clId="{160C6616-2EA6-46AF-809B-F1D85C8D42E7}" dt="2024-11-26T20:04:01.244" v="1859" actId="1076"/>
          <ac:spMkLst>
            <pc:docMk/>
            <pc:sldMk cId="2007061602" sldId="314"/>
            <ac:spMk id="26674" creationId="{00000000-0000-0000-0000-000000000000}"/>
          </ac:spMkLst>
        </pc:spChg>
        <pc:spChg chg="del">
          <ac:chgData name="Makk Péter" userId="d21076b8-65f5-487a-94ff-76d8ec8c11fb" providerId="ADAL" clId="{160C6616-2EA6-46AF-809B-F1D85C8D42E7}" dt="2024-11-26T20:03:03.652" v="1847" actId="478"/>
          <ac:spMkLst>
            <pc:docMk/>
            <pc:sldMk cId="2007061602" sldId="314"/>
            <ac:spMk id="26677" creationId="{00000000-0000-0000-0000-000000000000}"/>
          </ac:spMkLst>
        </pc:spChg>
        <pc:spChg chg="mod topLvl">
          <ac:chgData name="Makk Péter" userId="d21076b8-65f5-487a-94ff-76d8ec8c11fb" providerId="ADAL" clId="{160C6616-2EA6-46AF-809B-F1D85C8D42E7}" dt="2024-11-26T20:05:07.816" v="1878" actId="1076"/>
          <ac:spMkLst>
            <pc:docMk/>
            <pc:sldMk cId="2007061602" sldId="314"/>
            <ac:spMk id="26680" creationId="{00000000-0000-0000-0000-000000000000}"/>
          </ac:spMkLst>
        </pc:spChg>
        <pc:grpChg chg="del mod">
          <ac:chgData name="Makk Péter" userId="d21076b8-65f5-487a-94ff-76d8ec8c11fb" providerId="ADAL" clId="{160C6616-2EA6-46AF-809B-F1D85C8D42E7}" dt="2024-11-26T20:03:46.707" v="1857" actId="165"/>
          <ac:grpSpMkLst>
            <pc:docMk/>
            <pc:sldMk cId="2007061602" sldId="314"/>
            <ac:grpSpMk id="2" creationId="{00000000-0000-0000-0000-000000000000}"/>
          </ac:grpSpMkLst>
        </pc:grpChg>
        <pc:grpChg chg="add mod">
          <ac:chgData name="Makk Péter" userId="d21076b8-65f5-487a-94ff-76d8ec8c11fb" providerId="ADAL" clId="{160C6616-2EA6-46AF-809B-F1D85C8D42E7}" dt="2024-11-26T20:04:26.959" v="1868" actId="164"/>
          <ac:grpSpMkLst>
            <pc:docMk/>
            <pc:sldMk cId="2007061602" sldId="314"/>
            <ac:grpSpMk id="3" creationId="{592802C8-7DA0-0F03-34B4-950C72DCCFF5}"/>
          </ac:grpSpMkLst>
        </pc:grpChg>
        <pc:grpChg chg="add mod">
          <ac:chgData name="Makk Péter" userId="d21076b8-65f5-487a-94ff-76d8ec8c11fb" providerId="ADAL" clId="{160C6616-2EA6-46AF-809B-F1D85C8D42E7}" dt="2024-11-26T20:04:30.386" v="1869" actId="1076"/>
          <ac:grpSpMkLst>
            <pc:docMk/>
            <pc:sldMk cId="2007061602" sldId="314"/>
            <ac:grpSpMk id="4" creationId="{9AD0DBCE-771F-3BFA-B671-96296483CC43}"/>
          </ac:grpSpMkLst>
        </pc:grpChg>
        <pc:graphicFrameChg chg="mod topLvl">
          <ac:chgData name="Makk Péter" userId="d21076b8-65f5-487a-94ff-76d8ec8c11fb" providerId="ADAL" clId="{160C6616-2EA6-46AF-809B-F1D85C8D42E7}" dt="2024-11-26T20:03:54.848" v="1858" actId="164"/>
          <ac:graphicFrameMkLst>
            <pc:docMk/>
            <pc:sldMk cId="2007061602" sldId="314"/>
            <ac:graphicFrameMk id="26662" creationId="{00000000-0000-0000-0000-000000000000}"/>
          </ac:graphicFrameMkLst>
        </pc:graphicFrameChg>
        <pc:graphicFrameChg chg="del">
          <ac:chgData name="Makk Péter" userId="d21076b8-65f5-487a-94ff-76d8ec8c11fb" providerId="ADAL" clId="{160C6616-2EA6-46AF-809B-F1D85C8D42E7}" dt="2024-11-26T20:03:01.159" v="1846" actId="478"/>
          <ac:graphicFrameMkLst>
            <pc:docMk/>
            <pc:sldMk cId="2007061602" sldId="314"/>
            <ac:graphicFrameMk id="26667" creationId="{00000000-0000-0000-0000-000000000000}"/>
          </ac:graphicFrameMkLst>
        </pc:graphicFrameChg>
        <pc:graphicFrameChg chg="mod topLvl">
          <ac:chgData name="Makk Péter" userId="d21076b8-65f5-487a-94ff-76d8ec8c11fb" providerId="ADAL" clId="{160C6616-2EA6-46AF-809B-F1D85C8D42E7}" dt="2024-11-26T20:03:54.848" v="1858" actId="164"/>
          <ac:graphicFrameMkLst>
            <pc:docMk/>
            <pc:sldMk cId="2007061602" sldId="314"/>
            <ac:graphicFrameMk id="26670" creationId="{00000000-0000-0000-0000-000000000000}"/>
          </ac:graphicFrameMkLst>
        </pc:graphicFrameChg>
        <pc:graphicFrameChg chg="del">
          <ac:chgData name="Makk Péter" userId="d21076b8-65f5-487a-94ff-76d8ec8c11fb" providerId="ADAL" clId="{160C6616-2EA6-46AF-809B-F1D85C8D42E7}" dt="2024-11-26T20:03:25.481" v="1852" actId="478"/>
          <ac:graphicFrameMkLst>
            <pc:docMk/>
            <pc:sldMk cId="2007061602" sldId="314"/>
            <ac:graphicFrameMk id="26672" creationId="{00000000-0000-0000-0000-000000000000}"/>
          </ac:graphicFrameMkLst>
        </pc:graphicFrameChg>
        <pc:graphicFrameChg chg="mod topLvl">
          <ac:chgData name="Makk Péter" userId="d21076b8-65f5-487a-94ff-76d8ec8c11fb" providerId="ADAL" clId="{160C6616-2EA6-46AF-809B-F1D85C8D42E7}" dt="2024-11-26T20:04:01.244" v="1859" actId="1076"/>
          <ac:graphicFrameMkLst>
            <pc:docMk/>
            <pc:sldMk cId="2007061602" sldId="314"/>
            <ac:graphicFrameMk id="26676" creationId="{00000000-0000-0000-0000-000000000000}"/>
          </ac:graphicFrameMkLst>
        </pc:graphicFrameChg>
        <pc:graphicFrameChg chg="mod topLvl">
          <ac:chgData name="Makk Péter" userId="d21076b8-65f5-487a-94ff-76d8ec8c11fb" providerId="ADAL" clId="{160C6616-2EA6-46AF-809B-F1D85C8D42E7}" dt="2024-11-26T20:04:18.769" v="1865" actId="1076"/>
          <ac:graphicFrameMkLst>
            <pc:docMk/>
            <pc:sldMk cId="2007061602" sldId="314"/>
            <ac:graphicFrameMk id="26679" creationId="{00000000-0000-0000-0000-000000000000}"/>
          </ac:graphicFrameMkLst>
        </pc:graphicFrameChg>
        <pc:picChg chg="add mod">
          <ac:chgData name="Makk Péter" userId="d21076b8-65f5-487a-94ff-76d8ec8c11fb" providerId="ADAL" clId="{160C6616-2EA6-46AF-809B-F1D85C8D42E7}" dt="2024-11-26T20:04:51.944" v="1874" actId="1076"/>
          <ac:picMkLst>
            <pc:docMk/>
            <pc:sldMk cId="2007061602" sldId="314"/>
            <ac:picMk id="5" creationId="{17E09619-7FB9-7483-7ADD-47F8A5DC2D85}"/>
          </ac:picMkLst>
        </pc:picChg>
        <pc:picChg chg="mod topLvl">
          <ac:chgData name="Makk Péter" userId="d21076b8-65f5-487a-94ff-76d8ec8c11fb" providerId="ADAL" clId="{160C6616-2EA6-46AF-809B-F1D85C8D42E7}" dt="2024-11-26T20:03:46.707" v="1857" actId="165"/>
          <ac:picMkLst>
            <pc:docMk/>
            <pc:sldMk cId="2007061602" sldId="314"/>
            <ac:picMk id="26658" creationId="{00000000-0000-0000-0000-000000000000}"/>
          </ac:picMkLst>
        </pc:picChg>
        <pc:picChg chg="mod topLvl">
          <ac:chgData name="Makk Péter" userId="d21076b8-65f5-487a-94ff-76d8ec8c11fb" providerId="ADAL" clId="{160C6616-2EA6-46AF-809B-F1D85C8D42E7}" dt="2024-11-26T20:03:54.848" v="1858" actId="164"/>
          <ac:picMkLst>
            <pc:docMk/>
            <pc:sldMk cId="2007061602" sldId="314"/>
            <ac:picMk id="26661" creationId="{00000000-0000-0000-0000-000000000000}"/>
          </ac:picMkLst>
        </pc:picChg>
        <pc:cxnChg chg="mod topLvl">
          <ac:chgData name="Makk Péter" userId="d21076b8-65f5-487a-94ff-76d8ec8c11fb" providerId="ADAL" clId="{160C6616-2EA6-46AF-809B-F1D85C8D42E7}" dt="2024-11-26T20:03:54.848" v="1858" actId="164"/>
          <ac:cxnSpMkLst>
            <pc:docMk/>
            <pc:sldMk cId="2007061602" sldId="314"/>
            <ac:cxnSpMk id="86" creationId="{00000000-0000-0000-0000-000000000000}"/>
          </ac:cxnSpMkLst>
        </pc:cxnChg>
      </pc:sldChg>
      <pc:sldChg chg="modSp add mod">
        <pc:chgData name="Makk Péter" userId="d21076b8-65f5-487a-94ff-76d8ec8c11fb" providerId="ADAL" clId="{160C6616-2EA6-46AF-809B-F1D85C8D42E7}" dt="2024-11-26T20:52:14.647" v="2295" actId="1076"/>
        <pc:sldMkLst>
          <pc:docMk/>
          <pc:sldMk cId="0" sldId="318"/>
        </pc:sldMkLst>
        <pc:spChg chg="mod">
          <ac:chgData name="Makk Péter" userId="d21076b8-65f5-487a-94ff-76d8ec8c11fb" providerId="ADAL" clId="{160C6616-2EA6-46AF-809B-F1D85C8D42E7}" dt="2024-11-26T20:52:14.647" v="2295" actId="1076"/>
          <ac:spMkLst>
            <pc:docMk/>
            <pc:sldMk cId="0" sldId="318"/>
            <ac:spMk id="39" creationId="{00000000-0000-0000-0000-000000000000}"/>
          </ac:spMkLst>
        </pc:spChg>
      </pc:sldChg>
      <pc:sldChg chg="addSp delSp modSp add mod">
        <pc:chgData name="Makk Péter" userId="d21076b8-65f5-487a-94ff-76d8ec8c11fb" providerId="ADAL" clId="{160C6616-2EA6-46AF-809B-F1D85C8D42E7}" dt="2024-11-26T20:40:09.420" v="2168" actId="2085"/>
        <pc:sldMkLst>
          <pc:docMk/>
          <pc:sldMk cId="2352399974" sldId="351"/>
        </pc:sldMkLst>
        <pc:spChg chg="mod">
          <ac:chgData name="Makk Péter" userId="d21076b8-65f5-487a-94ff-76d8ec8c11fb" providerId="ADAL" clId="{160C6616-2EA6-46AF-809B-F1D85C8D42E7}" dt="2024-11-26T20:40:09.420" v="2168" actId="2085"/>
          <ac:spMkLst>
            <pc:docMk/>
            <pc:sldMk cId="2352399974" sldId="351"/>
            <ac:spMk id="16386" creationId="{00000000-0000-0000-0000-000000000000}"/>
          </ac:spMkLst>
        </pc:spChg>
        <pc:spChg chg="mod">
          <ac:chgData name="Makk Péter" userId="d21076b8-65f5-487a-94ff-76d8ec8c11fb" providerId="ADAL" clId="{160C6616-2EA6-46AF-809B-F1D85C8D42E7}" dt="2024-11-26T20:38:29.356" v="2160" actId="2085"/>
          <ac:spMkLst>
            <pc:docMk/>
            <pc:sldMk cId="2352399974" sldId="351"/>
            <ac:spMk id="16387" creationId="{00000000-0000-0000-0000-000000000000}"/>
          </ac:spMkLst>
        </pc:spChg>
        <pc:spChg chg="del">
          <ac:chgData name="Makk Péter" userId="d21076b8-65f5-487a-94ff-76d8ec8c11fb" providerId="ADAL" clId="{160C6616-2EA6-46AF-809B-F1D85C8D42E7}" dt="2024-11-26T20:30:44.366" v="2131" actId="478"/>
          <ac:spMkLst>
            <pc:docMk/>
            <pc:sldMk cId="2352399974" sldId="351"/>
            <ac:spMk id="16388" creationId="{00000000-0000-0000-0000-000000000000}"/>
          </ac:spMkLst>
        </pc:spChg>
        <pc:picChg chg="add mod">
          <ac:chgData name="Makk Péter" userId="d21076b8-65f5-487a-94ff-76d8ec8c11fb" providerId="ADAL" clId="{160C6616-2EA6-46AF-809B-F1D85C8D42E7}" dt="2024-11-26T20:38:37.696" v="2162" actId="1076"/>
          <ac:picMkLst>
            <pc:docMk/>
            <pc:sldMk cId="2352399974" sldId="351"/>
            <ac:picMk id="2" creationId="{C87A9015-870F-A282-CAC4-06F0F136000B}"/>
          </ac:picMkLst>
        </pc:picChg>
        <pc:picChg chg="add mod">
          <ac:chgData name="Makk Péter" userId="d21076b8-65f5-487a-94ff-76d8ec8c11fb" providerId="ADAL" clId="{160C6616-2EA6-46AF-809B-F1D85C8D42E7}" dt="2024-11-26T20:38:59.205" v="2165" actId="2085"/>
          <ac:picMkLst>
            <pc:docMk/>
            <pc:sldMk cId="2352399974" sldId="351"/>
            <ac:picMk id="3" creationId="{8584DAA4-FEA2-1048-FF68-FD074FF24C02}"/>
          </ac:picMkLst>
        </pc:picChg>
        <pc:picChg chg="add mod">
          <ac:chgData name="Makk Péter" userId="d21076b8-65f5-487a-94ff-76d8ec8c11fb" providerId="ADAL" clId="{160C6616-2EA6-46AF-809B-F1D85C8D42E7}" dt="2024-11-26T20:39:48.233" v="2167" actId="1076"/>
          <ac:picMkLst>
            <pc:docMk/>
            <pc:sldMk cId="2352399974" sldId="351"/>
            <ac:picMk id="4" creationId="{ED7AAD51-0E05-8E9D-D600-DFA897EBBF2F}"/>
          </ac:picMkLst>
        </pc:picChg>
      </pc:sldChg>
      <pc:sldChg chg="addSp delSp modSp add mod">
        <pc:chgData name="Makk Péter" userId="d21076b8-65f5-487a-94ff-76d8ec8c11fb" providerId="ADAL" clId="{160C6616-2EA6-46AF-809B-F1D85C8D42E7}" dt="2024-11-26T20:43:20.613" v="2189" actId="1076"/>
        <pc:sldMkLst>
          <pc:docMk/>
          <pc:sldMk cId="1831430579" sldId="355"/>
        </pc:sldMkLst>
        <pc:spChg chg="mod">
          <ac:chgData name="Makk Péter" userId="d21076b8-65f5-487a-94ff-76d8ec8c11fb" providerId="ADAL" clId="{160C6616-2EA6-46AF-809B-F1D85C8D42E7}" dt="2024-11-26T13:49:41.226" v="136" actId="1076"/>
          <ac:spMkLst>
            <pc:docMk/>
            <pc:sldMk cId="1831430579" sldId="355"/>
            <ac:spMk id="4" creationId="{00000000-0000-0000-0000-000000000000}"/>
          </ac:spMkLst>
        </pc:spChg>
        <pc:spChg chg="add mod">
          <ac:chgData name="Makk Péter" userId="d21076b8-65f5-487a-94ff-76d8ec8c11fb" providerId="ADAL" clId="{160C6616-2EA6-46AF-809B-F1D85C8D42E7}" dt="2024-11-26T13:50:52.111" v="151" actId="1076"/>
          <ac:spMkLst>
            <pc:docMk/>
            <pc:sldMk cId="1831430579" sldId="355"/>
            <ac:spMk id="5" creationId="{A65BAB27-70E6-BD65-0757-856A3473170B}"/>
          </ac:spMkLst>
        </pc:spChg>
        <pc:spChg chg="mod">
          <ac:chgData name="Makk Péter" userId="d21076b8-65f5-487a-94ff-76d8ec8c11fb" providerId="ADAL" clId="{160C6616-2EA6-46AF-809B-F1D85C8D42E7}" dt="2024-11-26T13:46:43.072" v="128"/>
          <ac:spMkLst>
            <pc:docMk/>
            <pc:sldMk cId="1831430579" sldId="355"/>
            <ac:spMk id="9" creationId="{6BE5EE1B-C9F8-8202-489E-E11DF56D34CB}"/>
          </ac:spMkLst>
        </pc:spChg>
        <pc:spChg chg="mod">
          <ac:chgData name="Makk Péter" userId="d21076b8-65f5-487a-94ff-76d8ec8c11fb" providerId="ADAL" clId="{160C6616-2EA6-46AF-809B-F1D85C8D42E7}" dt="2024-11-26T13:46:43.072" v="128"/>
          <ac:spMkLst>
            <pc:docMk/>
            <pc:sldMk cId="1831430579" sldId="355"/>
            <ac:spMk id="10" creationId="{DB432B87-AE95-CB46-FB00-C3DF6BBE05E4}"/>
          </ac:spMkLst>
        </pc:spChg>
        <pc:spChg chg="mod">
          <ac:chgData name="Makk Péter" userId="d21076b8-65f5-487a-94ff-76d8ec8c11fb" providerId="ADAL" clId="{160C6616-2EA6-46AF-809B-F1D85C8D42E7}" dt="2024-11-26T13:46:43.072" v="128"/>
          <ac:spMkLst>
            <pc:docMk/>
            <pc:sldMk cId="1831430579" sldId="355"/>
            <ac:spMk id="12" creationId="{5ED508D8-A1D4-669A-9D68-914CAF5CEF0E}"/>
          </ac:spMkLst>
        </pc:spChg>
        <pc:spChg chg="add mod">
          <ac:chgData name="Makk Péter" userId="d21076b8-65f5-487a-94ff-76d8ec8c11fb" providerId="ADAL" clId="{160C6616-2EA6-46AF-809B-F1D85C8D42E7}" dt="2024-11-26T13:53:58.331" v="334" actId="1076"/>
          <ac:spMkLst>
            <pc:docMk/>
            <pc:sldMk cId="1831430579" sldId="355"/>
            <ac:spMk id="17" creationId="{93CE7EA1-8AAE-FC0C-68F7-E5E7872CFCDC}"/>
          </ac:spMkLst>
        </pc:spChg>
        <pc:spChg chg="mod">
          <ac:chgData name="Makk Péter" userId="d21076b8-65f5-487a-94ff-76d8ec8c11fb" providerId="ADAL" clId="{160C6616-2EA6-46AF-809B-F1D85C8D42E7}" dt="2024-11-26T20:43:17.800" v="2188" actId="14100"/>
          <ac:spMkLst>
            <pc:docMk/>
            <pc:sldMk cId="1831430579" sldId="355"/>
            <ac:spMk id="20" creationId="{00000000-0000-0000-0000-000000000000}"/>
          </ac:spMkLst>
        </pc:spChg>
        <pc:spChg chg="mod">
          <ac:chgData name="Makk Péter" userId="d21076b8-65f5-487a-94ff-76d8ec8c11fb" providerId="ADAL" clId="{160C6616-2EA6-46AF-809B-F1D85C8D42E7}" dt="2024-11-26T13:50:40.190" v="148" actId="1076"/>
          <ac:spMkLst>
            <pc:docMk/>
            <pc:sldMk cId="1831430579" sldId="355"/>
            <ac:spMk id="21" creationId="{00000000-0000-0000-0000-000000000000}"/>
          </ac:spMkLst>
        </pc:spChg>
        <pc:spChg chg="mod">
          <ac:chgData name="Makk Péter" userId="d21076b8-65f5-487a-94ff-76d8ec8c11fb" providerId="ADAL" clId="{160C6616-2EA6-46AF-809B-F1D85C8D42E7}" dt="2024-11-26T13:50:48.569" v="150" actId="1076"/>
          <ac:spMkLst>
            <pc:docMk/>
            <pc:sldMk cId="1831430579" sldId="355"/>
            <ac:spMk id="22" creationId="{00000000-0000-0000-0000-000000000000}"/>
          </ac:spMkLst>
        </pc:spChg>
        <pc:spChg chg="del">
          <ac:chgData name="Makk Péter" userId="d21076b8-65f5-487a-94ff-76d8ec8c11fb" providerId="ADAL" clId="{160C6616-2EA6-46AF-809B-F1D85C8D42E7}" dt="2024-11-26T13:39:42.743" v="30" actId="478"/>
          <ac:spMkLst>
            <pc:docMk/>
            <pc:sldMk cId="1831430579" sldId="355"/>
            <ac:spMk id="23" creationId="{00000000-0000-0000-0000-000000000000}"/>
          </ac:spMkLst>
        </pc:spChg>
        <pc:spChg chg="mod">
          <ac:chgData name="Makk Péter" userId="d21076b8-65f5-487a-94ff-76d8ec8c11fb" providerId="ADAL" clId="{160C6616-2EA6-46AF-809B-F1D85C8D42E7}" dt="2024-11-26T13:39:08.679" v="24" actId="6549"/>
          <ac:spMkLst>
            <pc:docMk/>
            <pc:sldMk cId="1831430579" sldId="355"/>
            <ac:spMk id="24" creationId="{00000000-0000-0000-0000-000000000000}"/>
          </ac:spMkLst>
        </pc:spChg>
        <pc:spChg chg="mod">
          <ac:chgData name="Makk Péter" userId="d21076b8-65f5-487a-94ff-76d8ec8c11fb" providerId="ADAL" clId="{160C6616-2EA6-46AF-809B-F1D85C8D42E7}" dt="2024-11-26T13:54:16.883" v="337" actId="1076"/>
          <ac:spMkLst>
            <pc:docMk/>
            <pc:sldMk cId="1831430579" sldId="355"/>
            <ac:spMk id="25" creationId="{00000000-0000-0000-0000-000000000000}"/>
          </ac:spMkLst>
        </pc:spChg>
        <pc:spChg chg="del">
          <ac:chgData name="Makk Péter" userId="d21076b8-65f5-487a-94ff-76d8ec8c11fb" providerId="ADAL" clId="{160C6616-2EA6-46AF-809B-F1D85C8D42E7}" dt="2024-11-26T13:39:58.833" v="35" actId="478"/>
          <ac:spMkLst>
            <pc:docMk/>
            <pc:sldMk cId="1831430579" sldId="355"/>
            <ac:spMk id="26" creationId="{00000000-0000-0000-0000-000000000000}"/>
          </ac:spMkLst>
        </pc:spChg>
        <pc:spChg chg="del topLvl">
          <ac:chgData name="Makk Péter" userId="d21076b8-65f5-487a-94ff-76d8ec8c11fb" providerId="ADAL" clId="{160C6616-2EA6-46AF-809B-F1D85C8D42E7}" dt="2024-11-26T13:50:06.777" v="139" actId="478"/>
          <ac:spMkLst>
            <pc:docMk/>
            <pc:sldMk cId="1831430579" sldId="355"/>
            <ac:spMk id="29" creationId="{00000000-0000-0000-0000-000000000000}"/>
          </ac:spMkLst>
        </pc:spChg>
        <pc:grpChg chg="add mod">
          <ac:chgData name="Makk Péter" userId="d21076b8-65f5-487a-94ff-76d8ec8c11fb" providerId="ADAL" clId="{160C6616-2EA6-46AF-809B-F1D85C8D42E7}" dt="2024-11-26T13:51:05.492" v="156" actId="14100"/>
          <ac:grpSpMkLst>
            <pc:docMk/>
            <pc:sldMk cId="1831430579" sldId="355"/>
            <ac:grpSpMk id="6" creationId="{95BD266B-48D9-ECD5-56DA-8636E3E26969}"/>
          </ac:grpSpMkLst>
        </pc:grpChg>
        <pc:grpChg chg="mod">
          <ac:chgData name="Makk Péter" userId="d21076b8-65f5-487a-94ff-76d8ec8c11fb" providerId="ADAL" clId="{160C6616-2EA6-46AF-809B-F1D85C8D42E7}" dt="2024-11-26T13:46:43.072" v="128"/>
          <ac:grpSpMkLst>
            <pc:docMk/>
            <pc:sldMk cId="1831430579" sldId="355"/>
            <ac:grpSpMk id="7" creationId="{A24F3DA6-2CBD-27EA-2EA8-4D4BC8B424C7}"/>
          </ac:grpSpMkLst>
        </pc:grpChg>
        <pc:grpChg chg="add mod">
          <ac:chgData name="Makk Péter" userId="d21076b8-65f5-487a-94ff-76d8ec8c11fb" providerId="ADAL" clId="{160C6616-2EA6-46AF-809B-F1D85C8D42E7}" dt="2024-11-26T13:50:58.668" v="153" actId="14100"/>
          <ac:grpSpMkLst>
            <pc:docMk/>
            <pc:sldMk cId="1831430579" sldId="355"/>
            <ac:grpSpMk id="11" creationId="{D853D9F6-E90E-1FDC-F936-82825292C5C4}"/>
          </ac:grpSpMkLst>
        </pc:grpChg>
        <pc:grpChg chg="del mod">
          <ac:chgData name="Makk Péter" userId="d21076b8-65f5-487a-94ff-76d8ec8c11fb" providerId="ADAL" clId="{160C6616-2EA6-46AF-809B-F1D85C8D42E7}" dt="2024-11-26T13:50:06.777" v="139" actId="478"/>
          <ac:grpSpMkLst>
            <pc:docMk/>
            <pc:sldMk cId="1831430579" sldId="355"/>
            <ac:grpSpMk id="30" creationId="{00000000-0000-0000-0000-000000000000}"/>
          </ac:grpSpMkLst>
        </pc:grpChg>
        <pc:picChg chg="add mod">
          <ac:chgData name="Makk Péter" userId="d21076b8-65f5-487a-94ff-76d8ec8c11fb" providerId="ADAL" clId="{160C6616-2EA6-46AF-809B-F1D85C8D42E7}" dt="2024-11-26T13:51:09.074" v="157" actId="1076"/>
          <ac:picMkLst>
            <pc:docMk/>
            <pc:sldMk cId="1831430579" sldId="355"/>
            <ac:picMk id="2" creationId="{31C59932-9553-8010-6EC7-A6E9EE55DCCC}"/>
          </ac:picMkLst>
        </pc:picChg>
        <pc:picChg chg="del mod modCrop">
          <ac:chgData name="Makk Péter" userId="d21076b8-65f5-487a-94ff-76d8ec8c11fb" providerId="ADAL" clId="{160C6616-2EA6-46AF-809B-F1D85C8D42E7}" dt="2024-11-26T13:49:20.532" v="132" actId="478"/>
          <ac:picMkLst>
            <pc:docMk/>
            <pc:sldMk cId="1831430579" sldId="355"/>
            <ac:picMk id="3" creationId="{00000000-0000-0000-0000-000000000000}"/>
          </ac:picMkLst>
        </pc:picChg>
        <pc:picChg chg="add mod">
          <ac:chgData name="Makk Péter" userId="d21076b8-65f5-487a-94ff-76d8ec8c11fb" providerId="ADAL" clId="{160C6616-2EA6-46AF-809B-F1D85C8D42E7}" dt="2024-11-26T13:51:16.105" v="160" actId="1076"/>
          <ac:picMkLst>
            <pc:docMk/>
            <pc:sldMk cId="1831430579" sldId="355"/>
            <ac:picMk id="15" creationId="{F735D199-387F-038F-E3B7-A2C04E233E6A}"/>
          </ac:picMkLst>
        </pc:picChg>
        <pc:picChg chg="add mod">
          <ac:chgData name="Makk Péter" userId="d21076b8-65f5-487a-94ff-76d8ec8c11fb" providerId="ADAL" clId="{160C6616-2EA6-46AF-809B-F1D85C8D42E7}" dt="2024-11-26T13:51:21.562" v="162" actId="1076"/>
          <ac:picMkLst>
            <pc:docMk/>
            <pc:sldMk cId="1831430579" sldId="355"/>
            <ac:picMk id="16" creationId="{5717038D-E609-DA26-24AA-499E529284F3}"/>
          </ac:picMkLst>
        </pc:picChg>
        <pc:picChg chg="mod">
          <ac:chgData name="Makk Péter" userId="d21076b8-65f5-487a-94ff-76d8ec8c11fb" providerId="ADAL" clId="{160C6616-2EA6-46AF-809B-F1D85C8D42E7}" dt="2024-11-26T13:50:42.646" v="149" actId="1076"/>
          <ac:picMkLst>
            <pc:docMk/>
            <pc:sldMk cId="1831430579" sldId="355"/>
            <ac:picMk id="18" creationId="{00000000-0000-0000-0000-000000000000}"/>
          </ac:picMkLst>
        </pc:picChg>
        <pc:picChg chg="mod topLvl modCrop">
          <ac:chgData name="Makk Péter" userId="d21076b8-65f5-487a-94ff-76d8ec8c11fb" providerId="ADAL" clId="{160C6616-2EA6-46AF-809B-F1D85C8D42E7}" dt="2024-11-26T20:43:20.613" v="2189" actId="1076"/>
          <ac:picMkLst>
            <pc:docMk/>
            <pc:sldMk cId="1831430579" sldId="355"/>
            <ac:picMk id="104463" creationId="{00000000-0000-0000-0000-000000000000}"/>
          </ac:picMkLst>
        </pc:picChg>
        <pc:cxnChg chg="mod">
          <ac:chgData name="Makk Péter" userId="d21076b8-65f5-487a-94ff-76d8ec8c11fb" providerId="ADAL" clId="{160C6616-2EA6-46AF-809B-F1D85C8D42E7}" dt="2024-11-26T13:46:43.072" v="128"/>
          <ac:cxnSpMkLst>
            <pc:docMk/>
            <pc:sldMk cId="1831430579" sldId="355"/>
            <ac:cxnSpMk id="8" creationId="{D1567EF0-CC43-00DB-156D-3586441451A9}"/>
          </ac:cxnSpMkLst>
        </pc:cxnChg>
        <pc:cxnChg chg="mod">
          <ac:chgData name="Makk Péter" userId="d21076b8-65f5-487a-94ff-76d8ec8c11fb" providerId="ADAL" clId="{160C6616-2EA6-46AF-809B-F1D85C8D42E7}" dt="2024-11-26T13:46:43.072" v="128"/>
          <ac:cxnSpMkLst>
            <pc:docMk/>
            <pc:sldMk cId="1831430579" sldId="355"/>
            <ac:cxnSpMk id="13" creationId="{CAB85124-4396-D6FE-94A5-FC54ED8EDA38}"/>
          </ac:cxnSpMkLst>
        </pc:cxnChg>
        <pc:cxnChg chg="mod">
          <ac:chgData name="Makk Péter" userId="d21076b8-65f5-487a-94ff-76d8ec8c11fb" providerId="ADAL" clId="{160C6616-2EA6-46AF-809B-F1D85C8D42E7}" dt="2024-11-26T13:46:43.072" v="128"/>
          <ac:cxnSpMkLst>
            <pc:docMk/>
            <pc:sldMk cId="1831430579" sldId="355"/>
            <ac:cxnSpMk id="14" creationId="{E5B307C7-1EE3-DC50-68C5-744D7866DC19}"/>
          </ac:cxnSpMkLst>
        </pc:cxnChg>
      </pc:sldChg>
      <pc:sldChg chg="modSp add">
        <pc:chgData name="Makk Péter" userId="d21076b8-65f5-487a-94ff-76d8ec8c11fb" providerId="ADAL" clId="{160C6616-2EA6-46AF-809B-F1D85C8D42E7}" dt="2024-11-26T20:52:37.979" v="2299" actId="1076"/>
        <pc:sldMkLst>
          <pc:docMk/>
          <pc:sldMk cId="2681916514" sldId="376"/>
        </pc:sldMkLst>
        <pc:spChg chg="mod">
          <ac:chgData name="Makk Péter" userId="d21076b8-65f5-487a-94ff-76d8ec8c11fb" providerId="ADAL" clId="{160C6616-2EA6-46AF-809B-F1D85C8D42E7}" dt="2024-11-26T20:52:37.979" v="2299" actId="1076"/>
          <ac:spMkLst>
            <pc:docMk/>
            <pc:sldMk cId="2681916514" sldId="376"/>
            <ac:spMk id="194" creationId="{00000000-0000-0000-0000-000000000000}"/>
          </ac:spMkLst>
        </pc:spChg>
      </pc:sldChg>
      <pc:sldChg chg="addSp delSp modSp add mod">
        <pc:chgData name="Makk Péter" userId="d21076b8-65f5-487a-94ff-76d8ec8c11fb" providerId="ADAL" clId="{160C6616-2EA6-46AF-809B-F1D85C8D42E7}" dt="2024-11-26T20:52:59.120" v="2306" actId="1076"/>
        <pc:sldMkLst>
          <pc:docMk/>
          <pc:sldMk cId="21304573" sldId="380"/>
        </pc:sldMkLst>
        <pc:spChg chg="del">
          <ac:chgData name="Makk Péter" userId="d21076b8-65f5-487a-94ff-76d8ec8c11fb" providerId="ADAL" clId="{160C6616-2EA6-46AF-809B-F1D85C8D42E7}" dt="2024-11-26T20:26:38.374" v="1946" actId="478"/>
          <ac:spMkLst>
            <pc:docMk/>
            <pc:sldMk cId="21304573" sldId="380"/>
            <ac:spMk id="4" creationId="{00000000-0000-0000-0000-000000000000}"/>
          </ac:spMkLst>
        </pc:spChg>
        <pc:spChg chg="del">
          <ac:chgData name="Makk Péter" userId="d21076b8-65f5-487a-94ff-76d8ec8c11fb" providerId="ADAL" clId="{160C6616-2EA6-46AF-809B-F1D85C8D42E7}" dt="2024-11-26T20:27:23.973" v="1960" actId="478"/>
          <ac:spMkLst>
            <pc:docMk/>
            <pc:sldMk cId="21304573" sldId="380"/>
            <ac:spMk id="5" creationId="{00000000-0000-0000-0000-000000000000}"/>
          </ac:spMkLst>
        </pc:spChg>
        <pc:spChg chg="add mod">
          <ac:chgData name="Makk Péter" userId="d21076b8-65f5-487a-94ff-76d8ec8c11fb" providerId="ADAL" clId="{160C6616-2EA6-46AF-809B-F1D85C8D42E7}" dt="2024-11-26T20:52:56.796" v="2305" actId="1076"/>
          <ac:spMkLst>
            <pc:docMk/>
            <pc:sldMk cId="21304573" sldId="380"/>
            <ac:spMk id="8" creationId="{F74E3A2E-0875-19AD-5130-AEE33D9E9920}"/>
          </ac:spMkLst>
        </pc:spChg>
        <pc:spChg chg="add mod">
          <ac:chgData name="Makk Péter" userId="d21076b8-65f5-487a-94ff-76d8ec8c11fb" providerId="ADAL" clId="{160C6616-2EA6-46AF-809B-F1D85C8D42E7}" dt="2024-11-26T20:28:53.292" v="2063" actId="20577"/>
          <ac:spMkLst>
            <pc:docMk/>
            <pc:sldMk cId="21304573" sldId="380"/>
            <ac:spMk id="10" creationId="{5F71D7BA-E2F5-2800-52A9-3A581D4E99FE}"/>
          </ac:spMkLst>
        </pc:spChg>
        <pc:spChg chg="mod">
          <ac:chgData name="Makk Péter" userId="d21076b8-65f5-487a-94ff-76d8ec8c11fb" providerId="ADAL" clId="{160C6616-2EA6-46AF-809B-F1D85C8D42E7}" dt="2024-11-26T20:52:48.046" v="2302" actId="255"/>
          <ac:spMkLst>
            <pc:docMk/>
            <pc:sldMk cId="21304573" sldId="380"/>
            <ac:spMk id="194" creationId="{00000000-0000-0000-0000-000000000000}"/>
          </ac:spMkLst>
        </pc:spChg>
        <pc:spChg chg="mod">
          <ac:chgData name="Makk Péter" userId="d21076b8-65f5-487a-94ff-76d8ec8c11fb" providerId="ADAL" clId="{160C6616-2EA6-46AF-809B-F1D85C8D42E7}" dt="2024-11-26T20:30:08.260" v="2128" actId="120"/>
          <ac:spMkLst>
            <pc:docMk/>
            <pc:sldMk cId="21304573" sldId="380"/>
            <ac:spMk id="197" creationId="{00000000-0000-0000-0000-000000000000}"/>
          </ac:spMkLst>
        </pc:spChg>
        <pc:picChg chg="del">
          <ac:chgData name="Makk Péter" userId="d21076b8-65f5-487a-94ff-76d8ec8c11fb" providerId="ADAL" clId="{160C6616-2EA6-46AF-809B-F1D85C8D42E7}" dt="2024-11-26T20:26:22.843" v="1939" actId="478"/>
          <ac:picMkLst>
            <pc:docMk/>
            <pc:sldMk cId="21304573" sldId="380"/>
            <ac:picMk id="2" creationId="{00000000-0000-0000-0000-000000000000}"/>
          </ac:picMkLst>
        </pc:picChg>
        <pc:picChg chg="del">
          <ac:chgData name="Makk Péter" userId="d21076b8-65f5-487a-94ff-76d8ec8c11fb" providerId="ADAL" clId="{160C6616-2EA6-46AF-809B-F1D85C8D42E7}" dt="2024-11-26T20:26:38.374" v="1946" actId="478"/>
          <ac:picMkLst>
            <pc:docMk/>
            <pc:sldMk cId="21304573" sldId="380"/>
            <ac:picMk id="3" creationId="{00000000-0000-0000-0000-000000000000}"/>
          </ac:picMkLst>
        </pc:picChg>
        <pc:picChg chg="add mod">
          <ac:chgData name="Makk Péter" userId="d21076b8-65f5-487a-94ff-76d8ec8c11fb" providerId="ADAL" clId="{160C6616-2EA6-46AF-809B-F1D85C8D42E7}" dt="2024-11-26T20:26:40.521" v="1947" actId="1076"/>
          <ac:picMkLst>
            <pc:docMk/>
            <pc:sldMk cId="21304573" sldId="380"/>
            <ac:picMk id="6" creationId="{5491A199-2E33-7D17-CBBD-6D2B325B36E9}"/>
          </ac:picMkLst>
        </pc:picChg>
        <pc:picChg chg="add mod">
          <ac:chgData name="Makk Péter" userId="d21076b8-65f5-487a-94ff-76d8ec8c11fb" providerId="ADAL" clId="{160C6616-2EA6-46AF-809B-F1D85C8D42E7}" dt="2024-11-26T20:52:59.120" v="2306" actId="1076"/>
          <ac:picMkLst>
            <pc:docMk/>
            <pc:sldMk cId="21304573" sldId="380"/>
            <ac:picMk id="7" creationId="{AAA7C45F-ADF2-77E7-5468-4564E1AF2818}"/>
          </ac:picMkLst>
        </pc:picChg>
        <pc:picChg chg="add mod">
          <ac:chgData name="Makk Péter" userId="d21076b8-65f5-487a-94ff-76d8ec8c11fb" providerId="ADAL" clId="{160C6616-2EA6-46AF-809B-F1D85C8D42E7}" dt="2024-11-26T20:52:51.649" v="2303" actId="1076"/>
          <ac:picMkLst>
            <pc:docMk/>
            <pc:sldMk cId="21304573" sldId="380"/>
            <ac:picMk id="9" creationId="{C0A640A8-A16C-699C-469E-F479CABB9E14}"/>
          </ac:picMkLst>
        </pc:picChg>
      </pc:sldChg>
      <pc:sldChg chg="add del">
        <pc:chgData name="Makk Péter" userId="d21076b8-65f5-487a-94ff-76d8ec8c11fb" providerId="ADAL" clId="{160C6616-2EA6-46AF-809B-F1D85C8D42E7}" dt="2024-11-26T20:29:13.211" v="2065" actId="47"/>
        <pc:sldMkLst>
          <pc:docMk/>
          <pc:sldMk cId="803578520" sldId="381"/>
        </pc:sldMkLst>
      </pc:sldChg>
      <pc:sldChg chg="delSp modSp mod">
        <pc:chgData name="Makk Péter" userId="d21076b8-65f5-487a-94ff-76d8ec8c11fb" providerId="ADAL" clId="{160C6616-2EA6-46AF-809B-F1D85C8D42E7}" dt="2024-11-26T21:07:19.671" v="2331" actId="14100"/>
        <pc:sldMkLst>
          <pc:docMk/>
          <pc:sldMk cId="857067917" sldId="565"/>
        </pc:sldMkLst>
        <pc:spChg chg="mod">
          <ac:chgData name="Makk Péter" userId="d21076b8-65f5-487a-94ff-76d8ec8c11fb" providerId="ADAL" clId="{160C6616-2EA6-46AF-809B-F1D85C8D42E7}" dt="2024-11-26T21:07:06.428" v="2328" actId="1076"/>
          <ac:spMkLst>
            <pc:docMk/>
            <pc:sldMk cId="857067917" sldId="565"/>
            <ac:spMk id="3" creationId="{00000000-0000-0000-0000-000000000000}"/>
          </ac:spMkLst>
        </pc:spChg>
        <pc:spChg chg="mod">
          <ac:chgData name="Makk Péter" userId="d21076b8-65f5-487a-94ff-76d8ec8c11fb" providerId="ADAL" clId="{160C6616-2EA6-46AF-809B-F1D85C8D42E7}" dt="2024-11-26T21:07:19.671" v="2331" actId="14100"/>
          <ac:spMkLst>
            <pc:docMk/>
            <pc:sldMk cId="857067917" sldId="565"/>
            <ac:spMk id="34" creationId="{00000000-0000-0000-0000-000000000000}"/>
          </ac:spMkLst>
        </pc:spChg>
        <pc:spChg chg="del">
          <ac:chgData name="Makk Péter" userId="d21076b8-65f5-487a-94ff-76d8ec8c11fb" providerId="ADAL" clId="{160C6616-2EA6-46AF-809B-F1D85C8D42E7}" dt="2024-11-26T21:06:58.202" v="2325" actId="478"/>
          <ac:spMkLst>
            <pc:docMk/>
            <pc:sldMk cId="857067917" sldId="565"/>
            <ac:spMk id="36" creationId="{00000000-0000-0000-0000-000000000000}"/>
          </ac:spMkLst>
        </pc:spChg>
        <pc:grpChg chg="del mod">
          <ac:chgData name="Makk Péter" userId="d21076b8-65f5-487a-94ff-76d8ec8c11fb" providerId="ADAL" clId="{160C6616-2EA6-46AF-809B-F1D85C8D42E7}" dt="2024-11-26T21:06:58.202" v="2325" actId="478"/>
          <ac:grpSpMkLst>
            <pc:docMk/>
            <pc:sldMk cId="857067917" sldId="565"/>
            <ac:grpSpMk id="29" creationId="{00000000-0000-0000-0000-000000000000}"/>
          </ac:grpSpMkLst>
        </pc:grpChg>
        <pc:picChg chg="mod">
          <ac:chgData name="Makk Péter" userId="d21076b8-65f5-487a-94ff-76d8ec8c11fb" providerId="ADAL" clId="{160C6616-2EA6-46AF-809B-F1D85C8D42E7}" dt="2024-11-26T21:07:02.867" v="2327" actId="1076"/>
          <ac:picMkLst>
            <pc:docMk/>
            <pc:sldMk cId="857067917" sldId="565"/>
            <ac:picMk id="2" creationId="{00000000-0000-0000-0000-000000000000}"/>
          </ac:picMkLst>
        </pc:picChg>
        <pc:picChg chg="del mod">
          <ac:chgData name="Makk Péter" userId="d21076b8-65f5-487a-94ff-76d8ec8c11fb" providerId="ADAL" clId="{160C6616-2EA6-46AF-809B-F1D85C8D42E7}" dt="2024-11-26T21:07:00.454" v="2326" actId="478"/>
          <ac:picMkLst>
            <pc:docMk/>
            <pc:sldMk cId="857067917" sldId="565"/>
            <ac:picMk id="35" creationId="{00000000-0000-0000-0000-000000000000}"/>
          </ac:picMkLst>
        </pc:picChg>
      </pc:sldChg>
      <pc:sldChg chg="del">
        <pc:chgData name="Makk Péter" userId="d21076b8-65f5-487a-94ff-76d8ec8c11fb" providerId="ADAL" clId="{160C6616-2EA6-46AF-809B-F1D85C8D42E7}" dt="2024-11-26T20:58:36.755" v="2310" actId="47"/>
        <pc:sldMkLst>
          <pc:docMk/>
          <pc:sldMk cId="262634918" sldId="566"/>
        </pc:sldMkLst>
      </pc:sldChg>
      <pc:sldChg chg="del">
        <pc:chgData name="Makk Péter" userId="d21076b8-65f5-487a-94ff-76d8ec8c11fb" providerId="ADAL" clId="{160C6616-2EA6-46AF-809B-F1D85C8D42E7}" dt="2024-11-26T20:59:10.293" v="2313" actId="47"/>
        <pc:sldMkLst>
          <pc:docMk/>
          <pc:sldMk cId="2793908677" sldId="577"/>
        </pc:sldMkLst>
      </pc:sldChg>
      <pc:sldChg chg="delSp modSp mod">
        <pc:chgData name="Makk Péter" userId="d21076b8-65f5-487a-94ff-76d8ec8c11fb" providerId="ADAL" clId="{160C6616-2EA6-46AF-809B-F1D85C8D42E7}" dt="2024-11-26T21:15:48.588" v="2401" actId="255"/>
        <pc:sldMkLst>
          <pc:docMk/>
          <pc:sldMk cId="822362365" sldId="578"/>
        </pc:sldMkLst>
        <pc:spChg chg="mod">
          <ac:chgData name="Makk Péter" userId="d21076b8-65f5-487a-94ff-76d8ec8c11fb" providerId="ADAL" clId="{160C6616-2EA6-46AF-809B-F1D85C8D42E7}" dt="2024-11-26T21:08:21.578" v="2340" actId="1076"/>
          <ac:spMkLst>
            <pc:docMk/>
            <pc:sldMk cId="822362365" sldId="578"/>
            <ac:spMk id="2" creationId="{00000000-0000-0000-0000-000000000000}"/>
          </ac:spMkLst>
        </pc:spChg>
        <pc:spChg chg="mod">
          <ac:chgData name="Makk Péter" userId="d21076b8-65f5-487a-94ff-76d8ec8c11fb" providerId="ADAL" clId="{160C6616-2EA6-46AF-809B-F1D85C8D42E7}" dt="2024-11-26T21:07:46.477" v="2337" actId="1076"/>
          <ac:spMkLst>
            <pc:docMk/>
            <pc:sldMk cId="822362365" sldId="578"/>
            <ac:spMk id="19" creationId="{00000000-0000-0000-0000-000000000000}"/>
          </ac:spMkLst>
        </pc:spChg>
        <pc:spChg chg="mod">
          <ac:chgData name="Makk Péter" userId="d21076b8-65f5-487a-94ff-76d8ec8c11fb" providerId="ADAL" clId="{160C6616-2EA6-46AF-809B-F1D85C8D42E7}" dt="2024-11-26T21:15:48.588" v="2401" actId="255"/>
          <ac:spMkLst>
            <pc:docMk/>
            <pc:sldMk cId="822362365" sldId="578"/>
            <ac:spMk id="33794" creationId="{00000000-0000-0000-0000-000000000000}"/>
          </ac:spMkLst>
        </pc:spChg>
        <pc:grpChg chg="del">
          <ac:chgData name="Makk Péter" userId="d21076b8-65f5-487a-94ff-76d8ec8c11fb" providerId="ADAL" clId="{160C6616-2EA6-46AF-809B-F1D85C8D42E7}" dt="2024-11-26T21:07:36.632" v="2334" actId="478"/>
          <ac:grpSpMkLst>
            <pc:docMk/>
            <pc:sldMk cId="822362365" sldId="578"/>
            <ac:grpSpMk id="34" creationId="{00000000-0000-0000-0000-000000000000}"/>
          </ac:grpSpMkLst>
        </pc:grpChg>
        <pc:picChg chg="mod">
          <ac:chgData name="Makk Péter" userId="d21076b8-65f5-487a-94ff-76d8ec8c11fb" providerId="ADAL" clId="{160C6616-2EA6-46AF-809B-F1D85C8D42E7}" dt="2024-11-26T21:08:25.141" v="2341" actId="1076"/>
          <ac:picMkLst>
            <pc:docMk/>
            <pc:sldMk cId="822362365" sldId="578"/>
            <ac:picMk id="3" creationId="{00000000-0000-0000-0000-000000000000}"/>
          </ac:picMkLst>
        </pc:picChg>
        <pc:picChg chg="mod">
          <ac:chgData name="Makk Péter" userId="d21076b8-65f5-487a-94ff-76d8ec8c11fb" providerId="ADAL" clId="{160C6616-2EA6-46AF-809B-F1D85C8D42E7}" dt="2024-11-26T21:07:38.885" v="2335" actId="1076"/>
          <ac:picMkLst>
            <pc:docMk/>
            <pc:sldMk cId="822362365" sldId="578"/>
            <ac:picMk id="4" creationId="{00000000-0000-0000-0000-000000000000}"/>
          </ac:picMkLst>
        </pc:picChg>
      </pc:sldChg>
      <pc:sldChg chg="del">
        <pc:chgData name="Makk Péter" userId="d21076b8-65f5-487a-94ff-76d8ec8c11fb" providerId="ADAL" clId="{160C6616-2EA6-46AF-809B-F1D85C8D42E7}" dt="2024-11-26T21:05:53.788" v="2321" actId="47"/>
        <pc:sldMkLst>
          <pc:docMk/>
          <pc:sldMk cId="1225785157" sldId="579"/>
        </pc:sldMkLst>
      </pc:sldChg>
      <pc:sldChg chg="delSp modSp mod">
        <pc:chgData name="Makk Péter" userId="d21076b8-65f5-487a-94ff-76d8ec8c11fb" providerId="ADAL" clId="{160C6616-2EA6-46AF-809B-F1D85C8D42E7}" dt="2024-11-26T21:14:37.518" v="2388" actId="14100"/>
        <pc:sldMkLst>
          <pc:docMk/>
          <pc:sldMk cId="3697616882" sldId="587"/>
        </pc:sldMkLst>
        <pc:spChg chg="mod">
          <ac:chgData name="Makk Péter" userId="d21076b8-65f5-487a-94ff-76d8ec8c11fb" providerId="ADAL" clId="{160C6616-2EA6-46AF-809B-F1D85C8D42E7}" dt="2024-11-26T21:14:37.518" v="2388" actId="14100"/>
          <ac:spMkLst>
            <pc:docMk/>
            <pc:sldMk cId="3697616882" sldId="587"/>
            <ac:spMk id="11" creationId="{00000000-0000-0000-0000-000000000000}"/>
          </ac:spMkLst>
        </pc:spChg>
        <pc:spChg chg="del mod">
          <ac:chgData name="Makk Péter" userId="d21076b8-65f5-487a-94ff-76d8ec8c11fb" providerId="ADAL" clId="{160C6616-2EA6-46AF-809B-F1D85C8D42E7}" dt="2024-11-26T21:08:38.133" v="2343" actId="478"/>
          <ac:spMkLst>
            <pc:docMk/>
            <pc:sldMk cId="3697616882" sldId="587"/>
            <ac:spMk id="16" creationId="{00000000-0000-0000-0000-000000000000}"/>
          </ac:spMkLst>
        </pc:spChg>
        <pc:grpChg chg="del mod">
          <ac:chgData name="Makk Péter" userId="d21076b8-65f5-487a-94ff-76d8ec8c11fb" providerId="ADAL" clId="{160C6616-2EA6-46AF-809B-F1D85C8D42E7}" dt="2024-11-26T21:08:31.170" v="2342" actId="478"/>
          <ac:grpSpMkLst>
            <pc:docMk/>
            <pc:sldMk cId="3697616882" sldId="587"/>
            <ac:grpSpMk id="12" creationId="{00000000-0000-0000-0000-000000000000}"/>
          </ac:grpSpMkLst>
        </pc:grpChg>
        <pc:picChg chg="del">
          <ac:chgData name="Makk Péter" userId="d21076b8-65f5-487a-94ff-76d8ec8c11fb" providerId="ADAL" clId="{160C6616-2EA6-46AF-809B-F1D85C8D42E7}" dt="2024-11-26T21:08:31.170" v="2342" actId="478"/>
          <ac:picMkLst>
            <pc:docMk/>
            <pc:sldMk cId="3697616882" sldId="587"/>
            <ac:picMk id="15" creationId="{00000000-0000-0000-0000-000000000000}"/>
          </ac:picMkLst>
        </pc:picChg>
      </pc:sldChg>
      <pc:sldChg chg="delSp modSp mod delAnim">
        <pc:chgData name="Makk Péter" userId="d21076b8-65f5-487a-94ff-76d8ec8c11fb" providerId="ADAL" clId="{160C6616-2EA6-46AF-809B-F1D85C8D42E7}" dt="2024-11-26T21:37:49.789" v="2420" actId="478"/>
        <pc:sldMkLst>
          <pc:docMk/>
          <pc:sldMk cId="120428754" sldId="595"/>
        </pc:sldMkLst>
        <pc:spChg chg="mod">
          <ac:chgData name="Makk Péter" userId="d21076b8-65f5-487a-94ff-76d8ec8c11fb" providerId="ADAL" clId="{160C6616-2EA6-46AF-809B-F1D85C8D42E7}" dt="2024-11-26T21:14:53.607" v="2390" actId="113"/>
          <ac:spMkLst>
            <pc:docMk/>
            <pc:sldMk cId="120428754" sldId="595"/>
            <ac:spMk id="2" creationId="{00000000-0000-0000-0000-000000000000}"/>
          </ac:spMkLst>
        </pc:spChg>
        <pc:spChg chg="del">
          <ac:chgData name="Makk Péter" userId="d21076b8-65f5-487a-94ff-76d8ec8c11fb" providerId="ADAL" clId="{160C6616-2EA6-46AF-809B-F1D85C8D42E7}" dt="2024-11-26T21:37:49.789" v="2420" actId="478"/>
          <ac:spMkLst>
            <pc:docMk/>
            <pc:sldMk cId="120428754" sldId="595"/>
            <ac:spMk id="12" creationId="{00000000-0000-0000-0000-000000000000}"/>
          </ac:spMkLst>
        </pc:spChg>
        <pc:grpChg chg="del">
          <ac:chgData name="Makk Péter" userId="d21076b8-65f5-487a-94ff-76d8ec8c11fb" providerId="ADAL" clId="{160C6616-2EA6-46AF-809B-F1D85C8D42E7}" dt="2024-11-26T21:07:24.528" v="2332" actId="478"/>
          <ac:grpSpMkLst>
            <pc:docMk/>
            <pc:sldMk cId="120428754" sldId="595"/>
            <ac:grpSpMk id="18" creationId="{00000000-0000-0000-0000-000000000000}"/>
          </ac:grpSpMkLst>
        </pc:grpChg>
      </pc:sldChg>
      <pc:sldChg chg="del">
        <pc:chgData name="Makk Péter" userId="d21076b8-65f5-487a-94ff-76d8ec8c11fb" providerId="ADAL" clId="{160C6616-2EA6-46AF-809B-F1D85C8D42E7}" dt="2024-11-26T20:58:49.215" v="2311" actId="47"/>
        <pc:sldMkLst>
          <pc:docMk/>
          <pc:sldMk cId="0" sldId="599"/>
        </pc:sldMkLst>
      </pc:sldChg>
      <pc:sldChg chg="del">
        <pc:chgData name="Makk Péter" userId="d21076b8-65f5-487a-94ff-76d8ec8c11fb" providerId="ADAL" clId="{160C6616-2EA6-46AF-809B-F1D85C8D42E7}" dt="2024-11-26T21:06:11.347" v="2322" actId="47"/>
        <pc:sldMkLst>
          <pc:docMk/>
          <pc:sldMk cId="0" sldId="625"/>
        </pc:sldMkLst>
      </pc:sldChg>
      <pc:sldChg chg="del">
        <pc:chgData name="Makk Péter" userId="d21076b8-65f5-487a-94ff-76d8ec8c11fb" providerId="ADAL" clId="{160C6616-2EA6-46AF-809B-F1D85C8D42E7}" dt="2024-11-26T20:58:51.314" v="2312" actId="47"/>
        <pc:sldMkLst>
          <pc:docMk/>
          <pc:sldMk cId="3424039237" sldId="651"/>
        </pc:sldMkLst>
      </pc:sldChg>
      <pc:sldChg chg="del">
        <pc:chgData name="Makk Péter" userId="d21076b8-65f5-487a-94ff-76d8ec8c11fb" providerId="ADAL" clId="{160C6616-2EA6-46AF-809B-F1D85C8D42E7}" dt="2024-11-26T13:16:39.819" v="2" actId="47"/>
        <pc:sldMkLst>
          <pc:docMk/>
          <pc:sldMk cId="3532635330" sldId="658"/>
        </pc:sldMkLst>
      </pc:sldChg>
      <pc:sldChg chg="del">
        <pc:chgData name="Makk Péter" userId="d21076b8-65f5-487a-94ff-76d8ec8c11fb" providerId="ADAL" clId="{160C6616-2EA6-46AF-809B-F1D85C8D42E7}" dt="2024-11-26T20:38:01.888" v="2159" actId="47"/>
        <pc:sldMkLst>
          <pc:docMk/>
          <pc:sldMk cId="2547545100" sldId="659"/>
        </pc:sldMkLst>
      </pc:sldChg>
      <pc:sldChg chg="del">
        <pc:chgData name="Makk Péter" userId="d21076b8-65f5-487a-94ff-76d8ec8c11fb" providerId="ADAL" clId="{160C6616-2EA6-46AF-809B-F1D85C8D42E7}" dt="2024-11-26T13:38:01.833" v="21" actId="47"/>
        <pc:sldMkLst>
          <pc:docMk/>
          <pc:sldMk cId="320947700" sldId="660"/>
        </pc:sldMkLst>
      </pc:sldChg>
      <pc:sldChg chg="addSp delSp modSp add del mod">
        <pc:chgData name="Makk Péter" userId="d21076b8-65f5-487a-94ff-76d8ec8c11fb" providerId="ADAL" clId="{160C6616-2EA6-46AF-809B-F1D85C8D42E7}" dt="2024-11-26T20:48:58.694" v="2228" actId="1036"/>
        <pc:sldMkLst>
          <pc:docMk/>
          <pc:sldMk cId="3532896438" sldId="660"/>
        </pc:sldMkLst>
        <pc:spChg chg="mod">
          <ac:chgData name="Makk Péter" userId="d21076b8-65f5-487a-94ff-76d8ec8c11fb" providerId="ADAL" clId="{160C6616-2EA6-46AF-809B-F1D85C8D42E7}" dt="2024-11-26T14:48:15.710" v="401" actId="1076"/>
          <ac:spMkLst>
            <pc:docMk/>
            <pc:sldMk cId="3532896438" sldId="660"/>
            <ac:spMk id="2" creationId="{6F2C0521-7F6A-8181-FFA3-2C91A88E6CED}"/>
          </ac:spMkLst>
        </pc:spChg>
        <pc:spChg chg="mod">
          <ac:chgData name="Makk Péter" userId="d21076b8-65f5-487a-94ff-76d8ec8c11fb" providerId="ADAL" clId="{160C6616-2EA6-46AF-809B-F1D85C8D42E7}" dt="2024-11-26T20:48:58.694" v="2228" actId="1036"/>
          <ac:spMkLst>
            <pc:docMk/>
            <pc:sldMk cId="3532896438" sldId="660"/>
            <ac:spMk id="3" creationId="{7DA428EE-B0D3-D1C9-C59D-3B19987B86DA}"/>
          </ac:spMkLst>
        </pc:spChg>
        <pc:spChg chg="add mod">
          <ac:chgData name="Makk Péter" userId="d21076b8-65f5-487a-94ff-76d8ec8c11fb" providerId="ADAL" clId="{160C6616-2EA6-46AF-809B-F1D85C8D42E7}" dt="2024-11-26T14:00:29.515" v="357"/>
          <ac:spMkLst>
            <pc:docMk/>
            <pc:sldMk cId="3532896438" sldId="660"/>
            <ac:spMk id="4" creationId="{92F8054F-60C7-A53D-28F1-1A3E32EDC7A6}"/>
          </ac:spMkLst>
        </pc:spChg>
        <pc:spChg chg="add mod">
          <ac:chgData name="Makk Péter" userId="d21076b8-65f5-487a-94ff-76d8ec8c11fb" providerId="ADAL" clId="{160C6616-2EA6-46AF-809B-F1D85C8D42E7}" dt="2024-11-26T14:48:42.990" v="408" actId="14100"/>
          <ac:spMkLst>
            <pc:docMk/>
            <pc:sldMk cId="3532896438" sldId="660"/>
            <ac:spMk id="5" creationId="{FB97B5C9-0440-DA36-A658-774BD0B69FBA}"/>
          </ac:spMkLst>
        </pc:spChg>
        <pc:spChg chg="del">
          <ac:chgData name="Makk Péter" userId="d21076b8-65f5-487a-94ff-76d8ec8c11fb" providerId="ADAL" clId="{160C6616-2EA6-46AF-809B-F1D85C8D42E7}" dt="2024-11-26T14:00:28.312" v="356" actId="478"/>
          <ac:spMkLst>
            <pc:docMk/>
            <pc:sldMk cId="3532896438" sldId="660"/>
            <ac:spMk id="10" creationId="{F4AA1ABB-3BB7-1C4C-2D26-8BAF72EE9E4B}"/>
          </ac:spMkLst>
        </pc:spChg>
        <pc:spChg chg="mod">
          <ac:chgData name="Makk Péter" userId="d21076b8-65f5-487a-94ff-76d8ec8c11fb" providerId="ADAL" clId="{160C6616-2EA6-46AF-809B-F1D85C8D42E7}" dt="2024-11-26T14:48:50.227" v="409" actId="1076"/>
          <ac:spMkLst>
            <pc:docMk/>
            <pc:sldMk cId="3532896438" sldId="660"/>
            <ac:spMk id="21" creationId="{140E63A9-DDAE-A518-7B71-704F5DAC8DF4}"/>
          </ac:spMkLst>
        </pc:spChg>
        <pc:grpChg chg="add mod">
          <ac:chgData name="Makk Péter" userId="d21076b8-65f5-487a-94ff-76d8ec8c11fb" providerId="ADAL" clId="{160C6616-2EA6-46AF-809B-F1D85C8D42E7}" dt="2024-11-26T14:47:36.879" v="389" actId="1076"/>
          <ac:grpSpMkLst>
            <pc:docMk/>
            <pc:sldMk cId="3532896438" sldId="660"/>
            <ac:grpSpMk id="6" creationId="{9AA478E2-F2EA-76A1-2DE8-53A6761D8654}"/>
          </ac:grpSpMkLst>
        </pc:grpChg>
        <pc:grpChg chg="del mod">
          <ac:chgData name="Makk Péter" userId="d21076b8-65f5-487a-94ff-76d8ec8c11fb" providerId="ADAL" clId="{160C6616-2EA6-46AF-809B-F1D85C8D42E7}" dt="2024-11-26T14:50:34.359" v="540" actId="478"/>
          <ac:grpSpMkLst>
            <pc:docMk/>
            <pc:sldMk cId="3532896438" sldId="660"/>
            <ac:grpSpMk id="23" creationId="{E2FE993D-00BC-0B81-34EC-25630185FC8F}"/>
          </ac:grpSpMkLst>
        </pc:grpChg>
        <pc:graphicFrameChg chg="mod">
          <ac:chgData name="Makk Péter" userId="d21076b8-65f5-487a-94ff-76d8ec8c11fb" providerId="ADAL" clId="{160C6616-2EA6-46AF-809B-F1D85C8D42E7}" dt="2024-11-26T14:47:36.879" v="389" actId="1076"/>
          <ac:graphicFrameMkLst>
            <pc:docMk/>
            <pc:sldMk cId="3532896438" sldId="660"/>
            <ac:graphicFrameMk id="15" creationId="{6A899D4E-2CEC-D65E-AFEF-280FD95FBE90}"/>
          </ac:graphicFrameMkLst>
        </pc:graphicFrameChg>
        <pc:picChg chg="mod">
          <ac:chgData name="Makk Péter" userId="d21076b8-65f5-487a-94ff-76d8ec8c11fb" providerId="ADAL" clId="{160C6616-2EA6-46AF-809B-F1D85C8D42E7}" dt="2024-11-26T14:47:36.879" v="389" actId="1076"/>
          <ac:picMkLst>
            <pc:docMk/>
            <pc:sldMk cId="3532896438" sldId="660"/>
            <ac:picMk id="7" creationId="{F08078D3-D1FC-35FD-7C92-6D328920D8B3}"/>
          </ac:picMkLst>
        </pc:picChg>
        <pc:picChg chg="mod">
          <ac:chgData name="Makk Péter" userId="d21076b8-65f5-487a-94ff-76d8ec8c11fb" providerId="ADAL" clId="{160C6616-2EA6-46AF-809B-F1D85C8D42E7}" dt="2024-11-26T14:47:36.879" v="389" actId="1076"/>
          <ac:picMkLst>
            <pc:docMk/>
            <pc:sldMk cId="3532896438" sldId="660"/>
            <ac:picMk id="8" creationId="{F5C8B377-4CB8-5ED9-F709-D59245EF80DB}"/>
          </ac:picMkLst>
        </pc:picChg>
        <pc:picChg chg="mod">
          <ac:chgData name="Makk Péter" userId="d21076b8-65f5-487a-94ff-76d8ec8c11fb" providerId="ADAL" clId="{160C6616-2EA6-46AF-809B-F1D85C8D42E7}" dt="2024-11-26T14:47:36.879" v="389" actId="1076"/>
          <ac:picMkLst>
            <pc:docMk/>
            <pc:sldMk cId="3532896438" sldId="660"/>
            <ac:picMk id="9" creationId="{54A62B05-E16E-F2D3-8E20-BEEC8604ED46}"/>
          </ac:picMkLst>
        </pc:picChg>
        <pc:picChg chg="mod">
          <ac:chgData name="Makk Péter" userId="d21076b8-65f5-487a-94ff-76d8ec8c11fb" providerId="ADAL" clId="{160C6616-2EA6-46AF-809B-F1D85C8D42E7}" dt="2024-11-26T14:47:36.879" v="389" actId="1076"/>
          <ac:picMkLst>
            <pc:docMk/>
            <pc:sldMk cId="3532896438" sldId="660"/>
            <ac:picMk id="11" creationId="{521004E4-2C93-6C52-F55D-04473BABC58A}"/>
          </ac:picMkLst>
        </pc:picChg>
        <pc:picChg chg="mod">
          <ac:chgData name="Makk Péter" userId="d21076b8-65f5-487a-94ff-76d8ec8c11fb" providerId="ADAL" clId="{160C6616-2EA6-46AF-809B-F1D85C8D42E7}" dt="2024-11-26T20:43:44.289" v="2192" actId="1076"/>
          <ac:picMkLst>
            <pc:docMk/>
            <pc:sldMk cId="3532896438" sldId="660"/>
            <ac:picMk id="12" creationId="{2006C31B-8315-BB72-2275-9CF0DEC1C112}"/>
          </ac:picMkLst>
        </pc:picChg>
        <pc:picChg chg="mod">
          <ac:chgData name="Makk Péter" userId="d21076b8-65f5-487a-94ff-76d8ec8c11fb" providerId="ADAL" clId="{160C6616-2EA6-46AF-809B-F1D85C8D42E7}" dt="2024-11-26T14:47:36.879" v="389" actId="1076"/>
          <ac:picMkLst>
            <pc:docMk/>
            <pc:sldMk cId="3532896438" sldId="660"/>
            <ac:picMk id="13" creationId="{FD44218A-D71B-DF83-B516-4C21F7E32D40}"/>
          </ac:picMkLst>
        </pc:picChg>
        <pc:picChg chg="mod">
          <ac:chgData name="Makk Péter" userId="d21076b8-65f5-487a-94ff-76d8ec8c11fb" providerId="ADAL" clId="{160C6616-2EA6-46AF-809B-F1D85C8D42E7}" dt="2024-11-26T14:48:10.210" v="400" actId="1076"/>
          <ac:picMkLst>
            <pc:docMk/>
            <pc:sldMk cId="3532896438" sldId="660"/>
            <ac:picMk id="16" creationId="{6D70AB94-CD8E-2A80-8AB2-38A1F54AEE05}"/>
          </ac:picMkLst>
        </pc:picChg>
        <pc:picChg chg="mod">
          <ac:chgData name="Makk Péter" userId="d21076b8-65f5-487a-94ff-76d8ec8c11fb" providerId="ADAL" clId="{160C6616-2EA6-46AF-809B-F1D85C8D42E7}" dt="2024-11-26T14:48:29.085" v="403" actId="1076"/>
          <ac:picMkLst>
            <pc:docMk/>
            <pc:sldMk cId="3532896438" sldId="660"/>
            <ac:picMk id="18" creationId="{2CEF4097-E242-F17D-ED6D-B035F4FF86DA}"/>
          </ac:picMkLst>
        </pc:picChg>
        <pc:picChg chg="mod">
          <ac:chgData name="Makk Péter" userId="d21076b8-65f5-487a-94ff-76d8ec8c11fb" providerId="ADAL" clId="{160C6616-2EA6-46AF-809B-F1D85C8D42E7}" dt="2024-11-26T14:00:03.012" v="344" actId="1076"/>
          <ac:picMkLst>
            <pc:docMk/>
            <pc:sldMk cId="3532896438" sldId="660"/>
            <ac:picMk id="24" creationId="{8BE5377D-85A4-52F2-FFDC-5FEF5125CF2D}"/>
          </ac:picMkLst>
        </pc:picChg>
        <pc:picChg chg="mod">
          <ac:chgData name="Makk Péter" userId="d21076b8-65f5-487a-94ff-76d8ec8c11fb" providerId="ADAL" clId="{160C6616-2EA6-46AF-809B-F1D85C8D42E7}" dt="2024-11-26T14:00:03.012" v="344" actId="1076"/>
          <ac:picMkLst>
            <pc:docMk/>
            <pc:sldMk cId="3532896438" sldId="660"/>
            <ac:picMk id="25" creationId="{070C92AA-8124-372B-189A-9F79C574E14A}"/>
          </ac:picMkLst>
        </pc:picChg>
        <pc:picChg chg="mod">
          <ac:chgData name="Makk Péter" userId="d21076b8-65f5-487a-94ff-76d8ec8c11fb" providerId="ADAL" clId="{160C6616-2EA6-46AF-809B-F1D85C8D42E7}" dt="2024-11-26T14:00:03.012" v="344" actId="1076"/>
          <ac:picMkLst>
            <pc:docMk/>
            <pc:sldMk cId="3532896438" sldId="660"/>
            <ac:picMk id="26" creationId="{03CFFD21-86C8-2EFB-AF29-5115B0064FF7}"/>
          </ac:picMkLst>
        </pc:picChg>
        <pc:cxnChg chg="mod">
          <ac:chgData name="Makk Péter" userId="d21076b8-65f5-487a-94ff-76d8ec8c11fb" providerId="ADAL" clId="{160C6616-2EA6-46AF-809B-F1D85C8D42E7}" dt="2024-11-26T14:47:36.879" v="389" actId="1076"/>
          <ac:cxnSpMkLst>
            <pc:docMk/>
            <pc:sldMk cId="3532896438" sldId="660"/>
            <ac:cxnSpMk id="14" creationId="{A6A984E8-E25C-7F42-932E-A93965D1F1F3}"/>
          </ac:cxnSpMkLst>
        </pc:cxnChg>
      </pc:sldChg>
      <pc:sldChg chg="addSp delSp modSp add del mod">
        <pc:chgData name="Makk Péter" userId="d21076b8-65f5-487a-94ff-76d8ec8c11fb" providerId="ADAL" clId="{160C6616-2EA6-46AF-809B-F1D85C8D42E7}" dt="2024-11-26T20:49:22.895" v="2231" actId="2711"/>
        <pc:sldMkLst>
          <pc:docMk/>
          <pc:sldMk cId="2614423639" sldId="661"/>
        </pc:sldMkLst>
        <pc:spChg chg="add del mod">
          <ac:chgData name="Makk Péter" userId="d21076b8-65f5-487a-94ff-76d8ec8c11fb" providerId="ADAL" clId="{160C6616-2EA6-46AF-809B-F1D85C8D42E7}" dt="2024-11-26T14:59:34.468" v="1308" actId="478"/>
          <ac:spMkLst>
            <pc:docMk/>
            <pc:sldMk cId="2614423639" sldId="661"/>
            <ac:spMk id="2" creationId="{592C50F5-FAB6-11B0-741C-64E99C6AD26C}"/>
          </ac:spMkLst>
        </pc:spChg>
        <pc:spChg chg="add mod">
          <ac:chgData name="Makk Péter" userId="d21076b8-65f5-487a-94ff-76d8ec8c11fb" providerId="ADAL" clId="{160C6616-2EA6-46AF-809B-F1D85C8D42E7}" dt="2024-11-26T15:20:43.502" v="1622" actId="1076"/>
          <ac:spMkLst>
            <pc:docMk/>
            <pc:sldMk cId="2614423639" sldId="661"/>
            <ac:spMk id="11" creationId="{69704EA8-869A-A7D9-324B-A234595B0A60}"/>
          </ac:spMkLst>
        </pc:spChg>
        <pc:spChg chg="add mod">
          <ac:chgData name="Makk Péter" userId="d21076b8-65f5-487a-94ff-76d8ec8c11fb" providerId="ADAL" clId="{160C6616-2EA6-46AF-809B-F1D85C8D42E7}" dt="2024-11-26T15:22:17.083" v="1714" actId="255"/>
          <ac:spMkLst>
            <pc:docMk/>
            <pc:sldMk cId="2614423639" sldId="661"/>
            <ac:spMk id="17" creationId="{8B6935C5-D1B6-41BB-0023-3AC9F49FA870}"/>
          </ac:spMkLst>
        </pc:spChg>
        <pc:spChg chg="mod">
          <ac:chgData name="Makk Péter" userId="d21076b8-65f5-487a-94ff-76d8ec8c11fb" providerId="ADAL" clId="{160C6616-2EA6-46AF-809B-F1D85C8D42E7}" dt="2024-11-26T20:49:22.895" v="2231" actId="2711"/>
          <ac:spMkLst>
            <pc:docMk/>
            <pc:sldMk cId="2614423639" sldId="661"/>
            <ac:spMk id="31" creationId="{9682112B-80C3-7577-E4D0-2EAEC8C5434A}"/>
          </ac:spMkLst>
        </pc:spChg>
        <pc:spChg chg="mod">
          <ac:chgData name="Makk Péter" userId="d21076b8-65f5-487a-94ff-76d8ec8c11fb" providerId="ADAL" clId="{160C6616-2EA6-46AF-809B-F1D85C8D42E7}" dt="2024-11-26T15:21:28.643" v="1638" actId="1076"/>
          <ac:spMkLst>
            <pc:docMk/>
            <pc:sldMk cId="2614423639" sldId="661"/>
            <ac:spMk id="47" creationId="{8D4018FF-AC4E-1283-94B4-3451BE174079}"/>
          </ac:spMkLst>
        </pc:spChg>
        <pc:spChg chg="mod">
          <ac:chgData name="Makk Péter" userId="d21076b8-65f5-487a-94ff-76d8ec8c11fb" providerId="ADAL" clId="{160C6616-2EA6-46AF-809B-F1D85C8D42E7}" dt="2024-11-26T15:47:24.642" v="1805" actId="1076"/>
          <ac:spMkLst>
            <pc:docMk/>
            <pc:sldMk cId="2614423639" sldId="661"/>
            <ac:spMk id="48" creationId="{0F206684-3C11-21C9-0AB9-BE015268001F}"/>
          </ac:spMkLst>
        </pc:spChg>
        <pc:spChg chg="mod">
          <ac:chgData name="Makk Péter" userId="d21076b8-65f5-487a-94ff-76d8ec8c11fb" providerId="ADAL" clId="{160C6616-2EA6-46AF-809B-F1D85C8D42E7}" dt="2024-11-26T15:47:28.897" v="1806" actId="1076"/>
          <ac:spMkLst>
            <pc:docMk/>
            <pc:sldMk cId="2614423639" sldId="661"/>
            <ac:spMk id="49" creationId="{DCD5D1D2-314D-B874-5E44-45A39E0EF58F}"/>
          </ac:spMkLst>
        </pc:spChg>
        <pc:spChg chg="del">
          <ac:chgData name="Makk Péter" userId="d21076b8-65f5-487a-94ff-76d8ec8c11fb" providerId="ADAL" clId="{160C6616-2EA6-46AF-809B-F1D85C8D42E7}" dt="2024-11-26T14:57:24.361" v="1025" actId="478"/>
          <ac:spMkLst>
            <pc:docMk/>
            <pc:sldMk cId="2614423639" sldId="661"/>
            <ac:spMk id="55" creationId="{510C1335-B308-9B02-9F10-A36178DA4438}"/>
          </ac:spMkLst>
        </pc:spChg>
        <pc:picChg chg="add del mod">
          <ac:chgData name="Makk Péter" userId="d21076b8-65f5-487a-94ff-76d8ec8c11fb" providerId="ADAL" clId="{160C6616-2EA6-46AF-809B-F1D85C8D42E7}" dt="2024-11-26T15:18:45.893" v="1587" actId="478"/>
          <ac:picMkLst>
            <pc:docMk/>
            <pc:sldMk cId="2614423639" sldId="661"/>
            <ac:picMk id="4" creationId="{7C37A678-9BCD-9FBF-BD1E-3254CD392FF6}"/>
          </ac:picMkLst>
        </pc:picChg>
        <pc:picChg chg="add del mod">
          <ac:chgData name="Makk Péter" userId="d21076b8-65f5-487a-94ff-76d8ec8c11fb" providerId="ADAL" clId="{160C6616-2EA6-46AF-809B-F1D85C8D42E7}" dt="2024-11-26T15:13:07.980" v="1584" actId="478"/>
          <ac:picMkLst>
            <pc:docMk/>
            <pc:sldMk cId="2614423639" sldId="661"/>
            <ac:picMk id="6" creationId="{7D20157D-3764-BB12-4B20-F4BD82F12368}"/>
          </ac:picMkLst>
        </pc:picChg>
        <pc:picChg chg="add del">
          <ac:chgData name="Makk Péter" userId="d21076b8-65f5-487a-94ff-76d8ec8c11fb" providerId="ADAL" clId="{160C6616-2EA6-46AF-809B-F1D85C8D42E7}" dt="2024-11-26T15:18:44.202" v="1586" actId="478"/>
          <ac:picMkLst>
            <pc:docMk/>
            <pc:sldMk cId="2614423639" sldId="661"/>
            <ac:picMk id="8" creationId="{E51C0D5D-FB4D-DBF7-A12B-C5102142077D}"/>
          </ac:picMkLst>
        </pc:picChg>
        <pc:picChg chg="add mod">
          <ac:chgData name="Makk Péter" userId="d21076b8-65f5-487a-94ff-76d8ec8c11fb" providerId="ADAL" clId="{160C6616-2EA6-46AF-809B-F1D85C8D42E7}" dt="2024-11-26T15:19:37.549" v="1607" actId="692"/>
          <ac:picMkLst>
            <pc:docMk/>
            <pc:sldMk cId="2614423639" sldId="661"/>
            <ac:picMk id="10" creationId="{61BD9207-C10D-E0D9-830F-E1B3EA71711F}"/>
          </ac:picMkLst>
        </pc:picChg>
        <pc:picChg chg="mod modCrop">
          <ac:chgData name="Makk Péter" userId="d21076b8-65f5-487a-94ff-76d8ec8c11fb" providerId="ADAL" clId="{160C6616-2EA6-46AF-809B-F1D85C8D42E7}" dt="2024-11-26T20:45:36.461" v="2210" actId="732"/>
          <ac:picMkLst>
            <pc:docMk/>
            <pc:sldMk cId="2614423639" sldId="661"/>
            <ac:picMk id="40" creationId="{A6DAF214-7806-5C9D-F4BF-968E10FBD32F}"/>
          </ac:picMkLst>
        </pc:picChg>
        <pc:picChg chg="mod">
          <ac:chgData name="Makk Péter" userId="d21076b8-65f5-487a-94ff-76d8ec8c11fb" providerId="ADAL" clId="{160C6616-2EA6-46AF-809B-F1D85C8D42E7}" dt="2024-11-26T15:12:34.182" v="1574" actId="1076"/>
          <ac:picMkLst>
            <pc:docMk/>
            <pc:sldMk cId="2614423639" sldId="661"/>
            <ac:picMk id="41" creationId="{399B69F1-1AF5-4493-9FF6-4420DE846400}"/>
          </ac:picMkLst>
        </pc:picChg>
        <pc:picChg chg="mod modCrop">
          <ac:chgData name="Makk Péter" userId="d21076b8-65f5-487a-94ff-76d8ec8c11fb" providerId="ADAL" clId="{160C6616-2EA6-46AF-809B-F1D85C8D42E7}" dt="2024-11-26T15:19:01.431" v="1593" actId="1076"/>
          <ac:picMkLst>
            <pc:docMk/>
            <pc:sldMk cId="2614423639" sldId="661"/>
            <ac:picMk id="45" creationId="{1B2219BA-0CB5-57BC-2F2E-1D94A545BE99}"/>
          </ac:picMkLst>
        </pc:picChg>
        <pc:picChg chg="del">
          <ac:chgData name="Makk Péter" userId="d21076b8-65f5-487a-94ff-76d8ec8c11fb" providerId="ADAL" clId="{160C6616-2EA6-46AF-809B-F1D85C8D42E7}" dt="2024-11-26T14:57:21.948" v="1024" actId="478"/>
          <ac:picMkLst>
            <pc:docMk/>
            <pc:sldMk cId="2614423639" sldId="661"/>
            <ac:picMk id="50" creationId="{4EC9D72D-7360-2166-DAFC-0118FBB941DB}"/>
          </ac:picMkLst>
        </pc:picChg>
        <pc:picChg chg="del">
          <ac:chgData name="Makk Péter" userId="d21076b8-65f5-487a-94ff-76d8ec8c11fb" providerId="ADAL" clId="{160C6616-2EA6-46AF-809B-F1D85C8D42E7}" dt="2024-11-26T14:57:21.948" v="1024" actId="478"/>
          <ac:picMkLst>
            <pc:docMk/>
            <pc:sldMk cId="2614423639" sldId="661"/>
            <ac:picMk id="51" creationId="{7A4CF4DE-2ABE-DDE9-F2BD-51CF5DAFD69B}"/>
          </ac:picMkLst>
        </pc:picChg>
        <pc:picChg chg="del">
          <ac:chgData name="Makk Péter" userId="d21076b8-65f5-487a-94ff-76d8ec8c11fb" providerId="ADAL" clId="{160C6616-2EA6-46AF-809B-F1D85C8D42E7}" dt="2024-11-26T14:57:21.948" v="1024" actId="478"/>
          <ac:picMkLst>
            <pc:docMk/>
            <pc:sldMk cId="2614423639" sldId="661"/>
            <ac:picMk id="53" creationId="{B59C210B-D418-B0FA-02CE-25FFA8C74722}"/>
          </ac:picMkLst>
        </pc:picChg>
        <pc:cxnChg chg="add mod">
          <ac:chgData name="Makk Péter" userId="d21076b8-65f5-487a-94ff-76d8ec8c11fb" providerId="ADAL" clId="{160C6616-2EA6-46AF-809B-F1D85C8D42E7}" dt="2024-11-26T15:21:07.249" v="1632" actId="692"/>
          <ac:cxnSpMkLst>
            <pc:docMk/>
            <pc:sldMk cId="2614423639" sldId="661"/>
            <ac:cxnSpMk id="13" creationId="{716F6837-B1D5-BC7F-643A-672996239C75}"/>
          </ac:cxnSpMkLst>
        </pc:cxnChg>
        <pc:cxnChg chg="add mod">
          <ac:chgData name="Makk Péter" userId="d21076b8-65f5-487a-94ff-76d8ec8c11fb" providerId="ADAL" clId="{160C6616-2EA6-46AF-809B-F1D85C8D42E7}" dt="2024-11-26T15:21:19.169" v="1635" actId="14100"/>
          <ac:cxnSpMkLst>
            <pc:docMk/>
            <pc:sldMk cId="2614423639" sldId="661"/>
            <ac:cxnSpMk id="14" creationId="{FA9C5C7F-5857-2915-B08B-A372AB4A0684}"/>
          </ac:cxnSpMkLst>
        </pc:cxnChg>
      </pc:sldChg>
      <pc:sldChg chg="del">
        <pc:chgData name="Makk Péter" userId="d21076b8-65f5-487a-94ff-76d8ec8c11fb" providerId="ADAL" clId="{160C6616-2EA6-46AF-809B-F1D85C8D42E7}" dt="2024-11-26T13:54:01.166" v="335" actId="47"/>
        <pc:sldMkLst>
          <pc:docMk/>
          <pc:sldMk cId="3635987060" sldId="661"/>
        </pc:sldMkLst>
      </pc:sldChg>
      <pc:sldChg chg="del">
        <pc:chgData name="Makk Péter" userId="d21076b8-65f5-487a-94ff-76d8ec8c11fb" providerId="ADAL" clId="{160C6616-2EA6-46AF-809B-F1D85C8D42E7}" dt="2024-11-26T15:22:45.046" v="1716" actId="47"/>
        <pc:sldMkLst>
          <pc:docMk/>
          <pc:sldMk cId="2468813524" sldId="662"/>
        </pc:sldMkLst>
      </pc:sldChg>
      <pc:sldChg chg="addSp modSp del">
        <pc:chgData name="Makk Péter" userId="d21076b8-65f5-487a-94ff-76d8ec8c11fb" providerId="ADAL" clId="{160C6616-2EA6-46AF-809B-F1D85C8D42E7}" dt="2024-11-26T15:22:41.765" v="1715" actId="47"/>
        <pc:sldMkLst>
          <pc:docMk/>
          <pc:sldMk cId="3187384338" sldId="663"/>
        </pc:sldMkLst>
        <pc:picChg chg="add mod">
          <ac:chgData name="Makk Péter" userId="d21076b8-65f5-487a-94ff-76d8ec8c11fb" providerId="ADAL" clId="{160C6616-2EA6-46AF-809B-F1D85C8D42E7}" dt="2024-11-26T13:54:48.928" v="338"/>
          <ac:picMkLst>
            <pc:docMk/>
            <pc:sldMk cId="3187384338" sldId="663"/>
            <ac:picMk id="2" creationId="{58228158-4683-CB25-4806-31AE78A04B0D}"/>
          </ac:picMkLst>
        </pc:picChg>
        <pc:picChg chg="add mod">
          <ac:chgData name="Makk Péter" userId="d21076b8-65f5-487a-94ff-76d8ec8c11fb" providerId="ADAL" clId="{160C6616-2EA6-46AF-809B-F1D85C8D42E7}" dt="2024-11-26T13:54:48.928" v="338"/>
          <ac:picMkLst>
            <pc:docMk/>
            <pc:sldMk cId="3187384338" sldId="663"/>
            <ac:picMk id="3" creationId="{CBA196F6-0DC0-4920-01BC-4BB9E464BF82}"/>
          </ac:picMkLst>
        </pc:picChg>
      </pc:sldChg>
      <pc:sldChg chg="del">
        <pc:chgData name="Makk Péter" userId="d21076b8-65f5-487a-94ff-76d8ec8c11fb" providerId="ADAL" clId="{160C6616-2EA6-46AF-809B-F1D85C8D42E7}" dt="2024-11-26T15:27:38.107" v="1718" actId="47"/>
        <pc:sldMkLst>
          <pc:docMk/>
          <pc:sldMk cId="2849074869" sldId="664"/>
        </pc:sldMkLst>
      </pc:sldChg>
      <pc:sldChg chg="del">
        <pc:chgData name="Makk Péter" userId="d21076b8-65f5-487a-94ff-76d8ec8c11fb" providerId="ADAL" clId="{160C6616-2EA6-46AF-809B-F1D85C8D42E7}" dt="2024-11-26T15:27:51.549" v="1719" actId="47"/>
        <pc:sldMkLst>
          <pc:docMk/>
          <pc:sldMk cId="1050980243" sldId="665"/>
        </pc:sldMkLst>
      </pc:sldChg>
      <pc:sldChg chg="del">
        <pc:chgData name="Makk Péter" userId="d21076b8-65f5-487a-94ff-76d8ec8c11fb" providerId="ADAL" clId="{160C6616-2EA6-46AF-809B-F1D85C8D42E7}" dt="2024-11-26T15:31:05.213" v="1724" actId="47"/>
        <pc:sldMkLst>
          <pc:docMk/>
          <pc:sldMk cId="1590103697" sldId="666"/>
        </pc:sldMkLst>
      </pc:sldChg>
      <pc:sldChg chg="del">
        <pc:chgData name="Makk Péter" userId="d21076b8-65f5-487a-94ff-76d8ec8c11fb" providerId="ADAL" clId="{160C6616-2EA6-46AF-809B-F1D85C8D42E7}" dt="2024-11-26T15:28:07.633" v="1720" actId="47"/>
        <pc:sldMkLst>
          <pc:docMk/>
          <pc:sldMk cId="2124655864" sldId="667"/>
        </pc:sldMkLst>
      </pc:sldChg>
      <pc:sldChg chg="del">
        <pc:chgData name="Makk Péter" userId="d21076b8-65f5-487a-94ff-76d8ec8c11fb" providerId="ADAL" clId="{160C6616-2EA6-46AF-809B-F1D85C8D42E7}" dt="2024-11-26T15:31:10.554" v="1725" actId="47"/>
        <pc:sldMkLst>
          <pc:docMk/>
          <pc:sldMk cId="1489921707" sldId="668"/>
        </pc:sldMkLst>
      </pc:sldChg>
      <pc:sldChg chg="del">
        <pc:chgData name="Makk Péter" userId="d21076b8-65f5-487a-94ff-76d8ec8c11fb" providerId="ADAL" clId="{160C6616-2EA6-46AF-809B-F1D85C8D42E7}" dt="2024-11-26T15:46:40.326" v="1798" actId="47"/>
        <pc:sldMkLst>
          <pc:docMk/>
          <pc:sldMk cId="1175946571" sldId="669"/>
        </pc:sldMkLst>
      </pc:sldChg>
      <pc:sldChg chg="delSp modSp add mod">
        <pc:chgData name="Makk Péter" userId="d21076b8-65f5-487a-94ff-76d8ec8c11fb" providerId="ADAL" clId="{160C6616-2EA6-46AF-809B-F1D85C8D42E7}" dt="2024-11-26T21:14:17.184" v="2384" actId="255"/>
        <pc:sldMkLst>
          <pc:docMk/>
          <pc:sldMk cId="1446923289" sldId="669"/>
        </pc:sldMkLst>
        <pc:spChg chg="del topLvl">
          <ac:chgData name="Makk Péter" userId="d21076b8-65f5-487a-94ff-76d8ec8c11fb" providerId="ADAL" clId="{160C6616-2EA6-46AF-809B-F1D85C8D42E7}" dt="2024-11-26T21:12:51.404" v="2362" actId="478"/>
          <ac:spMkLst>
            <pc:docMk/>
            <pc:sldMk cId="1446923289" sldId="669"/>
            <ac:spMk id="2" creationId="{7D2FFF7A-D9B9-4249-90E0-04F9082BB64B}"/>
          </ac:spMkLst>
        </pc:spChg>
        <pc:spChg chg="mod">
          <ac:chgData name="Makk Péter" userId="d21076b8-65f5-487a-94ff-76d8ec8c11fb" providerId="ADAL" clId="{160C6616-2EA6-46AF-809B-F1D85C8D42E7}" dt="2024-11-26T21:14:17.184" v="2384" actId="255"/>
          <ac:spMkLst>
            <pc:docMk/>
            <pc:sldMk cId="1446923289" sldId="669"/>
            <ac:spMk id="34" creationId="{00000000-0000-0000-0000-000000000000}"/>
          </ac:spMkLst>
        </pc:spChg>
        <pc:spChg chg="del">
          <ac:chgData name="Makk Péter" userId="d21076b8-65f5-487a-94ff-76d8ec8c11fb" providerId="ADAL" clId="{160C6616-2EA6-46AF-809B-F1D85C8D42E7}" dt="2024-11-26T21:12:29.806" v="2356" actId="478"/>
          <ac:spMkLst>
            <pc:docMk/>
            <pc:sldMk cId="1446923289" sldId="669"/>
            <ac:spMk id="36" creationId="{00000000-0000-0000-0000-000000000000}"/>
          </ac:spMkLst>
        </pc:spChg>
        <pc:grpChg chg="del mod">
          <ac:chgData name="Makk Péter" userId="d21076b8-65f5-487a-94ff-76d8ec8c11fb" providerId="ADAL" clId="{160C6616-2EA6-46AF-809B-F1D85C8D42E7}" dt="2024-11-26T21:12:51.404" v="2362" actId="478"/>
          <ac:grpSpMkLst>
            <pc:docMk/>
            <pc:sldMk cId="1446923289" sldId="669"/>
            <ac:grpSpMk id="3" creationId="{0BD699E1-6621-4508-963E-26577C81C76B}"/>
          </ac:grpSpMkLst>
        </pc:grpChg>
        <pc:picChg chg="mod topLvl modCrop">
          <ac:chgData name="Makk Péter" userId="d21076b8-65f5-487a-94ff-76d8ec8c11fb" providerId="ADAL" clId="{160C6616-2EA6-46AF-809B-F1D85C8D42E7}" dt="2024-11-26T21:12:51.404" v="2362" actId="478"/>
          <ac:picMkLst>
            <pc:docMk/>
            <pc:sldMk cId="1446923289" sldId="669"/>
            <ac:picMk id="7" creationId="{0124D3B2-035E-4240-9043-69BDCBE62109}"/>
          </ac:picMkLst>
        </pc:picChg>
        <pc:picChg chg="mod">
          <ac:chgData name="Makk Péter" userId="d21076b8-65f5-487a-94ff-76d8ec8c11fb" providerId="ADAL" clId="{160C6616-2EA6-46AF-809B-F1D85C8D42E7}" dt="2024-11-26T21:12:36.611" v="2358" actId="1076"/>
          <ac:picMkLst>
            <pc:docMk/>
            <pc:sldMk cId="1446923289" sldId="669"/>
            <ac:picMk id="8" creationId="{786CC220-34B0-4DC2-B2E9-5C317CC4DF9E}"/>
          </ac:picMkLst>
        </pc:picChg>
        <pc:picChg chg="mod">
          <ac:chgData name="Makk Péter" userId="d21076b8-65f5-487a-94ff-76d8ec8c11fb" providerId="ADAL" clId="{160C6616-2EA6-46AF-809B-F1D85C8D42E7}" dt="2024-11-26T21:12:39.994" v="2360" actId="1076"/>
          <ac:picMkLst>
            <pc:docMk/>
            <pc:sldMk cId="1446923289" sldId="669"/>
            <ac:picMk id="10" creationId="{AF2526E9-FB35-4BF8-B1C0-BCA2F5373F6B}"/>
          </ac:picMkLst>
        </pc:picChg>
        <pc:picChg chg="del">
          <ac:chgData name="Makk Péter" userId="d21076b8-65f5-487a-94ff-76d8ec8c11fb" providerId="ADAL" clId="{160C6616-2EA6-46AF-809B-F1D85C8D42E7}" dt="2024-11-26T21:12:33.355" v="2357" actId="478"/>
          <ac:picMkLst>
            <pc:docMk/>
            <pc:sldMk cId="1446923289" sldId="669"/>
            <ac:picMk id="35" creationId="{00000000-0000-0000-0000-000000000000}"/>
          </ac:picMkLst>
        </pc:picChg>
      </pc:sldChg>
      <pc:sldChg chg="del">
        <pc:chgData name="Makk Péter" userId="d21076b8-65f5-487a-94ff-76d8ec8c11fb" providerId="ADAL" clId="{160C6616-2EA6-46AF-809B-F1D85C8D42E7}" dt="2024-11-26T15:46:41.840" v="1799" actId="47"/>
        <pc:sldMkLst>
          <pc:docMk/>
          <pc:sldMk cId="3077795898" sldId="670"/>
        </pc:sldMkLst>
      </pc:sldChg>
      <pc:sldChg chg="del">
        <pc:chgData name="Makk Péter" userId="d21076b8-65f5-487a-94ff-76d8ec8c11fb" providerId="ADAL" clId="{160C6616-2EA6-46AF-809B-F1D85C8D42E7}" dt="2024-11-26T15:46:44.053" v="1800" actId="47"/>
        <pc:sldMkLst>
          <pc:docMk/>
          <pc:sldMk cId="2155252090" sldId="671"/>
        </pc:sldMkLst>
      </pc:sldChg>
      <pc:sldChg chg="del">
        <pc:chgData name="Makk Péter" userId="d21076b8-65f5-487a-94ff-76d8ec8c11fb" providerId="ADAL" clId="{160C6616-2EA6-46AF-809B-F1D85C8D42E7}" dt="2024-11-26T15:46:45.365" v="1801" actId="47"/>
        <pc:sldMkLst>
          <pc:docMk/>
          <pc:sldMk cId="3044623729" sldId="672"/>
        </pc:sldMkLst>
      </pc:sldChg>
      <pc:sldChg chg="del">
        <pc:chgData name="Makk Péter" userId="d21076b8-65f5-487a-94ff-76d8ec8c11fb" providerId="ADAL" clId="{160C6616-2EA6-46AF-809B-F1D85C8D42E7}" dt="2024-11-26T15:46:48.441" v="1802" actId="47"/>
        <pc:sldMkLst>
          <pc:docMk/>
          <pc:sldMk cId="1095213490" sldId="673"/>
        </pc:sldMkLst>
      </pc:sldChg>
      <pc:sldChg chg="del ord">
        <pc:chgData name="Makk Péter" userId="d21076b8-65f5-487a-94ff-76d8ec8c11fb" providerId="ADAL" clId="{160C6616-2EA6-46AF-809B-F1D85C8D42E7}" dt="2024-11-26T20:21:48.311" v="1932" actId="47"/>
        <pc:sldMkLst>
          <pc:docMk/>
          <pc:sldMk cId="3860225308" sldId="674"/>
        </pc:sldMkLst>
      </pc:sldChg>
      <pc:sldChg chg="del">
        <pc:chgData name="Makk Péter" userId="d21076b8-65f5-487a-94ff-76d8ec8c11fb" providerId="ADAL" clId="{160C6616-2EA6-46AF-809B-F1D85C8D42E7}" dt="2024-11-26T15:27:06.161" v="1717" actId="47"/>
        <pc:sldMkLst>
          <pc:docMk/>
          <pc:sldMk cId="2477410853" sldId="675"/>
        </pc:sldMkLst>
      </pc:sldChg>
      <pc:sldChg chg="del">
        <pc:chgData name="Makk Péter" userId="d21076b8-65f5-487a-94ff-76d8ec8c11fb" providerId="ADAL" clId="{160C6616-2EA6-46AF-809B-F1D85C8D42E7}" dt="2024-11-26T15:27:06.161" v="1717" actId="47"/>
        <pc:sldMkLst>
          <pc:docMk/>
          <pc:sldMk cId="1707318782" sldId="676"/>
        </pc:sldMkLst>
      </pc:sldChg>
      <pc:sldChg chg="del">
        <pc:chgData name="Makk Péter" userId="d21076b8-65f5-487a-94ff-76d8ec8c11fb" providerId="ADAL" clId="{160C6616-2EA6-46AF-809B-F1D85C8D42E7}" dt="2024-11-26T15:27:06.161" v="1717" actId="47"/>
        <pc:sldMkLst>
          <pc:docMk/>
          <pc:sldMk cId="566893273" sldId="677"/>
        </pc:sldMkLst>
      </pc:sldChg>
      <pc:sldChg chg="del">
        <pc:chgData name="Makk Péter" userId="d21076b8-65f5-487a-94ff-76d8ec8c11fb" providerId="ADAL" clId="{160C6616-2EA6-46AF-809B-F1D85C8D42E7}" dt="2024-11-26T15:27:06.161" v="1717" actId="47"/>
        <pc:sldMkLst>
          <pc:docMk/>
          <pc:sldMk cId="553650659" sldId="678"/>
        </pc:sldMkLst>
      </pc:sldChg>
      <pc:sldChg chg="del">
        <pc:chgData name="Makk Péter" userId="d21076b8-65f5-487a-94ff-76d8ec8c11fb" providerId="ADAL" clId="{160C6616-2EA6-46AF-809B-F1D85C8D42E7}" dt="2024-11-26T20:00:52.624" v="1834" actId="47"/>
        <pc:sldMkLst>
          <pc:docMk/>
          <pc:sldMk cId="1454325171" sldId="679"/>
        </pc:sldMkLst>
      </pc:sldChg>
      <pc:sldChg chg="del">
        <pc:chgData name="Makk Péter" userId="d21076b8-65f5-487a-94ff-76d8ec8c11fb" providerId="ADAL" clId="{160C6616-2EA6-46AF-809B-F1D85C8D42E7}" dt="2024-11-26T20:05:54.116" v="1930" actId="47"/>
        <pc:sldMkLst>
          <pc:docMk/>
          <pc:sldMk cId="3494285587" sldId="680"/>
        </pc:sldMkLst>
      </pc:sldChg>
      <pc:sldChg chg="del">
        <pc:chgData name="Makk Péter" userId="d21076b8-65f5-487a-94ff-76d8ec8c11fb" providerId="ADAL" clId="{160C6616-2EA6-46AF-809B-F1D85C8D42E7}" dt="2024-11-26T20:29:23.939" v="2067" actId="47"/>
        <pc:sldMkLst>
          <pc:docMk/>
          <pc:sldMk cId="3615888002" sldId="681"/>
        </pc:sldMkLst>
      </pc:sldChg>
      <pc:sldChg chg="del">
        <pc:chgData name="Makk Péter" userId="d21076b8-65f5-487a-94ff-76d8ec8c11fb" providerId="ADAL" clId="{160C6616-2EA6-46AF-809B-F1D85C8D42E7}" dt="2024-11-26T20:29:22.509" v="2066" actId="47"/>
        <pc:sldMkLst>
          <pc:docMk/>
          <pc:sldMk cId="1334425034" sldId="682"/>
        </pc:sldMkLst>
      </pc:sldChg>
      <pc:sldChg chg="modSp mod">
        <pc:chgData name="Makk Péter" userId="d21076b8-65f5-487a-94ff-76d8ec8c11fb" providerId="ADAL" clId="{160C6616-2EA6-46AF-809B-F1D85C8D42E7}" dt="2024-11-26T20:34:05.769" v="2142" actId="1076"/>
        <pc:sldMkLst>
          <pc:docMk/>
          <pc:sldMk cId="3128988582" sldId="686"/>
        </pc:sldMkLst>
        <pc:spChg chg="mod">
          <ac:chgData name="Makk Péter" userId="d21076b8-65f5-487a-94ff-76d8ec8c11fb" providerId="ADAL" clId="{160C6616-2EA6-46AF-809B-F1D85C8D42E7}" dt="2024-11-26T20:34:05.769" v="2142" actId="1076"/>
          <ac:spMkLst>
            <pc:docMk/>
            <pc:sldMk cId="3128988582" sldId="686"/>
            <ac:spMk id="43" creationId="{00000000-0000-0000-0000-000000000000}"/>
          </ac:spMkLst>
        </pc:spChg>
      </pc:sldChg>
      <pc:sldChg chg="modSp mod">
        <pc:chgData name="Makk Péter" userId="d21076b8-65f5-487a-94ff-76d8ec8c11fb" providerId="ADAL" clId="{160C6616-2EA6-46AF-809B-F1D85C8D42E7}" dt="2024-11-26T20:34:10.140" v="2143" actId="1076"/>
        <pc:sldMkLst>
          <pc:docMk/>
          <pc:sldMk cId="3435035866" sldId="687"/>
        </pc:sldMkLst>
        <pc:spChg chg="mod">
          <ac:chgData name="Makk Péter" userId="d21076b8-65f5-487a-94ff-76d8ec8c11fb" providerId="ADAL" clId="{160C6616-2EA6-46AF-809B-F1D85C8D42E7}" dt="2024-11-26T20:34:10.140" v="2143" actId="1076"/>
          <ac:spMkLst>
            <pc:docMk/>
            <pc:sldMk cId="3435035866" sldId="687"/>
            <ac:spMk id="43" creationId="{00000000-0000-0000-0000-000000000000}"/>
          </ac:spMkLst>
        </pc:spChg>
      </pc:sldChg>
      <pc:sldChg chg="modSp mod">
        <pc:chgData name="Makk Péter" userId="d21076b8-65f5-487a-94ff-76d8ec8c11fb" providerId="ADAL" clId="{160C6616-2EA6-46AF-809B-F1D85C8D42E7}" dt="2024-11-26T20:56:14.827" v="2309" actId="1076"/>
        <pc:sldMkLst>
          <pc:docMk/>
          <pc:sldMk cId="3145606863" sldId="688"/>
        </pc:sldMkLst>
        <pc:spChg chg="mod">
          <ac:chgData name="Makk Péter" userId="d21076b8-65f5-487a-94ff-76d8ec8c11fb" providerId="ADAL" clId="{160C6616-2EA6-46AF-809B-F1D85C8D42E7}" dt="2024-11-26T20:34:14.182" v="2144" actId="1076"/>
          <ac:spMkLst>
            <pc:docMk/>
            <pc:sldMk cId="3145606863" sldId="688"/>
            <ac:spMk id="43" creationId="{00000000-0000-0000-0000-000000000000}"/>
          </ac:spMkLst>
        </pc:spChg>
        <pc:picChg chg="mod">
          <ac:chgData name="Makk Péter" userId="d21076b8-65f5-487a-94ff-76d8ec8c11fb" providerId="ADAL" clId="{160C6616-2EA6-46AF-809B-F1D85C8D42E7}" dt="2024-11-26T20:56:12.935" v="2308" actId="1076"/>
          <ac:picMkLst>
            <pc:docMk/>
            <pc:sldMk cId="3145606863" sldId="688"/>
            <ac:picMk id="28" creationId="{00000000-0000-0000-0000-000000000000}"/>
          </ac:picMkLst>
        </pc:picChg>
        <pc:picChg chg="mod">
          <ac:chgData name="Makk Péter" userId="d21076b8-65f5-487a-94ff-76d8ec8c11fb" providerId="ADAL" clId="{160C6616-2EA6-46AF-809B-F1D85C8D42E7}" dt="2024-11-26T20:56:14.827" v="2309" actId="1076"/>
          <ac:picMkLst>
            <pc:docMk/>
            <pc:sldMk cId="3145606863" sldId="688"/>
            <ac:picMk id="44" creationId="{00000000-0000-0000-0000-000000000000}"/>
          </ac:picMkLst>
        </pc:picChg>
      </pc:sldChg>
      <pc:sldChg chg="modAnim">
        <pc:chgData name="Makk Péter" userId="d21076b8-65f5-487a-94ff-76d8ec8c11fb" providerId="ADAL" clId="{160C6616-2EA6-46AF-809B-F1D85C8D42E7}" dt="2024-11-26T20:33:42.752" v="2141"/>
        <pc:sldMkLst>
          <pc:docMk/>
          <pc:sldMk cId="177467042" sldId="697"/>
        </pc:sldMkLst>
      </pc:sldChg>
      <pc:sldChg chg="del">
        <pc:chgData name="Makk Péter" userId="d21076b8-65f5-487a-94ff-76d8ec8c11fb" providerId="ADAL" clId="{160C6616-2EA6-46AF-809B-F1D85C8D42E7}" dt="2024-11-26T08:49:43.931" v="0" actId="47"/>
        <pc:sldMkLst>
          <pc:docMk/>
          <pc:sldMk cId="571607997" sldId="708"/>
        </pc:sldMkLst>
      </pc:sldChg>
      <pc:sldChg chg="del">
        <pc:chgData name="Makk Péter" userId="d21076b8-65f5-487a-94ff-76d8ec8c11fb" providerId="ADAL" clId="{160C6616-2EA6-46AF-809B-F1D85C8D42E7}" dt="2024-11-26T20:32:01.476" v="2132" actId="47"/>
        <pc:sldMkLst>
          <pc:docMk/>
          <pc:sldMk cId="393327663" sldId="710"/>
        </pc:sldMkLst>
      </pc:sldChg>
      <pc:sldChg chg="del">
        <pc:chgData name="Makk Péter" userId="d21076b8-65f5-487a-94ff-76d8ec8c11fb" providerId="ADAL" clId="{160C6616-2EA6-46AF-809B-F1D85C8D42E7}" dt="2024-11-26T13:16:30.019" v="1" actId="47"/>
        <pc:sldMkLst>
          <pc:docMk/>
          <pc:sldMk cId="1874697412" sldId="711"/>
        </pc:sldMkLst>
      </pc:sldChg>
      <pc:sldChg chg="modSp mod modAnim">
        <pc:chgData name="Makk Péter" userId="d21076b8-65f5-487a-94ff-76d8ec8c11fb" providerId="ADAL" clId="{160C6616-2EA6-46AF-809B-F1D85C8D42E7}" dt="2024-11-26T20:34:19.343" v="2145" actId="1076"/>
        <pc:sldMkLst>
          <pc:docMk/>
          <pc:sldMk cId="3663541516" sldId="713"/>
        </pc:sldMkLst>
        <pc:spChg chg="mod">
          <ac:chgData name="Makk Péter" userId="d21076b8-65f5-487a-94ff-76d8ec8c11fb" providerId="ADAL" clId="{160C6616-2EA6-46AF-809B-F1D85C8D42E7}" dt="2024-11-26T20:34:19.343" v="2145" actId="1076"/>
          <ac:spMkLst>
            <pc:docMk/>
            <pc:sldMk cId="3663541516" sldId="713"/>
            <ac:spMk id="25" creationId="{00000000-0000-0000-0000-000000000000}"/>
          </ac:spMkLst>
        </pc:spChg>
        <pc:spChg chg="mod">
          <ac:chgData name="Makk Péter" userId="d21076b8-65f5-487a-94ff-76d8ec8c11fb" providerId="ADAL" clId="{160C6616-2EA6-46AF-809B-F1D85C8D42E7}" dt="2024-11-26T20:32:50.478" v="2138" actId="1076"/>
          <ac:spMkLst>
            <pc:docMk/>
            <pc:sldMk cId="3663541516" sldId="713"/>
            <ac:spMk id="18436" creationId="{00000000-0000-0000-0000-000000000000}"/>
          </ac:spMkLst>
        </pc:spChg>
        <pc:picChg chg="mod">
          <ac:chgData name="Makk Péter" userId="d21076b8-65f5-487a-94ff-76d8ec8c11fb" providerId="ADAL" clId="{160C6616-2EA6-46AF-809B-F1D85C8D42E7}" dt="2024-11-26T20:32:45.785" v="2137" actId="1076"/>
          <ac:picMkLst>
            <pc:docMk/>
            <pc:sldMk cId="3663541516" sldId="713"/>
            <ac:picMk id="18435" creationId="{00000000-0000-0000-0000-000000000000}"/>
          </ac:picMkLst>
        </pc:picChg>
      </pc:sldChg>
      <pc:sldChg chg="delSp modSp mod delAnim modAnim">
        <pc:chgData name="Makk Péter" userId="d21076b8-65f5-487a-94ff-76d8ec8c11fb" providerId="ADAL" clId="{160C6616-2EA6-46AF-809B-F1D85C8D42E7}" dt="2024-11-26T20:37:11.128" v="2158"/>
        <pc:sldMkLst>
          <pc:docMk/>
          <pc:sldMk cId="1795016165" sldId="714"/>
        </pc:sldMkLst>
        <pc:spChg chg="del">
          <ac:chgData name="Makk Péter" userId="d21076b8-65f5-487a-94ff-76d8ec8c11fb" providerId="ADAL" clId="{160C6616-2EA6-46AF-809B-F1D85C8D42E7}" dt="2024-11-26T20:36:30.691" v="2155" actId="478"/>
          <ac:spMkLst>
            <pc:docMk/>
            <pc:sldMk cId="1795016165" sldId="714"/>
            <ac:spMk id="24" creationId="{D330BE74-74C6-9435-D9E2-D47C442B3AE9}"/>
          </ac:spMkLst>
        </pc:spChg>
        <pc:spChg chg="mod">
          <ac:chgData name="Makk Péter" userId="d21076b8-65f5-487a-94ff-76d8ec8c11fb" providerId="ADAL" clId="{160C6616-2EA6-46AF-809B-F1D85C8D42E7}" dt="2024-11-26T20:34:24.810" v="2146" actId="1076"/>
          <ac:spMkLst>
            <pc:docMk/>
            <pc:sldMk cId="1795016165" sldId="714"/>
            <ac:spMk id="25" creationId="{00000000-0000-0000-0000-000000000000}"/>
          </ac:spMkLst>
        </pc:spChg>
      </pc:sldChg>
      <pc:sldChg chg="modSp mod">
        <pc:chgData name="Makk Péter" userId="d21076b8-65f5-487a-94ff-76d8ec8c11fb" providerId="ADAL" clId="{160C6616-2EA6-46AF-809B-F1D85C8D42E7}" dt="2024-11-26T20:32:22.319" v="2136" actId="14100"/>
        <pc:sldMkLst>
          <pc:docMk/>
          <pc:sldMk cId="1395800298" sldId="718"/>
        </pc:sldMkLst>
        <pc:spChg chg="mod">
          <ac:chgData name="Makk Péter" userId="d21076b8-65f5-487a-94ff-76d8ec8c11fb" providerId="ADAL" clId="{160C6616-2EA6-46AF-809B-F1D85C8D42E7}" dt="2024-11-26T20:32:22.319" v="2136" actId="14100"/>
          <ac:spMkLst>
            <pc:docMk/>
            <pc:sldMk cId="1395800298" sldId="718"/>
            <ac:spMk id="38" creationId="{7726782D-3193-A12D-EE8A-4A06C93FE745}"/>
          </ac:spMkLst>
        </pc:spChg>
      </pc:sldChg>
      <pc:sldChg chg="addSp modSp mod">
        <pc:chgData name="Makk Péter" userId="d21076b8-65f5-487a-94ff-76d8ec8c11fb" providerId="ADAL" clId="{160C6616-2EA6-46AF-809B-F1D85C8D42E7}" dt="2024-11-26T21:21:00.719" v="2413"/>
        <pc:sldMkLst>
          <pc:docMk/>
          <pc:sldMk cId="404284406" sldId="723"/>
        </pc:sldMkLst>
        <pc:spChg chg="add mod">
          <ac:chgData name="Makk Péter" userId="d21076b8-65f5-487a-94ff-76d8ec8c11fb" providerId="ADAL" clId="{160C6616-2EA6-46AF-809B-F1D85C8D42E7}" dt="2024-11-26T21:21:00.719" v="2413"/>
          <ac:spMkLst>
            <pc:docMk/>
            <pc:sldMk cId="404284406" sldId="723"/>
            <ac:spMk id="7" creationId="{31C4A50E-1780-B3D6-78A7-BC54C719BF4E}"/>
          </ac:spMkLst>
        </pc:spChg>
        <pc:picChg chg="mod">
          <ac:chgData name="Makk Péter" userId="d21076b8-65f5-487a-94ff-76d8ec8c11fb" providerId="ADAL" clId="{160C6616-2EA6-46AF-809B-F1D85C8D42E7}" dt="2024-11-26T20:32:07.162" v="2134" actId="1076"/>
          <ac:picMkLst>
            <pc:docMk/>
            <pc:sldMk cId="404284406" sldId="723"/>
            <ac:picMk id="4" creationId="{8DF43333-6124-8D4D-59FB-90B75634DA94}"/>
          </ac:picMkLst>
        </pc:picChg>
        <pc:picChg chg="mod">
          <ac:chgData name="Makk Péter" userId="d21076b8-65f5-487a-94ff-76d8ec8c11fb" providerId="ADAL" clId="{160C6616-2EA6-46AF-809B-F1D85C8D42E7}" dt="2024-11-26T20:32:05.287" v="2133" actId="1076"/>
          <ac:picMkLst>
            <pc:docMk/>
            <pc:sldMk cId="404284406" sldId="723"/>
            <ac:picMk id="5" creationId="{17833568-695B-7E21-128C-BB47925D8099}"/>
          </ac:picMkLst>
        </pc:picChg>
        <pc:picChg chg="add mod">
          <ac:chgData name="Makk Péter" userId="d21076b8-65f5-487a-94ff-76d8ec8c11fb" providerId="ADAL" clId="{160C6616-2EA6-46AF-809B-F1D85C8D42E7}" dt="2024-11-26T21:21:00.719" v="2413"/>
          <ac:picMkLst>
            <pc:docMk/>
            <pc:sldMk cId="404284406" sldId="723"/>
            <ac:picMk id="9" creationId="{EF32ACD8-9390-A641-4FCB-D617759623E5}"/>
          </ac:picMkLst>
        </pc:picChg>
        <pc:cxnChg chg="add mod">
          <ac:chgData name="Makk Péter" userId="d21076b8-65f5-487a-94ff-76d8ec8c11fb" providerId="ADAL" clId="{160C6616-2EA6-46AF-809B-F1D85C8D42E7}" dt="2024-11-26T21:21:00.719" v="2413"/>
          <ac:cxnSpMkLst>
            <pc:docMk/>
            <pc:sldMk cId="404284406" sldId="723"/>
            <ac:cxnSpMk id="8" creationId="{174CC77A-CFAF-D050-EF29-631EDB78B11B}"/>
          </ac:cxnSpMkLst>
        </pc:cxnChg>
      </pc:sldChg>
      <pc:sldChg chg="modSp add del mod">
        <pc:chgData name="Makk Péter" userId="d21076b8-65f5-487a-94ff-76d8ec8c11fb" providerId="ADAL" clId="{160C6616-2EA6-46AF-809B-F1D85C8D42E7}" dt="2024-11-26T20:49:10.226" v="2230" actId="2711"/>
        <pc:sldMkLst>
          <pc:docMk/>
          <pc:sldMk cId="1068477487" sldId="724"/>
        </pc:sldMkLst>
        <pc:spChg chg="mod">
          <ac:chgData name="Makk Péter" userId="d21076b8-65f5-487a-94ff-76d8ec8c11fb" providerId="ADAL" clId="{160C6616-2EA6-46AF-809B-F1D85C8D42E7}" dt="2024-11-26T14:57:02.463" v="998" actId="20577"/>
          <ac:spMkLst>
            <pc:docMk/>
            <pc:sldMk cId="1068477487" sldId="724"/>
            <ac:spMk id="4" creationId="{30532DC9-E773-994B-F48D-41FF7CDEB67A}"/>
          </ac:spMkLst>
        </pc:spChg>
        <pc:spChg chg="mod">
          <ac:chgData name="Makk Péter" userId="d21076b8-65f5-487a-94ff-76d8ec8c11fb" providerId="ADAL" clId="{160C6616-2EA6-46AF-809B-F1D85C8D42E7}" dt="2024-11-26T14:56:11.604" v="916" actId="20577"/>
          <ac:spMkLst>
            <pc:docMk/>
            <pc:sldMk cId="1068477487" sldId="724"/>
            <ac:spMk id="5" creationId="{CA04C289-4EE7-A6DC-812D-CC9C327C2FDE}"/>
          </ac:spMkLst>
        </pc:spChg>
        <pc:spChg chg="mod">
          <ac:chgData name="Makk Péter" userId="d21076b8-65f5-487a-94ff-76d8ec8c11fb" providerId="ADAL" clId="{160C6616-2EA6-46AF-809B-F1D85C8D42E7}" dt="2024-11-26T14:54:40.747" v="654" actId="20577"/>
          <ac:spMkLst>
            <pc:docMk/>
            <pc:sldMk cId="1068477487" sldId="724"/>
            <ac:spMk id="27" creationId="{E6C3C1CB-9304-5B33-22A9-E8CCACE13CEE}"/>
          </ac:spMkLst>
        </pc:spChg>
        <pc:spChg chg="mod">
          <ac:chgData name="Makk Péter" userId="d21076b8-65f5-487a-94ff-76d8ec8c11fb" providerId="ADAL" clId="{160C6616-2EA6-46AF-809B-F1D85C8D42E7}" dt="2024-11-26T20:49:10.226" v="2230" actId="2711"/>
          <ac:spMkLst>
            <pc:docMk/>
            <pc:sldMk cId="1068477487" sldId="724"/>
            <ac:spMk id="31" creationId="{9682112B-80C3-7577-E4D0-2EAEC8C5434A}"/>
          </ac:spMkLst>
        </pc:spChg>
      </pc:sldChg>
      <pc:sldChg chg="addSp delSp modSp add mod">
        <pc:chgData name="Makk Péter" userId="d21076b8-65f5-487a-94ff-76d8ec8c11fb" providerId="ADAL" clId="{160C6616-2EA6-46AF-809B-F1D85C8D42E7}" dt="2024-11-26T20:49:03.615" v="2229" actId="2711"/>
        <pc:sldMkLst>
          <pc:docMk/>
          <pc:sldMk cId="4102693203" sldId="725"/>
        </pc:sldMkLst>
        <pc:spChg chg="del">
          <ac:chgData name="Makk Péter" userId="d21076b8-65f5-487a-94ff-76d8ec8c11fb" providerId="ADAL" clId="{160C6616-2EA6-46AF-809B-F1D85C8D42E7}" dt="2024-11-26T20:44:07.688" v="2197" actId="478"/>
          <ac:spMkLst>
            <pc:docMk/>
            <pc:sldMk cId="4102693203" sldId="725"/>
            <ac:spMk id="3" creationId="{7DA428EE-B0D3-D1C9-C59D-3B19987B86DA}"/>
          </ac:spMkLst>
        </pc:spChg>
        <pc:spChg chg="add mod">
          <ac:chgData name="Makk Péter" userId="d21076b8-65f5-487a-94ff-76d8ec8c11fb" providerId="ADAL" clId="{160C6616-2EA6-46AF-809B-F1D85C8D42E7}" dt="2024-11-26T14:50:28.426" v="538" actId="1076"/>
          <ac:spMkLst>
            <pc:docMk/>
            <pc:sldMk cId="4102693203" sldId="725"/>
            <ac:spMk id="27" creationId="{2E698882-06E8-F2F9-B0F3-A456D7820A65}"/>
          </ac:spMkLst>
        </pc:spChg>
        <pc:spChg chg="add mod">
          <ac:chgData name="Makk Péter" userId="d21076b8-65f5-487a-94ff-76d8ec8c11fb" providerId="ADAL" clId="{160C6616-2EA6-46AF-809B-F1D85C8D42E7}" dt="2024-11-26T20:49:03.615" v="2229" actId="2711"/>
          <ac:spMkLst>
            <pc:docMk/>
            <pc:sldMk cId="4102693203" sldId="725"/>
            <ac:spMk id="28" creationId="{D790ECC8-C85F-8A02-D6DC-039212C81B22}"/>
          </ac:spMkLst>
        </pc:spChg>
        <pc:grpChg chg="add mod">
          <ac:chgData name="Makk Péter" userId="d21076b8-65f5-487a-94ff-76d8ec8c11fb" providerId="ADAL" clId="{160C6616-2EA6-46AF-809B-F1D85C8D42E7}" dt="2024-11-26T14:50:15.261" v="533" actId="1076"/>
          <ac:grpSpMkLst>
            <pc:docMk/>
            <pc:sldMk cId="4102693203" sldId="725"/>
            <ac:grpSpMk id="4" creationId="{FABD5066-13D2-5A9F-D60C-54322F84F681}"/>
          </ac:grpSpMkLst>
        </pc:grpChg>
        <pc:grpChg chg="del">
          <ac:chgData name="Makk Péter" userId="d21076b8-65f5-487a-94ff-76d8ec8c11fb" providerId="ADAL" clId="{160C6616-2EA6-46AF-809B-F1D85C8D42E7}" dt="2024-11-26T14:49:25.395" v="411" actId="478"/>
          <ac:grpSpMkLst>
            <pc:docMk/>
            <pc:sldMk cId="4102693203" sldId="725"/>
            <ac:grpSpMk id="6" creationId="{9AA478E2-F2EA-76A1-2DE8-53A6761D8654}"/>
          </ac:grpSpMkLst>
        </pc:grpChg>
        <pc:grpChg chg="del">
          <ac:chgData name="Makk Péter" userId="d21076b8-65f5-487a-94ff-76d8ec8c11fb" providerId="ADAL" clId="{160C6616-2EA6-46AF-809B-F1D85C8D42E7}" dt="2024-11-26T14:50:29.896" v="539" actId="478"/>
          <ac:grpSpMkLst>
            <pc:docMk/>
            <pc:sldMk cId="4102693203" sldId="725"/>
            <ac:grpSpMk id="23" creationId="{E2FE993D-00BC-0B81-34EC-25630185FC8F}"/>
          </ac:grpSpMkLst>
        </pc:grpChg>
        <pc:picChg chg="mod">
          <ac:chgData name="Makk Péter" userId="d21076b8-65f5-487a-94ff-76d8ec8c11fb" providerId="ADAL" clId="{160C6616-2EA6-46AF-809B-F1D85C8D42E7}" dt="2024-11-26T14:50:15.261" v="533" actId="1076"/>
          <ac:picMkLst>
            <pc:docMk/>
            <pc:sldMk cId="4102693203" sldId="725"/>
            <ac:picMk id="10" creationId="{BA92EB73-7CAD-9F42-E47D-3958B842C41E}"/>
          </ac:picMkLst>
        </pc:picChg>
        <pc:picChg chg="del mod">
          <ac:chgData name="Makk Péter" userId="d21076b8-65f5-487a-94ff-76d8ec8c11fb" providerId="ADAL" clId="{160C6616-2EA6-46AF-809B-F1D85C8D42E7}" dt="2024-11-26T20:44:22.132" v="2199" actId="478"/>
          <ac:picMkLst>
            <pc:docMk/>
            <pc:sldMk cId="4102693203" sldId="725"/>
            <ac:picMk id="12" creationId="{2006C31B-8315-BB72-2275-9CF0DEC1C112}"/>
          </ac:picMkLst>
        </pc:picChg>
        <pc:picChg chg="mod">
          <ac:chgData name="Makk Péter" userId="d21076b8-65f5-487a-94ff-76d8ec8c11fb" providerId="ADAL" clId="{160C6616-2EA6-46AF-809B-F1D85C8D42E7}" dt="2024-11-26T14:50:15.261" v="533" actId="1076"/>
          <ac:picMkLst>
            <pc:docMk/>
            <pc:sldMk cId="4102693203" sldId="725"/>
            <ac:picMk id="17" creationId="{DB80A4FA-0EF5-D545-CCC1-530C3B5A9869}"/>
          </ac:picMkLst>
        </pc:picChg>
        <pc:picChg chg="mod">
          <ac:chgData name="Makk Péter" userId="d21076b8-65f5-487a-94ff-76d8ec8c11fb" providerId="ADAL" clId="{160C6616-2EA6-46AF-809B-F1D85C8D42E7}" dt="2024-11-26T14:50:15.261" v="533" actId="1076"/>
          <ac:picMkLst>
            <pc:docMk/>
            <pc:sldMk cId="4102693203" sldId="725"/>
            <ac:picMk id="19" creationId="{93F6A70B-27DA-8387-C2ED-34CD29AA3489}"/>
          </ac:picMkLst>
        </pc:picChg>
        <pc:picChg chg="add mod">
          <ac:chgData name="Makk Péter" userId="d21076b8-65f5-487a-94ff-76d8ec8c11fb" providerId="ADAL" clId="{160C6616-2EA6-46AF-809B-F1D85C8D42E7}" dt="2024-11-26T20:44:22.537" v="2200"/>
          <ac:picMkLst>
            <pc:docMk/>
            <pc:sldMk cId="4102693203" sldId="725"/>
            <ac:picMk id="29" creationId="{77062D96-1B9B-7EC3-A1D4-3FE1312C26C3}"/>
          </ac:picMkLst>
        </pc:picChg>
      </pc:sldChg>
      <pc:sldChg chg="addSp delSp modSp add mod">
        <pc:chgData name="Makk Péter" userId="d21076b8-65f5-487a-94ff-76d8ec8c11fb" providerId="ADAL" clId="{160C6616-2EA6-46AF-809B-F1D85C8D42E7}" dt="2024-11-26T20:49:59.967" v="2273" actId="20577"/>
        <pc:sldMkLst>
          <pc:docMk/>
          <pc:sldMk cId="1504004913" sldId="726"/>
        </pc:sldMkLst>
        <pc:spChg chg="add mod">
          <ac:chgData name="Makk Péter" userId="d21076b8-65f5-487a-94ff-76d8ec8c11fb" providerId="ADAL" clId="{160C6616-2EA6-46AF-809B-F1D85C8D42E7}" dt="2024-11-26T15:43:31.210" v="1752" actId="1076"/>
          <ac:spMkLst>
            <pc:docMk/>
            <pc:sldMk cId="1504004913" sldId="726"/>
            <ac:spMk id="8" creationId="{241613A9-6F3A-1E0E-CFA0-E29E2834646F}"/>
          </ac:spMkLst>
        </pc:spChg>
        <pc:spChg chg="add mod">
          <ac:chgData name="Makk Péter" userId="d21076b8-65f5-487a-94ff-76d8ec8c11fb" providerId="ADAL" clId="{160C6616-2EA6-46AF-809B-F1D85C8D42E7}" dt="2024-11-26T20:47:34.587" v="2218" actId="1076"/>
          <ac:spMkLst>
            <pc:docMk/>
            <pc:sldMk cId="1504004913" sldId="726"/>
            <ac:spMk id="9" creationId="{7088795B-2306-0A04-66D6-A69482F120F4}"/>
          </ac:spMkLst>
        </pc:spChg>
        <pc:spChg chg="add mod">
          <ac:chgData name="Makk Péter" userId="d21076b8-65f5-487a-94ff-76d8ec8c11fb" providerId="ADAL" clId="{160C6616-2EA6-46AF-809B-F1D85C8D42E7}" dt="2024-11-26T20:47:47.807" v="2219" actId="1076"/>
          <ac:spMkLst>
            <pc:docMk/>
            <pc:sldMk cId="1504004913" sldId="726"/>
            <ac:spMk id="10" creationId="{5C02B125-1814-63AA-7763-35F0D9154D8C}"/>
          </ac:spMkLst>
        </pc:spChg>
        <pc:spChg chg="add mod">
          <ac:chgData name="Makk Péter" userId="d21076b8-65f5-487a-94ff-76d8ec8c11fb" providerId="ADAL" clId="{160C6616-2EA6-46AF-809B-F1D85C8D42E7}" dt="2024-11-26T20:49:59.967" v="2273" actId="20577"/>
          <ac:spMkLst>
            <pc:docMk/>
            <pc:sldMk cId="1504004913" sldId="726"/>
            <ac:spMk id="11" creationId="{7D5EAED9-9825-9BD0-557E-77EB44DE17B8}"/>
          </ac:spMkLst>
        </pc:spChg>
        <pc:spChg chg="del">
          <ac:chgData name="Makk Péter" userId="d21076b8-65f5-487a-94ff-76d8ec8c11fb" providerId="ADAL" clId="{160C6616-2EA6-46AF-809B-F1D85C8D42E7}" dt="2024-11-26T15:40:07.615" v="1727" actId="478"/>
          <ac:spMkLst>
            <pc:docMk/>
            <pc:sldMk cId="1504004913" sldId="726"/>
            <ac:spMk id="32" creationId="{00000000-0000-0000-0000-000000000000}"/>
          </ac:spMkLst>
        </pc:spChg>
        <pc:spChg chg="del">
          <ac:chgData name="Makk Péter" userId="d21076b8-65f5-487a-94ff-76d8ec8c11fb" providerId="ADAL" clId="{160C6616-2EA6-46AF-809B-F1D85C8D42E7}" dt="2024-11-26T15:40:07.615" v="1727" actId="478"/>
          <ac:spMkLst>
            <pc:docMk/>
            <pc:sldMk cId="1504004913" sldId="726"/>
            <ac:spMk id="33" creationId="{00000000-0000-0000-0000-000000000000}"/>
          </ac:spMkLst>
        </pc:spChg>
        <pc:spChg chg="del">
          <ac:chgData name="Makk Péter" userId="d21076b8-65f5-487a-94ff-76d8ec8c11fb" providerId="ADAL" clId="{160C6616-2EA6-46AF-809B-F1D85C8D42E7}" dt="2024-11-26T15:40:07.615" v="1727" actId="478"/>
          <ac:spMkLst>
            <pc:docMk/>
            <pc:sldMk cId="1504004913" sldId="726"/>
            <ac:spMk id="37" creationId="{00000000-0000-0000-0000-000000000000}"/>
          </ac:spMkLst>
        </pc:spChg>
        <pc:spChg chg="del">
          <ac:chgData name="Makk Péter" userId="d21076b8-65f5-487a-94ff-76d8ec8c11fb" providerId="ADAL" clId="{160C6616-2EA6-46AF-809B-F1D85C8D42E7}" dt="2024-11-26T15:40:07.615" v="1727" actId="478"/>
          <ac:spMkLst>
            <pc:docMk/>
            <pc:sldMk cId="1504004913" sldId="726"/>
            <ac:spMk id="39" creationId="{00000000-0000-0000-0000-000000000000}"/>
          </ac:spMkLst>
        </pc:spChg>
        <pc:spChg chg="del">
          <ac:chgData name="Makk Péter" userId="d21076b8-65f5-487a-94ff-76d8ec8c11fb" providerId="ADAL" clId="{160C6616-2EA6-46AF-809B-F1D85C8D42E7}" dt="2024-11-26T15:40:07.615" v="1727" actId="478"/>
          <ac:spMkLst>
            <pc:docMk/>
            <pc:sldMk cId="1504004913" sldId="726"/>
            <ac:spMk id="40" creationId="{00000000-0000-0000-0000-000000000000}"/>
          </ac:spMkLst>
        </pc:spChg>
        <pc:spChg chg="del">
          <ac:chgData name="Makk Péter" userId="d21076b8-65f5-487a-94ff-76d8ec8c11fb" providerId="ADAL" clId="{160C6616-2EA6-46AF-809B-F1D85C8D42E7}" dt="2024-11-26T15:40:07.615" v="1727" actId="478"/>
          <ac:spMkLst>
            <pc:docMk/>
            <pc:sldMk cId="1504004913" sldId="726"/>
            <ac:spMk id="6155" creationId="{00000000-0000-0000-0000-000000000000}"/>
          </ac:spMkLst>
        </pc:spChg>
        <pc:spChg chg="del">
          <ac:chgData name="Makk Péter" userId="d21076b8-65f5-487a-94ff-76d8ec8c11fb" providerId="ADAL" clId="{160C6616-2EA6-46AF-809B-F1D85C8D42E7}" dt="2024-11-26T15:40:07.615" v="1727" actId="478"/>
          <ac:spMkLst>
            <pc:docMk/>
            <pc:sldMk cId="1504004913" sldId="726"/>
            <ac:spMk id="6168" creationId="{00000000-0000-0000-0000-000000000000}"/>
          </ac:spMkLst>
        </pc:spChg>
        <pc:spChg chg="del">
          <ac:chgData name="Makk Péter" userId="d21076b8-65f5-487a-94ff-76d8ec8c11fb" providerId="ADAL" clId="{160C6616-2EA6-46AF-809B-F1D85C8D42E7}" dt="2024-11-26T15:40:07.615" v="1727" actId="478"/>
          <ac:spMkLst>
            <pc:docMk/>
            <pc:sldMk cId="1504004913" sldId="726"/>
            <ac:spMk id="6172" creationId="{00000000-0000-0000-0000-000000000000}"/>
          </ac:spMkLst>
        </pc:spChg>
        <pc:spChg chg="del">
          <ac:chgData name="Makk Péter" userId="d21076b8-65f5-487a-94ff-76d8ec8c11fb" providerId="ADAL" clId="{160C6616-2EA6-46AF-809B-F1D85C8D42E7}" dt="2024-11-26T15:40:07.615" v="1727" actId="478"/>
          <ac:spMkLst>
            <pc:docMk/>
            <pc:sldMk cId="1504004913" sldId="726"/>
            <ac:spMk id="6179" creationId="{00000000-0000-0000-0000-000000000000}"/>
          </ac:spMkLst>
        </pc:spChg>
        <pc:grpChg chg="del">
          <ac:chgData name="Makk Péter" userId="d21076b8-65f5-487a-94ff-76d8ec8c11fb" providerId="ADAL" clId="{160C6616-2EA6-46AF-809B-F1D85C8D42E7}" dt="2024-11-26T15:40:07.615" v="1727" actId="478"/>
          <ac:grpSpMkLst>
            <pc:docMk/>
            <pc:sldMk cId="1504004913" sldId="726"/>
            <ac:grpSpMk id="41" creationId="{00000000-0000-0000-0000-000000000000}"/>
          </ac:grpSpMkLst>
        </pc:grpChg>
        <pc:grpChg chg="del">
          <ac:chgData name="Makk Péter" userId="d21076b8-65f5-487a-94ff-76d8ec8c11fb" providerId="ADAL" clId="{160C6616-2EA6-46AF-809B-F1D85C8D42E7}" dt="2024-11-26T15:40:07.615" v="1727" actId="478"/>
          <ac:grpSpMkLst>
            <pc:docMk/>
            <pc:sldMk cId="1504004913" sldId="726"/>
            <ac:grpSpMk id="42" creationId="{00000000-0000-0000-0000-000000000000}"/>
          </ac:grpSpMkLst>
        </pc:grpChg>
        <pc:graphicFrameChg chg="del">
          <ac:chgData name="Makk Péter" userId="d21076b8-65f5-487a-94ff-76d8ec8c11fb" providerId="ADAL" clId="{160C6616-2EA6-46AF-809B-F1D85C8D42E7}" dt="2024-11-26T15:40:07.615" v="1727" actId="478"/>
          <ac:graphicFrameMkLst>
            <pc:docMk/>
            <pc:sldMk cId="1504004913" sldId="726"/>
            <ac:graphicFrameMk id="34" creationId="{00000000-0000-0000-0000-000000000000}"/>
          </ac:graphicFrameMkLst>
        </pc:graphicFrameChg>
        <pc:picChg chg="add del">
          <ac:chgData name="Makk Péter" userId="d21076b8-65f5-487a-94ff-76d8ec8c11fb" providerId="ADAL" clId="{160C6616-2EA6-46AF-809B-F1D85C8D42E7}" dt="2024-11-26T15:40:38.379" v="1729" actId="22"/>
          <ac:picMkLst>
            <pc:docMk/>
            <pc:sldMk cId="1504004913" sldId="726"/>
            <ac:picMk id="3" creationId="{AF0D8235-BE78-9CA9-5246-6E71D743671B}"/>
          </ac:picMkLst>
        </pc:picChg>
        <pc:picChg chg="add mod modCrop">
          <ac:chgData name="Makk Péter" userId="d21076b8-65f5-487a-94ff-76d8ec8c11fb" providerId="ADAL" clId="{160C6616-2EA6-46AF-809B-F1D85C8D42E7}" dt="2024-11-26T20:47:51.059" v="2220" actId="1076"/>
          <ac:picMkLst>
            <pc:docMk/>
            <pc:sldMk cId="1504004913" sldId="726"/>
            <ac:picMk id="5" creationId="{B9058E31-50A2-82A8-45C4-6D397565A903}"/>
          </ac:picMkLst>
        </pc:picChg>
        <pc:picChg chg="add mod modCrop">
          <ac:chgData name="Makk Péter" userId="d21076b8-65f5-487a-94ff-76d8ec8c11fb" providerId="ADAL" clId="{160C6616-2EA6-46AF-809B-F1D85C8D42E7}" dt="2024-11-26T15:43:34.943" v="1754" actId="1076"/>
          <ac:picMkLst>
            <pc:docMk/>
            <pc:sldMk cId="1504004913" sldId="726"/>
            <ac:picMk id="6" creationId="{BA20CD64-D7D2-C3B1-09C2-13C8B8A43E57}"/>
          </ac:picMkLst>
        </pc:picChg>
        <pc:picChg chg="add mod">
          <ac:chgData name="Makk Péter" userId="d21076b8-65f5-487a-94ff-76d8ec8c11fb" providerId="ADAL" clId="{160C6616-2EA6-46AF-809B-F1D85C8D42E7}" dt="2024-11-26T15:43:33.373" v="1753" actId="1076"/>
          <ac:picMkLst>
            <pc:docMk/>
            <pc:sldMk cId="1504004913" sldId="726"/>
            <ac:picMk id="7" creationId="{34E979C3-0560-A034-5353-3DA6D906AA2C}"/>
          </ac:picMkLst>
        </pc:picChg>
        <pc:picChg chg="del">
          <ac:chgData name="Makk Péter" userId="d21076b8-65f5-487a-94ff-76d8ec8c11fb" providerId="ADAL" clId="{160C6616-2EA6-46AF-809B-F1D85C8D42E7}" dt="2024-11-26T15:40:07.615" v="1727" actId="478"/>
          <ac:picMkLst>
            <pc:docMk/>
            <pc:sldMk cId="1504004913" sldId="726"/>
            <ac:picMk id="6170" creationId="{00000000-0000-0000-0000-000000000000}"/>
          </ac:picMkLst>
        </pc:picChg>
        <pc:cxnChg chg="del">
          <ac:chgData name="Makk Péter" userId="d21076b8-65f5-487a-94ff-76d8ec8c11fb" providerId="ADAL" clId="{160C6616-2EA6-46AF-809B-F1D85C8D42E7}" dt="2024-11-26T15:40:07.615" v="1727" actId="478"/>
          <ac:cxnSpMkLst>
            <pc:docMk/>
            <pc:sldMk cId="1504004913" sldId="726"/>
            <ac:cxnSpMk id="31" creationId="{00000000-0000-0000-0000-000000000000}"/>
          </ac:cxnSpMkLst>
        </pc:cxnChg>
      </pc:sldChg>
      <pc:sldChg chg="add del">
        <pc:chgData name="Makk Péter" userId="d21076b8-65f5-487a-94ff-76d8ec8c11fb" providerId="ADAL" clId="{160C6616-2EA6-46AF-809B-F1D85C8D42E7}" dt="2024-11-26T15:46:32.558" v="1797" actId="47"/>
        <pc:sldMkLst>
          <pc:docMk/>
          <pc:sldMk cId="2886074029" sldId="727"/>
        </pc:sldMkLst>
      </pc:sldChg>
      <pc:sldChg chg="addSp delSp modSp add del mod">
        <pc:chgData name="Makk Péter" userId="d21076b8-65f5-487a-94ff-76d8ec8c11fb" providerId="ADAL" clId="{160C6616-2EA6-46AF-809B-F1D85C8D42E7}" dt="2024-11-26T20:29:13.211" v="2065" actId="47"/>
        <pc:sldMkLst>
          <pc:docMk/>
          <pc:sldMk cId="3453666574" sldId="727"/>
        </pc:sldMkLst>
        <pc:picChg chg="add del mod">
          <ac:chgData name="Makk Péter" userId="d21076b8-65f5-487a-94ff-76d8ec8c11fb" providerId="ADAL" clId="{160C6616-2EA6-46AF-809B-F1D85C8D42E7}" dt="2024-11-26T20:26:25.979" v="1940" actId="21"/>
          <ac:picMkLst>
            <pc:docMk/>
            <pc:sldMk cId="3453666574" sldId="727"/>
            <ac:picMk id="3" creationId="{5491A199-2E33-7D17-CBBD-6D2B325B36E9}"/>
          </ac:picMkLst>
        </pc:picChg>
      </pc:sldChg>
      <pc:sldChg chg="delSp modSp add ord">
        <pc:chgData name="Makk Péter" userId="d21076b8-65f5-487a-94ff-76d8ec8c11fb" providerId="ADAL" clId="{160C6616-2EA6-46AF-809B-F1D85C8D42E7}" dt="2024-11-26T21:14:27.438" v="2386" actId="14100"/>
        <pc:sldMkLst>
          <pc:docMk/>
          <pc:sldMk cId="334995743" sldId="737"/>
        </pc:sldMkLst>
        <pc:spChg chg="mod">
          <ac:chgData name="Makk Péter" userId="d21076b8-65f5-487a-94ff-76d8ec8c11fb" providerId="ADAL" clId="{160C6616-2EA6-46AF-809B-F1D85C8D42E7}" dt="2024-11-26T21:14:27.438" v="2386" actId="14100"/>
          <ac:spMkLst>
            <pc:docMk/>
            <pc:sldMk cId="334995743" sldId="737"/>
            <ac:spMk id="2" creationId="{39DE20BB-010E-447F-02F7-2A1251211494}"/>
          </ac:spMkLst>
        </pc:spChg>
        <pc:spChg chg="del">
          <ac:chgData name="Makk Péter" userId="d21076b8-65f5-487a-94ff-76d8ec8c11fb" providerId="ADAL" clId="{160C6616-2EA6-46AF-809B-F1D85C8D42E7}" dt="2024-11-26T21:12:58.649" v="2364" actId="478"/>
          <ac:spMkLst>
            <pc:docMk/>
            <pc:sldMk cId="334995743" sldId="737"/>
            <ac:spMk id="8" creationId="{9D54EA24-A3B3-2D85-CD42-F985CDB702F1}"/>
          </ac:spMkLst>
        </pc:spChg>
        <pc:picChg chg="mod">
          <ac:chgData name="Makk Péter" userId="d21076b8-65f5-487a-94ff-76d8ec8c11fb" providerId="ADAL" clId="{160C6616-2EA6-46AF-809B-F1D85C8D42E7}" dt="2024-11-26T21:01:02.969" v="2320" actId="1076"/>
          <ac:picMkLst>
            <pc:docMk/>
            <pc:sldMk cId="334995743" sldId="737"/>
            <ac:picMk id="5" creationId="{5C55C720-72A7-8E63-AB23-81FE81E79EE5}"/>
          </ac:picMkLst>
        </pc:picChg>
        <pc:picChg chg="del">
          <ac:chgData name="Makk Péter" userId="d21076b8-65f5-487a-94ff-76d8ec8c11fb" providerId="ADAL" clId="{160C6616-2EA6-46AF-809B-F1D85C8D42E7}" dt="2024-11-26T21:12:56.517" v="2363" actId="478"/>
          <ac:picMkLst>
            <pc:docMk/>
            <pc:sldMk cId="334995743" sldId="737"/>
            <ac:picMk id="6" creationId="{F5C5C8E5-9AF7-6199-6F0E-2CA2F17B7661}"/>
          </ac:picMkLst>
        </pc:picChg>
      </pc:sldChg>
      <pc:sldChg chg="addSp delSp modSp add mod">
        <pc:chgData name="Makk Péter" userId="d21076b8-65f5-487a-94ff-76d8ec8c11fb" providerId="ADAL" clId="{160C6616-2EA6-46AF-809B-F1D85C8D42E7}" dt="2024-11-26T21:16:37.545" v="2407" actId="1035"/>
        <pc:sldMkLst>
          <pc:docMk/>
          <pc:sldMk cId="3185577248" sldId="738"/>
        </pc:sldMkLst>
        <pc:spChg chg="add mod">
          <ac:chgData name="Makk Péter" userId="d21076b8-65f5-487a-94ff-76d8ec8c11fb" providerId="ADAL" clId="{160C6616-2EA6-46AF-809B-F1D85C8D42E7}" dt="2024-11-26T21:15:21.830" v="2398"/>
          <ac:spMkLst>
            <pc:docMk/>
            <pc:sldMk cId="3185577248" sldId="738"/>
            <ac:spMk id="2" creationId="{A414850B-2C93-5045-026C-CA6E6DBDD64C}"/>
          </ac:spMkLst>
        </pc:spChg>
        <pc:spChg chg="mod">
          <ac:chgData name="Makk Péter" userId="d21076b8-65f5-487a-94ff-76d8ec8c11fb" providerId="ADAL" clId="{160C6616-2EA6-46AF-809B-F1D85C8D42E7}" dt="2024-11-26T21:16:37.545" v="2407" actId="1035"/>
          <ac:spMkLst>
            <pc:docMk/>
            <pc:sldMk cId="3185577248" sldId="738"/>
            <ac:spMk id="3" creationId="{1E5D6753-59B4-7F9A-28EF-E9DC1895FB28}"/>
          </ac:spMkLst>
        </pc:spChg>
        <pc:spChg chg="del">
          <ac:chgData name="Makk Péter" userId="d21076b8-65f5-487a-94ff-76d8ec8c11fb" providerId="ADAL" clId="{160C6616-2EA6-46AF-809B-F1D85C8D42E7}" dt="2024-11-26T21:09:24.312" v="2354" actId="478"/>
          <ac:spMkLst>
            <pc:docMk/>
            <pc:sldMk cId="3185577248" sldId="738"/>
            <ac:spMk id="7" creationId="{CBE85852-A22C-BF90-6895-99670E129B5F}"/>
          </ac:spMkLst>
        </pc:spChg>
        <pc:picChg chg="del">
          <ac:chgData name="Makk Péter" userId="d21076b8-65f5-487a-94ff-76d8ec8c11fb" providerId="ADAL" clId="{160C6616-2EA6-46AF-809B-F1D85C8D42E7}" dt="2024-11-26T21:09:26.229" v="2355" actId="478"/>
          <ac:picMkLst>
            <pc:docMk/>
            <pc:sldMk cId="3185577248" sldId="738"/>
            <ac:picMk id="6" creationId="{DA9A0D69-E965-48DB-D856-B4CCBE2C036B}"/>
          </ac:picMkLst>
        </pc:picChg>
        <pc:picChg chg="add mod">
          <ac:chgData name="Makk Péter" userId="d21076b8-65f5-487a-94ff-76d8ec8c11fb" providerId="ADAL" clId="{160C6616-2EA6-46AF-809B-F1D85C8D42E7}" dt="2024-11-26T21:15:21.830" v="2398"/>
          <ac:picMkLst>
            <pc:docMk/>
            <pc:sldMk cId="3185577248" sldId="738"/>
            <ac:picMk id="13" creationId="{6E813CAE-EE37-6099-37D3-80DBD5BBCA0D}"/>
          </ac:picMkLst>
        </pc:picChg>
        <pc:cxnChg chg="add mod">
          <ac:chgData name="Makk Péter" userId="d21076b8-65f5-487a-94ff-76d8ec8c11fb" providerId="ADAL" clId="{160C6616-2EA6-46AF-809B-F1D85C8D42E7}" dt="2024-11-26T21:15:21.830" v="2398"/>
          <ac:cxnSpMkLst>
            <pc:docMk/>
            <pc:sldMk cId="3185577248" sldId="738"/>
            <ac:cxnSpMk id="4" creationId="{E2198E51-A710-9398-4F37-9F428F038BC8}"/>
          </ac:cxnSpMkLst>
        </pc:cxnChg>
      </pc:sldChg>
      <pc:sldChg chg="add del">
        <pc:chgData name="Makk Péter" userId="d21076b8-65f5-487a-94ff-76d8ec8c11fb" providerId="ADAL" clId="{160C6616-2EA6-46AF-809B-F1D85C8D42E7}" dt="2024-11-26T21:00:45.384" v="2316" actId="47"/>
        <pc:sldMkLst>
          <pc:docMk/>
          <pc:sldMk cId="532431334" sldId="746"/>
        </pc:sldMkLst>
      </pc:sldChg>
      <pc:sldChg chg="delSp add">
        <pc:chgData name="Makk Péter" userId="d21076b8-65f5-487a-94ff-76d8ec8c11fb" providerId="ADAL" clId="{160C6616-2EA6-46AF-809B-F1D85C8D42E7}" dt="2024-11-26T21:09:19.900" v="2353" actId="478"/>
        <pc:sldMkLst>
          <pc:docMk/>
          <pc:sldMk cId="2194825081" sldId="761"/>
        </pc:sldMkLst>
        <pc:spChg chg="del">
          <ac:chgData name="Makk Péter" userId="d21076b8-65f5-487a-94ff-76d8ec8c11fb" providerId="ADAL" clId="{160C6616-2EA6-46AF-809B-F1D85C8D42E7}" dt="2024-11-26T21:09:19.900" v="2353" actId="478"/>
          <ac:spMkLst>
            <pc:docMk/>
            <pc:sldMk cId="2194825081" sldId="761"/>
            <ac:spMk id="7" creationId="{CBE85852-A22C-BF90-6895-99670E129B5F}"/>
          </ac:spMkLst>
        </pc:spChg>
        <pc:picChg chg="del">
          <ac:chgData name="Makk Péter" userId="d21076b8-65f5-487a-94ff-76d8ec8c11fb" providerId="ADAL" clId="{160C6616-2EA6-46AF-809B-F1D85C8D42E7}" dt="2024-11-26T21:09:17.379" v="2352" actId="478"/>
          <ac:picMkLst>
            <pc:docMk/>
            <pc:sldMk cId="2194825081" sldId="761"/>
            <ac:picMk id="6" creationId="{DA9A0D69-E965-48DB-D856-B4CCBE2C036B}"/>
          </ac:picMkLst>
        </pc:picChg>
      </pc:sldChg>
      <pc:sldChg chg="add del">
        <pc:chgData name="Makk Péter" userId="d21076b8-65f5-487a-94ff-76d8ec8c11fb" providerId="ADAL" clId="{160C6616-2EA6-46AF-809B-F1D85C8D42E7}" dt="2024-11-26T21:00:42.734" v="2315" actId="47"/>
        <pc:sldMkLst>
          <pc:docMk/>
          <pc:sldMk cId="122007936" sldId="762"/>
        </pc:sldMkLst>
      </pc:sldChg>
      <pc:sldChg chg="addSp delSp modSp add mod">
        <pc:chgData name="Makk Péter" userId="d21076b8-65f5-487a-94ff-76d8ec8c11fb" providerId="ADAL" clId="{160C6616-2EA6-46AF-809B-F1D85C8D42E7}" dt="2024-11-26T21:16:58.524" v="2412" actId="14100"/>
        <pc:sldMkLst>
          <pc:docMk/>
          <pc:sldMk cId="666154016" sldId="763"/>
        </pc:sldMkLst>
        <pc:spChg chg="mod">
          <ac:chgData name="Makk Péter" userId="d21076b8-65f5-487a-94ff-76d8ec8c11fb" providerId="ADAL" clId="{160C6616-2EA6-46AF-809B-F1D85C8D42E7}" dt="2024-11-26T21:16:58.524" v="2412" actId="14100"/>
          <ac:spMkLst>
            <pc:docMk/>
            <pc:sldMk cId="666154016" sldId="763"/>
            <ac:spMk id="4" creationId="{BFBF58D5-24FE-11EC-D0AD-A67CFE57F834}"/>
          </ac:spMkLst>
        </pc:spChg>
        <pc:spChg chg="del">
          <ac:chgData name="Makk Péter" userId="d21076b8-65f5-487a-94ff-76d8ec8c11fb" providerId="ADAL" clId="{160C6616-2EA6-46AF-809B-F1D85C8D42E7}" dt="2024-11-26T21:13:05.658" v="2366" actId="478"/>
          <ac:spMkLst>
            <pc:docMk/>
            <pc:sldMk cId="666154016" sldId="763"/>
            <ac:spMk id="29701" creationId="{00000000-0000-0000-0000-000000000000}"/>
          </ac:spMkLst>
        </pc:spChg>
        <pc:picChg chg="mod">
          <ac:chgData name="Makk Péter" userId="d21076b8-65f5-487a-94ff-76d8ec8c11fb" providerId="ADAL" clId="{160C6616-2EA6-46AF-809B-F1D85C8D42E7}" dt="2024-11-26T21:16:55.173" v="2411" actId="1076"/>
          <ac:picMkLst>
            <pc:docMk/>
            <pc:sldMk cId="666154016" sldId="763"/>
            <ac:picMk id="3" creationId="{33744907-29F3-A702-BC72-C1BEA6560BB1}"/>
          </ac:picMkLst>
        </pc:picChg>
        <pc:picChg chg="add del mod">
          <ac:chgData name="Makk Péter" userId="d21076b8-65f5-487a-94ff-76d8ec8c11fb" providerId="ADAL" clId="{160C6616-2EA6-46AF-809B-F1D85C8D42E7}" dt="2024-11-26T21:13:18.901" v="2372" actId="478"/>
          <ac:picMkLst>
            <pc:docMk/>
            <pc:sldMk cId="666154016" sldId="763"/>
            <ac:picMk id="13" creationId="{4F8F9BD4-2DA0-2C24-4713-D6E6507F7564}"/>
          </ac:picMkLst>
        </pc:picChg>
        <pc:picChg chg="mod">
          <ac:chgData name="Makk Péter" userId="d21076b8-65f5-487a-94ff-76d8ec8c11fb" providerId="ADAL" clId="{160C6616-2EA6-46AF-809B-F1D85C8D42E7}" dt="2024-11-26T21:13:23.217" v="2373" actId="1076"/>
          <ac:picMkLst>
            <pc:docMk/>
            <pc:sldMk cId="666154016" sldId="763"/>
            <ac:picMk id="14" creationId="{8546963D-307E-0F47-A544-8BDEF7058C0B}"/>
          </ac:picMkLst>
        </pc:picChg>
        <pc:picChg chg="del">
          <ac:chgData name="Makk Péter" userId="d21076b8-65f5-487a-94ff-76d8ec8c11fb" providerId="ADAL" clId="{160C6616-2EA6-46AF-809B-F1D85C8D42E7}" dt="2024-11-26T21:13:03.058" v="2365" actId="478"/>
          <ac:picMkLst>
            <pc:docMk/>
            <pc:sldMk cId="666154016" sldId="763"/>
            <ac:picMk id="29700" creationId="{00000000-0000-0000-0000-000000000000}"/>
          </ac:picMkLst>
        </pc:picChg>
      </pc:sldChg>
      <pc:sldChg chg="modSp add mod modTransition">
        <pc:chgData name="Makk Péter" userId="d21076b8-65f5-487a-94ff-76d8ec8c11fb" providerId="ADAL" clId="{160C6616-2EA6-46AF-809B-F1D85C8D42E7}" dt="2024-11-26T21:36:15.951" v="2419" actId="2085"/>
        <pc:sldMkLst>
          <pc:docMk/>
          <pc:sldMk cId="345484678" sldId="764"/>
        </pc:sldMkLst>
        <pc:spChg chg="mod">
          <ac:chgData name="Makk Péter" userId="d21076b8-65f5-487a-94ff-76d8ec8c11fb" providerId="ADAL" clId="{160C6616-2EA6-46AF-809B-F1D85C8D42E7}" dt="2024-11-26T21:36:15.951" v="2419" actId="2085"/>
          <ac:spMkLst>
            <pc:docMk/>
            <pc:sldMk cId="345484678" sldId="764"/>
            <ac:spMk id="6" creationId="{C152C1A9-88C9-E656-F6A2-6EBAA175D7EA}"/>
          </ac:spMkLst>
        </pc:spChg>
      </pc:sldChg>
      <pc:sldChg chg="add del">
        <pc:chgData name="Makk Péter" userId="d21076b8-65f5-487a-94ff-76d8ec8c11fb" providerId="ADAL" clId="{160C6616-2EA6-46AF-809B-F1D85C8D42E7}" dt="2024-11-26T21:00:48.570" v="2317" actId="47"/>
        <pc:sldMkLst>
          <pc:docMk/>
          <pc:sldMk cId="1148459596" sldId="765"/>
        </pc:sldMkLst>
      </pc:sldChg>
      <pc:sldChg chg="modSp add mod">
        <pc:chgData name="Makk Péter" userId="d21076b8-65f5-487a-94ff-76d8ec8c11fb" providerId="ADAL" clId="{160C6616-2EA6-46AF-809B-F1D85C8D42E7}" dt="2024-11-26T21:22:08.915" v="2417" actId="255"/>
        <pc:sldMkLst>
          <pc:docMk/>
          <pc:sldMk cId="2673181730" sldId="765"/>
        </pc:sldMkLst>
        <pc:spChg chg="mod">
          <ac:chgData name="Makk Péter" userId="d21076b8-65f5-487a-94ff-76d8ec8c11fb" providerId="ADAL" clId="{160C6616-2EA6-46AF-809B-F1D85C8D42E7}" dt="2024-11-26T21:22:08.915" v="2417" actId="255"/>
          <ac:spMkLst>
            <pc:docMk/>
            <pc:sldMk cId="2673181730" sldId="765"/>
            <ac:spMk id="9221" creationId="{00000000-0000-0000-0000-000000000000}"/>
          </ac:spMkLst>
        </pc:spChg>
      </pc:sldChg>
      <pc:sldMasterChg chg="addSp modSp">
        <pc:chgData name="Makk Péter" userId="d21076b8-65f5-487a-94ff-76d8ec8c11fb" providerId="ADAL" clId="{160C6616-2EA6-46AF-809B-F1D85C8D42E7}" dt="2024-11-26T20:42:42.271" v="2180"/>
        <pc:sldMasterMkLst>
          <pc:docMk/>
          <pc:sldMasterMk cId="2629658027" sldId="2147483661"/>
        </pc:sldMasterMkLst>
        <pc:spChg chg="add mod">
          <ac:chgData name="Makk Péter" userId="d21076b8-65f5-487a-94ff-76d8ec8c11fb" providerId="ADAL" clId="{160C6616-2EA6-46AF-809B-F1D85C8D42E7}" dt="2024-11-26T20:42:42.271" v="2180"/>
          <ac:spMkLst>
            <pc:docMk/>
            <pc:sldMasterMk cId="2629658027" sldId="2147483661"/>
            <ac:spMk id="2" creationId="{CBE59130-2F1E-22A9-BE72-13588214A3BF}"/>
          </ac:spMkLst>
        </pc:spChg>
        <pc:picChg chg="add mod">
          <ac:chgData name="Makk Péter" userId="d21076b8-65f5-487a-94ff-76d8ec8c11fb" providerId="ADAL" clId="{160C6616-2EA6-46AF-809B-F1D85C8D42E7}" dt="2024-11-26T20:42:42.271" v="2180"/>
          <ac:picMkLst>
            <pc:docMk/>
            <pc:sldMasterMk cId="2629658027" sldId="2147483661"/>
            <ac:picMk id="4" creationId="{A9011FC0-CC07-339E-CAA7-B6D01D1B262B}"/>
          </ac:picMkLst>
        </pc:picChg>
        <pc:cxnChg chg="add mod">
          <ac:chgData name="Makk Péter" userId="d21076b8-65f5-487a-94ff-76d8ec8c11fb" providerId="ADAL" clId="{160C6616-2EA6-46AF-809B-F1D85C8D42E7}" dt="2024-11-26T20:42:42.271" v="2180"/>
          <ac:cxnSpMkLst>
            <pc:docMk/>
            <pc:sldMasterMk cId="2629658027" sldId="2147483661"/>
            <ac:cxnSpMk id="3" creationId="{C9D6AA5F-F717-A51D-3077-9DDD99204DB0}"/>
          </ac:cxnSpMkLst>
        </pc:cxnChg>
      </pc:sldMasterChg>
      <pc:sldMasterChg chg="modSldLayout">
        <pc:chgData name="Makk Péter" userId="d21076b8-65f5-487a-94ff-76d8ec8c11fb" providerId="ADAL" clId="{160C6616-2EA6-46AF-809B-F1D85C8D42E7}" dt="2024-11-26T21:16:48.736" v="2409"/>
        <pc:sldMasterMkLst>
          <pc:docMk/>
          <pc:sldMasterMk cId="3486284917" sldId="2147483674"/>
        </pc:sldMasterMkLst>
        <pc:sldLayoutChg chg="addSp modSp">
          <pc:chgData name="Makk Péter" userId="d21076b8-65f5-487a-94ff-76d8ec8c11fb" providerId="ADAL" clId="{160C6616-2EA6-46AF-809B-F1D85C8D42E7}" dt="2024-11-26T21:06:42.241" v="2324"/>
          <pc:sldLayoutMkLst>
            <pc:docMk/>
            <pc:sldMasterMk cId="3486284917" sldId="2147483674"/>
            <pc:sldLayoutMk cId="1185442390" sldId="2147483675"/>
          </pc:sldLayoutMkLst>
          <pc:spChg chg="add mod">
            <ac:chgData name="Makk Péter" userId="d21076b8-65f5-487a-94ff-76d8ec8c11fb" providerId="ADAL" clId="{160C6616-2EA6-46AF-809B-F1D85C8D42E7}" dt="2024-11-26T21:06:42.241" v="2324"/>
            <ac:spMkLst>
              <pc:docMk/>
              <pc:sldMasterMk cId="3486284917" sldId="2147483674"/>
              <pc:sldLayoutMk cId="1185442390" sldId="2147483675"/>
              <ac:spMk id="7" creationId="{9BC9C279-5BC0-0FFB-EC5B-F0059609CB1B}"/>
            </ac:spMkLst>
          </pc:spChg>
          <pc:picChg chg="add mod">
            <ac:chgData name="Makk Péter" userId="d21076b8-65f5-487a-94ff-76d8ec8c11fb" providerId="ADAL" clId="{160C6616-2EA6-46AF-809B-F1D85C8D42E7}" dt="2024-11-26T21:06:42.241" v="2324"/>
            <ac:picMkLst>
              <pc:docMk/>
              <pc:sldMasterMk cId="3486284917" sldId="2147483674"/>
              <pc:sldLayoutMk cId="1185442390" sldId="2147483675"/>
              <ac:picMk id="9" creationId="{2F3C2E8D-36E6-6845-BF29-B1C51ED43547}"/>
            </ac:picMkLst>
          </pc:picChg>
          <pc:cxnChg chg="add mod">
            <ac:chgData name="Makk Péter" userId="d21076b8-65f5-487a-94ff-76d8ec8c11fb" providerId="ADAL" clId="{160C6616-2EA6-46AF-809B-F1D85C8D42E7}" dt="2024-11-26T21:06:42.241" v="2324"/>
            <ac:cxnSpMkLst>
              <pc:docMk/>
              <pc:sldMasterMk cId="3486284917" sldId="2147483674"/>
              <pc:sldLayoutMk cId="1185442390" sldId="2147483675"/>
              <ac:cxnSpMk id="8" creationId="{6F54EAC5-C7E0-D102-731A-20A6C03B6D45}"/>
            </ac:cxnSpMkLst>
          </pc:cxnChg>
        </pc:sldLayoutChg>
        <pc:sldLayoutChg chg="addSp modSp">
          <pc:chgData name="Makk Péter" userId="d21076b8-65f5-487a-94ff-76d8ec8c11fb" providerId="ADAL" clId="{160C6616-2EA6-46AF-809B-F1D85C8D42E7}" dt="2024-11-26T21:15:32.619" v="2400"/>
          <pc:sldLayoutMkLst>
            <pc:docMk/>
            <pc:sldMasterMk cId="3486284917" sldId="2147483674"/>
            <pc:sldLayoutMk cId="1494416082" sldId="2147483676"/>
          </pc:sldLayoutMkLst>
          <pc:spChg chg="add mod">
            <ac:chgData name="Makk Péter" userId="d21076b8-65f5-487a-94ff-76d8ec8c11fb" providerId="ADAL" clId="{160C6616-2EA6-46AF-809B-F1D85C8D42E7}" dt="2024-11-26T21:15:32.619" v="2400"/>
            <ac:spMkLst>
              <pc:docMk/>
              <pc:sldMasterMk cId="3486284917" sldId="2147483674"/>
              <pc:sldLayoutMk cId="1494416082" sldId="2147483676"/>
              <ac:spMk id="7" creationId="{6B8AF46B-E740-1D8E-6788-6B92F2B3C99E}"/>
            </ac:spMkLst>
          </pc:spChg>
          <pc:picChg chg="add mod">
            <ac:chgData name="Makk Péter" userId="d21076b8-65f5-487a-94ff-76d8ec8c11fb" providerId="ADAL" clId="{160C6616-2EA6-46AF-809B-F1D85C8D42E7}" dt="2024-11-26T21:15:32.619" v="2400"/>
            <ac:picMkLst>
              <pc:docMk/>
              <pc:sldMasterMk cId="3486284917" sldId="2147483674"/>
              <pc:sldLayoutMk cId="1494416082" sldId="2147483676"/>
              <ac:picMk id="9" creationId="{267359AD-F89F-BAEE-310B-A30E9092CF8A}"/>
            </ac:picMkLst>
          </pc:picChg>
          <pc:cxnChg chg="add mod">
            <ac:chgData name="Makk Péter" userId="d21076b8-65f5-487a-94ff-76d8ec8c11fb" providerId="ADAL" clId="{160C6616-2EA6-46AF-809B-F1D85C8D42E7}" dt="2024-11-26T21:15:32.619" v="2400"/>
            <ac:cxnSpMkLst>
              <pc:docMk/>
              <pc:sldMasterMk cId="3486284917" sldId="2147483674"/>
              <pc:sldLayoutMk cId="1494416082" sldId="2147483676"/>
              <ac:cxnSpMk id="8" creationId="{61E696B9-678F-1BEE-7E95-65107C4E0B36}"/>
            </ac:cxnSpMkLst>
          </pc:cxnChg>
        </pc:sldLayoutChg>
        <pc:sldLayoutChg chg="addSp modSp">
          <pc:chgData name="Makk Péter" userId="d21076b8-65f5-487a-94ff-76d8ec8c11fb" providerId="ADAL" clId="{160C6616-2EA6-46AF-809B-F1D85C8D42E7}" dt="2024-11-26T21:16:48.736" v="2409"/>
          <pc:sldLayoutMkLst>
            <pc:docMk/>
            <pc:sldMasterMk cId="3486284917" sldId="2147483674"/>
            <pc:sldLayoutMk cId="2074918671" sldId="2147483680"/>
          </pc:sldLayoutMkLst>
          <pc:spChg chg="add mod">
            <ac:chgData name="Makk Péter" userId="d21076b8-65f5-487a-94ff-76d8ec8c11fb" providerId="ADAL" clId="{160C6616-2EA6-46AF-809B-F1D85C8D42E7}" dt="2024-11-26T21:16:48.736" v="2409"/>
            <ac:spMkLst>
              <pc:docMk/>
              <pc:sldMasterMk cId="3486284917" sldId="2147483674"/>
              <pc:sldLayoutMk cId="2074918671" sldId="2147483680"/>
              <ac:spMk id="6" creationId="{170A7987-5182-ACA5-412A-3154DF051F5E}"/>
            </ac:spMkLst>
          </pc:spChg>
          <pc:picChg chg="add mod">
            <ac:chgData name="Makk Péter" userId="d21076b8-65f5-487a-94ff-76d8ec8c11fb" providerId="ADAL" clId="{160C6616-2EA6-46AF-809B-F1D85C8D42E7}" dt="2024-11-26T21:16:48.736" v="2409"/>
            <ac:picMkLst>
              <pc:docMk/>
              <pc:sldMasterMk cId="3486284917" sldId="2147483674"/>
              <pc:sldLayoutMk cId="2074918671" sldId="2147483680"/>
              <ac:picMk id="8" creationId="{E0407CA9-CED5-E3B0-D77A-028A96FE0815}"/>
            </ac:picMkLst>
          </pc:picChg>
          <pc:cxnChg chg="add mod">
            <ac:chgData name="Makk Péter" userId="d21076b8-65f5-487a-94ff-76d8ec8c11fb" providerId="ADAL" clId="{160C6616-2EA6-46AF-809B-F1D85C8D42E7}" dt="2024-11-26T21:16:48.736" v="2409"/>
            <ac:cxnSpMkLst>
              <pc:docMk/>
              <pc:sldMasterMk cId="3486284917" sldId="2147483674"/>
              <pc:sldLayoutMk cId="2074918671" sldId="2147483680"/>
              <ac:cxnSpMk id="7" creationId="{AC659758-90F7-1030-B819-0D9C17428855}"/>
            </ac:cxnSpMkLst>
          </pc:cxnChg>
        </pc:sldLayoutChg>
      </pc:sldMasterChg>
      <pc:sldMasterChg chg="del delSldLayout">
        <pc:chgData name="Makk Péter" userId="d21076b8-65f5-487a-94ff-76d8ec8c11fb" providerId="ADAL" clId="{160C6616-2EA6-46AF-809B-F1D85C8D42E7}" dt="2024-11-26T20:38:01.888" v="2159" actId="47"/>
        <pc:sldMasterMkLst>
          <pc:docMk/>
          <pc:sldMasterMk cId="439035403" sldId="2147483698"/>
        </pc:sldMasterMkLst>
        <pc:sldLayoutChg chg="del">
          <pc:chgData name="Makk Péter" userId="d21076b8-65f5-487a-94ff-76d8ec8c11fb" providerId="ADAL" clId="{160C6616-2EA6-46AF-809B-F1D85C8D42E7}" dt="2024-11-26T20:38:01.888" v="2159" actId="47"/>
          <pc:sldLayoutMkLst>
            <pc:docMk/>
            <pc:sldMasterMk cId="439035403" sldId="2147483698"/>
            <pc:sldLayoutMk cId="3358986309" sldId="2147483699"/>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204803393" sldId="2147483700"/>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1190909616" sldId="2147483701"/>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3487352726" sldId="2147483702"/>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134212020" sldId="2147483703"/>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1255589443" sldId="2147483704"/>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569756780" sldId="2147483705"/>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1163985803" sldId="2147483706"/>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1658198744" sldId="2147483707"/>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3855576235" sldId="2147483708"/>
          </pc:sldLayoutMkLst>
        </pc:sldLayoutChg>
        <pc:sldLayoutChg chg="del">
          <pc:chgData name="Makk Péter" userId="d21076b8-65f5-487a-94ff-76d8ec8c11fb" providerId="ADAL" clId="{160C6616-2EA6-46AF-809B-F1D85C8D42E7}" dt="2024-11-26T20:38:01.888" v="2159" actId="47"/>
          <pc:sldLayoutMkLst>
            <pc:docMk/>
            <pc:sldMasterMk cId="439035403" sldId="2147483698"/>
            <pc:sldLayoutMk cId="878689915" sldId="2147483709"/>
          </pc:sldLayoutMkLst>
        </pc:sldLayoutChg>
      </pc:sldMasterChg>
      <pc:sldMasterChg chg="modSldLayout">
        <pc:chgData name="Makk Péter" userId="d21076b8-65f5-487a-94ff-76d8ec8c11fb" providerId="ADAL" clId="{160C6616-2EA6-46AF-809B-F1D85C8D42E7}" dt="2024-11-26T20:47:18.944" v="2216"/>
        <pc:sldMasterMkLst>
          <pc:docMk/>
          <pc:sldMasterMk cId="3604828964" sldId="2147483722"/>
        </pc:sldMasterMkLst>
        <pc:sldLayoutChg chg="addSp modSp">
          <pc:chgData name="Makk Péter" userId="d21076b8-65f5-487a-94ff-76d8ec8c11fb" providerId="ADAL" clId="{160C6616-2EA6-46AF-809B-F1D85C8D42E7}" dt="2024-11-26T20:47:18.944" v="2216"/>
          <pc:sldLayoutMkLst>
            <pc:docMk/>
            <pc:sldMasterMk cId="3604828964" sldId="2147483722"/>
            <pc:sldLayoutMk cId="2070552986" sldId="2147483723"/>
          </pc:sldLayoutMkLst>
          <pc:spChg chg="add mod">
            <ac:chgData name="Makk Péter" userId="d21076b8-65f5-487a-94ff-76d8ec8c11fb" providerId="ADAL" clId="{160C6616-2EA6-46AF-809B-F1D85C8D42E7}" dt="2024-11-26T20:47:18.944" v="2216"/>
            <ac:spMkLst>
              <pc:docMk/>
              <pc:sldMasterMk cId="3604828964" sldId="2147483722"/>
              <pc:sldLayoutMk cId="2070552986" sldId="2147483723"/>
              <ac:spMk id="7" creationId="{CE4D8E0E-5E7B-C189-3F76-D56F5E1B2279}"/>
            </ac:spMkLst>
          </pc:spChg>
          <pc:picChg chg="add mod">
            <ac:chgData name="Makk Péter" userId="d21076b8-65f5-487a-94ff-76d8ec8c11fb" providerId="ADAL" clId="{160C6616-2EA6-46AF-809B-F1D85C8D42E7}" dt="2024-11-26T20:47:18.944" v="2216"/>
            <ac:picMkLst>
              <pc:docMk/>
              <pc:sldMasterMk cId="3604828964" sldId="2147483722"/>
              <pc:sldLayoutMk cId="2070552986" sldId="2147483723"/>
              <ac:picMk id="9" creationId="{D2C77F0B-6CDD-0534-E695-A723C7782F51}"/>
            </ac:picMkLst>
          </pc:picChg>
          <pc:cxnChg chg="add mod">
            <ac:chgData name="Makk Péter" userId="d21076b8-65f5-487a-94ff-76d8ec8c11fb" providerId="ADAL" clId="{160C6616-2EA6-46AF-809B-F1D85C8D42E7}" dt="2024-11-26T20:47:18.944" v="2216"/>
            <ac:cxnSpMkLst>
              <pc:docMk/>
              <pc:sldMasterMk cId="3604828964" sldId="2147483722"/>
              <pc:sldLayoutMk cId="2070552986" sldId="2147483723"/>
              <ac:cxnSpMk id="8" creationId="{B7705F25-F968-BA3D-AE91-6C365B9A1D33}"/>
            </ac:cxnSpMkLst>
          </pc:cxnChg>
        </pc:sldLayoutChg>
        <pc:sldLayoutChg chg="addSp modSp">
          <pc:chgData name="Makk Péter" userId="d21076b8-65f5-487a-94ff-76d8ec8c11fb" providerId="ADAL" clId="{160C6616-2EA6-46AF-809B-F1D85C8D42E7}" dt="2024-11-26T20:41:27.558" v="2171"/>
          <pc:sldLayoutMkLst>
            <pc:docMk/>
            <pc:sldMasterMk cId="3604828964" sldId="2147483722"/>
            <pc:sldLayoutMk cId="567543908" sldId="2147483728"/>
          </pc:sldLayoutMkLst>
          <pc:spChg chg="add mod">
            <ac:chgData name="Makk Péter" userId="d21076b8-65f5-487a-94ff-76d8ec8c11fb" providerId="ADAL" clId="{160C6616-2EA6-46AF-809B-F1D85C8D42E7}" dt="2024-11-26T20:41:27.558" v="2171"/>
            <ac:spMkLst>
              <pc:docMk/>
              <pc:sldMasterMk cId="3604828964" sldId="2147483722"/>
              <pc:sldLayoutMk cId="567543908" sldId="2147483728"/>
              <ac:spMk id="6" creationId="{F5B842A7-2847-1124-1911-537A81DEDFA2}"/>
            </ac:spMkLst>
          </pc:spChg>
          <pc:picChg chg="add mod">
            <ac:chgData name="Makk Péter" userId="d21076b8-65f5-487a-94ff-76d8ec8c11fb" providerId="ADAL" clId="{160C6616-2EA6-46AF-809B-F1D85C8D42E7}" dt="2024-11-26T20:41:27.558" v="2171"/>
            <ac:picMkLst>
              <pc:docMk/>
              <pc:sldMasterMk cId="3604828964" sldId="2147483722"/>
              <pc:sldLayoutMk cId="567543908" sldId="2147483728"/>
              <ac:picMk id="8" creationId="{541DBA81-43DF-9D11-B3FD-86D4BE7BEE4D}"/>
            </ac:picMkLst>
          </pc:picChg>
          <pc:cxnChg chg="add mod">
            <ac:chgData name="Makk Péter" userId="d21076b8-65f5-487a-94ff-76d8ec8c11fb" providerId="ADAL" clId="{160C6616-2EA6-46AF-809B-F1D85C8D42E7}" dt="2024-11-26T20:41:27.558" v="2171"/>
            <ac:cxnSpMkLst>
              <pc:docMk/>
              <pc:sldMasterMk cId="3604828964" sldId="2147483722"/>
              <pc:sldLayoutMk cId="567543908" sldId="2147483728"/>
              <ac:cxnSpMk id="7" creationId="{F956CFAE-F9DF-DD0F-3DB8-5BD53F7E1810}"/>
            </ac:cxnSpMkLst>
          </pc:cxnChg>
        </pc:sldLayoutChg>
        <pc:sldLayoutChg chg="addSp modSp">
          <pc:chgData name="Makk Péter" userId="d21076b8-65f5-487a-94ff-76d8ec8c11fb" providerId="ADAL" clId="{160C6616-2EA6-46AF-809B-F1D85C8D42E7}" dt="2024-11-26T20:42:55.906" v="2181"/>
          <pc:sldLayoutMkLst>
            <pc:docMk/>
            <pc:sldMasterMk cId="3604828964" sldId="2147483722"/>
            <pc:sldLayoutMk cId="572094657" sldId="2147483734"/>
          </pc:sldLayoutMkLst>
          <pc:spChg chg="add mod">
            <ac:chgData name="Makk Péter" userId="d21076b8-65f5-487a-94ff-76d8ec8c11fb" providerId="ADAL" clId="{160C6616-2EA6-46AF-809B-F1D85C8D42E7}" dt="2024-11-26T20:42:55.906" v="2181"/>
            <ac:spMkLst>
              <pc:docMk/>
              <pc:sldMasterMk cId="3604828964" sldId="2147483722"/>
              <pc:sldLayoutMk cId="572094657" sldId="2147483734"/>
              <ac:spMk id="10" creationId="{4ECA6046-CB31-3547-F55F-A98F8B35FD78}"/>
            </ac:spMkLst>
          </pc:spChg>
          <pc:picChg chg="add mod">
            <ac:chgData name="Makk Péter" userId="d21076b8-65f5-487a-94ff-76d8ec8c11fb" providerId="ADAL" clId="{160C6616-2EA6-46AF-809B-F1D85C8D42E7}" dt="2024-11-26T20:42:55.906" v="2181"/>
            <ac:picMkLst>
              <pc:docMk/>
              <pc:sldMasterMk cId="3604828964" sldId="2147483722"/>
              <pc:sldLayoutMk cId="572094657" sldId="2147483734"/>
              <ac:picMk id="12" creationId="{F8AC427D-E039-F5D8-E134-02E620FCC12B}"/>
            </ac:picMkLst>
          </pc:picChg>
          <pc:cxnChg chg="add mod">
            <ac:chgData name="Makk Péter" userId="d21076b8-65f5-487a-94ff-76d8ec8c11fb" providerId="ADAL" clId="{160C6616-2EA6-46AF-809B-F1D85C8D42E7}" dt="2024-11-26T20:42:55.906" v="2181"/>
            <ac:cxnSpMkLst>
              <pc:docMk/>
              <pc:sldMasterMk cId="3604828964" sldId="2147483722"/>
              <pc:sldLayoutMk cId="572094657" sldId="2147483734"/>
              <ac:cxnSpMk id="11" creationId="{36E23D81-5D58-1C40-D4A8-8F04D4E3AFCE}"/>
            </ac:cxnSpMkLst>
          </pc:cxnChg>
        </pc:sldLayoutChg>
      </pc:sldMasterChg>
      <pc:sldMasterChg chg="modSldLayout">
        <pc:chgData name="Makk Péter" userId="d21076b8-65f5-487a-94ff-76d8ec8c11fb" providerId="ADAL" clId="{160C6616-2EA6-46AF-809B-F1D85C8D42E7}" dt="2024-11-26T20:47:07.184" v="2214" actId="735"/>
        <pc:sldMasterMkLst>
          <pc:docMk/>
          <pc:sldMasterMk cId="995543155" sldId="2147483735"/>
        </pc:sldMasterMkLst>
        <pc:sldLayoutChg chg="addSp modSp">
          <pc:chgData name="Makk Péter" userId="d21076b8-65f5-487a-94ff-76d8ec8c11fb" providerId="ADAL" clId="{160C6616-2EA6-46AF-809B-F1D85C8D42E7}" dt="2024-11-26T20:43:35.454" v="2191"/>
          <pc:sldLayoutMkLst>
            <pc:docMk/>
            <pc:sldMasterMk cId="995543155" sldId="2147483735"/>
            <pc:sldLayoutMk cId="236921181" sldId="2147483742"/>
          </pc:sldLayoutMkLst>
          <pc:spChg chg="add mod">
            <ac:chgData name="Makk Péter" userId="d21076b8-65f5-487a-94ff-76d8ec8c11fb" providerId="ADAL" clId="{160C6616-2EA6-46AF-809B-F1D85C8D42E7}" dt="2024-11-26T20:43:35.454" v="2191"/>
            <ac:spMkLst>
              <pc:docMk/>
              <pc:sldMasterMk cId="995543155" sldId="2147483735"/>
              <pc:sldLayoutMk cId="236921181" sldId="2147483742"/>
              <ac:spMk id="2" creationId="{0E9CAF42-6CD7-5B2F-CA48-20E3CDB3E2B2}"/>
            </ac:spMkLst>
          </pc:spChg>
          <pc:picChg chg="add mod">
            <ac:chgData name="Makk Péter" userId="d21076b8-65f5-487a-94ff-76d8ec8c11fb" providerId="ADAL" clId="{160C6616-2EA6-46AF-809B-F1D85C8D42E7}" dt="2024-11-26T20:43:35.454" v="2191"/>
            <ac:picMkLst>
              <pc:docMk/>
              <pc:sldMasterMk cId="995543155" sldId="2147483735"/>
              <pc:sldLayoutMk cId="236921181" sldId="2147483742"/>
              <ac:picMk id="4" creationId="{72633B4E-A6BC-6C5E-103A-110739266E5B}"/>
            </ac:picMkLst>
          </pc:picChg>
          <pc:cxnChg chg="add mod">
            <ac:chgData name="Makk Péter" userId="d21076b8-65f5-487a-94ff-76d8ec8c11fb" providerId="ADAL" clId="{160C6616-2EA6-46AF-809B-F1D85C8D42E7}" dt="2024-11-26T20:43:35.454" v="2191"/>
            <ac:cxnSpMkLst>
              <pc:docMk/>
              <pc:sldMasterMk cId="995543155" sldId="2147483735"/>
              <pc:sldLayoutMk cId="236921181" sldId="2147483742"/>
              <ac:cxnSpMk id="3" creationId="{F617734B-5B92-2765-FC73-66A2E85EBBB1}"/>
            </ac:cxnSpMkLst>
          </pc:cxnChg>
        </pc:sldLayoutChg>
        <pc:sldLayoutChg chg="modSp">
          <pc:chgData name="Makk Péter" userId="d21076b8-65f5-487a-94ff-76d8ec8c11fb" providerId="ADAL" clId="{160C6616-2EA6-46AF-809B-F1D85C8D42E7}" dt="2024-11-26T20:47:06.081" v="2213" actId="735"/>
          <pc:sldLayoutMkLst>
            <pc:docMk/>
            <pc:sldMasterMk cId="995543155" sldId="2147483735"/>
            <pc:sldLayoutMk cId="1002107115" sldId="2147483743"/>
          </pc:sldLayoutMkLst>
        </pc:sldLayoutChg>
        <pc:sldLayoutChg chg="modSp">
          <pc:chgData name="Makk Péter" userId="d21076b8-65f5-487a-94ff-76d8ec8c11fb" providerId="ADAL" clId="{160C6616-2EA6-46AF-809B-F1D85C8D42E7}" dt="2024-11-26T20:47:07.184" v="2214" actId="735"/>
          <pc:sldLayoutMkLst>
            <pc:docMk/>
            <pc:sldMasterMk cId="995543155" sldId="2147483735"/>
            <pc:sldLayoutMk cId="1512361473" sldId="2147483744"/>
          </pc:sldLayoutMkLst>
        </pc:sldLayoutChg>
      </pc:sldMasterChg>
      <pc:sldMasterChg chg="modSldLayout">
        <pc:chgData name="Makk Péter" userId="d21076b8-65f5-487a-94ff-76d8ec8c11fb" providerId="ADAL" clId="{160C6616-2EA6-46AF-809B-F1D85C8D42E7}" dt="2024-11-26T20:51:19.656" v="2279"/>
        <pc:sldMasterMkLst>
          <pc:docMk/>
          <pc:sldMasterMk cId="3054289061" sldId="2147483750"/>
        </pc:sldMasterMkLst>
        <pc:sldLayoutChg chg="addSp modSp">
          <pc:chgData name="Makk Péter" userId="d21076b8-65f5-487a-94ff-76d8ec8c11fb" providerId="ADAL" clId="{160C6616-2EA6-46AF-809B-F1D85C8D42E7}" dt="2024-11-26T20:51:19.656" v="2279"/>
          <pc:sldLayoutMkLst>
            <pc:docMk/>
            <pc:sldMasterMk cId="3054289061" sldId="2147483750"/>
            <pc:sldLayoutMk cId="4077575328" sldId="2147483751"/>
          </pc:sldLayoutMkLst>
          <pc:spChg chg="add mod">
            <ac:chgData name="Makk Péter" userId="d21076b8-65f5-487a-94ff-76d8ec8c11fb" providerId="ADAL" clId="{160C6616-2EA6-46AF-809B-F1D85C8D42E7}" dt="2024-11-26T20:50:47.613" v="2278"/>
            <ac:spMkLst>
              <pc:docMk/>
              <pc:sldMasterMk cId="3054289061" sldId="2147483750"/>
              <pc:sldLayoutMk cId="4077575328" sldId="2147483751"/>
              <ac:spMk id="7" creationId="{FCCBBE52-1263-73CE-DD2B-9282A15C088D}"/>
            </ac:spMkLst>
          </pc:spChg>
          <pc:spChg chg="add mod">
            <ac:chgData name="Makk Péter" userId="d21076b8-65f5-487a-94ff-76d8ec8c11fb" providerId="ADAL" clId="{160C6616-2EA6-46AF-809B-F1D85C8D42E7}" dt="2024-11-26T20:51:19.656" v="2279"/>
            <ac:spMkLst>
              <pc:docMk/>
              <pc:sldMasterMk cId="3054289061" sldId="2147483750"/>
              <pc:sldLayoutMk cId="4077575328" sldId="2147483751"/>
              <ac:spMk id="8" creationId="{84D2D271-17BA-6034-43F3-EBED15D5F7E3}"/>
            </ac:spMkLst>
          </pc:spChg>
          <pc:picChg chg="add mod">
            <ac:chgData name="Makk Péter" userId="d21076b8-65f5-487a-94ff-76d8ec8c11fb" providerId="ADAL" clId="{160C6616-2EA6-46AF-809B-F1D85C8D42E7}" dt="2024-11-26T20:51:19.656" v="2279"/>
            <ac:picMkLst>
              <pc:docMk/>
              <pc:sldMasterMk cId="3054289061" sldId="2147483750"/>
              <pc:sldLayoutMk cId="4077575328" sldId="2147483751"/>
              <ac:picMk id="10" creationId="{23EAC7EF-66C6-0B6B-D2AD-13E820BC7AAC}"/>
            </ac:picMkLst>
          </pc:picChg>
          <pc:cxnChg chg="add mod">
            <ac:chgData name="Makk Péter" userId="d21076b8-65f5-487a-94ff-76d8ec8c11fb" providerId="ADAL" clId="{160C6616-2EA6-46AF-809B-F1D85C8D42E7}" dt="2024-11-26T20:51:19.656" v="2279"/>
            <ac:cxnSpMkLst>
              <pc:docMk/>
              <pc:sldMasterMk cId="3054289061" sldId="2147483750"/>
              <pc:sldLayoutMk cId="4077575328" sldId="2147483751"/>
              <ac:cxnSpMk id="9" creationId="{FFB5BC61-90C4-10F3-9E88-7D0006AEC48C}"/>
            </ac:cxnSpMkLst>
          </pc:cxnChg>
        </pc:sldLayoutChg>
        <pc:sldLayoutChg chg="modSp">
          <pc:chgData name="Makk Péter" userId="d21076b8-65f5-487a-94ff-76d8ec8c11fb" providerId="ADAL" clId="{160C6616-2EA6-46AF-809B-F1D85C8D42E7}" dt="2024-11-26T20:40:22.569" v="2169" actId="735"/>
          <pc:sldLayoutMkLst>
            <pc:docMk/>
            <pc:sldMasterMk cId="3054289061" sldId="2147483750"/>
            <pc:sldLayoutMk cId="2211843146" sldId="214748375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endParaRPr lang="en-US" altLang="hu-HU"/>
          </a:p>
        </p:txBody>
      </p:sp>
      <p:sp>
        <p:nvSpPr>
          <p:cNvPr id="234499"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ltLang="hu-HU"/>
          </a:p>
        </p:txBody>
      </p:sp>
      <p:sp>
        <p:nvSpPr>
          <p:cNvPr id="234500"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endParaRPr lang="en-US" altLang="hu-HU"/>
          </a:p>
        </p:txBody>
      </p:sp>
      <p:sp>
        <p:nvSpPr>
          <p:cNvPr id="234501"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765A9F54-A334-4139-9BE5-13BF5B7A0969}" type="slidenum">
              <a:rPr lang="en-US" altLang="hu-HU"/>
              <a:pPr/>
              <a:t>‹#›</a:t>
            </a:fld>
            <a:endParaRPr lang="en-US" altLang="hu-HU"/>
          </a:p>
        </p:txBody>
      </p:sp>
    </p:spTree>
    <p:extLst>
      <p:ext uri="{BB962C8B-B14F-4D97-AF65-F5344CB8AC3E}">
        <p14:creationId xmlns:p14="http://schemas.microsoft.com/office/powerpoint/2010/main" val="2395697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3" tIns="45702" rIns="91403" bIns="45702" numCol="1" anchor="t" anchorCtr="0" compatLnSpc="1">
            <a:prstTxWarp prst="textNoShape">
              <a:avLst/>
            </a:prstTxWarp>
          </a:bodyPr>
          <a:lstStyle>
            <a:lvl1pPr algn="l">
              <a:defRPr sz="1200">
                <a:latin typeface="Times New Roman" pitchFamily="18" charset="0"/>
              </a:defRPr>
            </a:lvl1pPr>
          </a:lstStyle>
          <a:p>
            <a:endParaRPr lang="en-US" altLang="hu-HU"/>
          </a:p>
        </p:txBody>
      </p:sp>
      <p:sp>
        <p:nvSpPr>
          <p:cNvPr id="21507"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3" tIns="45702" rIns="91403" bIns="45702" numCol="1" anchor="t" anchorCtr="0" compatLnSpc="1">
            <a:prstTxWarp prst="textNoShape">
              <a:avLst/>
            </a:prstTxWarp>
          </a:bodyPr>
          <a:lstStyle>
            <a:lvl1pPr algn="r">
              <a:defRPr sz="1200">
                <a:latin typeface="Times New Roman" pitchFamily="18" charset="0"/>
              </a:defRPr>
            </a:lvl1pPr>
          </a:lstStyle>
          <a:p>
            <a:endParaRPr lang="en-US" altLang="hu-HU"/>
          </a:p>
        </p:txBody>
      </p:sp>
      <p:sp>
        <p:nvSpPr>
          <p:cNvPr id="21508" name="Rectangle 4"/>
          <p:cNvSpPr>
            <a:spLocks noGrp="1" noRot="1" noChangeAspect="1" noChangeArrowheads="1" noTextEdit="1"/>
          </p:cNvSpPr>
          <p:nvPr>
            <p:ph type="sldImg" idx="2"/>
          </p:nvPr>
        </p:nvSpPr>
        <p:spPr bwMode="auto">
          <a:xfrm>
            <a:off x="1258888"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3" tIns="45702" rIns="91403" bIns="45702" numCol="1" anchor="t" anchorCtr="0" compatLnSpc="1">
            <a:prstTxWarp prst="textNoShape">
              <a:avLst/>
            </a:prstTxWarp>
          </a:bodyPr>
          <a:lstStyle/>
          <a:p>
            <a:pPr lvl="0"/>
            <a:r>
              <a:rPr lang="en-US" altLang="hu-HU"/>
              <a:t>Mintaszöveg szerkesztése</a:t>
            </a:r>
          </a:p>
          <a:p>
            <a:pPr lvl="1"/>
            <a:r>
              <a:rPr lang="en-US" altLang="hu-HU"/>
              <a:t>Második szint</a:t>
            </a:r>
          </a:p>
          <a:p>
            <a:pPr lvl="2"/>
            <a:r>
              <a:rPr lang="en-US" altLang="hu-HU"/>
              <a:t>Harmadik szint</a:t>
            </a:r>
          </a:p>
          <a:p>
            <a:pPr lvl="3"/>
            <a:r>
              <a:rPr lang="en-US" altLang="hu-HU"/>
              <a:t>Negyedik szint</a:t>
            </a:r>
          </a:p>
          <a:p>
            <a:pPr lvl="4"/>
            <a:r>
              <a:rPr lang="en-US" altLang="hu-HU"/>
              <a:t>Ötödik szint</a:t>
            </a:r>
          </a:p>
        </p:txBody>
      </p:sp>
      <p:sp>
        <p:nvSpPr>
          <p:cNvPr id="21510"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3" tIns="45702" rIns="91403" bIns="45702" numCol="1" anchor="b" anchorCtr="0" compatLnSpc="1">
            <a:prstTxWarp prst="textNoShape">
              <a:avLst/>
            </a:prstTxWarp>
          </a:bodyPr>
          <a:lstStyle>
            <a:lvl1pPr algn="l">
              <a:defRPr sz="1200">
                <a:latin typeface="Times New Roman" pitchFamily="18" charset="0"/>
              </a:defRPr>
            </a:lvl1pPr>
          </a:lstStyle>
          <a:p>
            <a:endParaRPr lang="en-US" altLang="hu-HU"/>
          </a:p>
        </p:txBody>
      </p:sp>
      <p:sp>
        <p:nvSpPr>
          <p:cNvPr id="21511"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3" tIns="45702" rIns="91403" bIns="45702" numCol="1" anchor="b" anchorCtr="0" compatLnSpc="1">
            <a:prstTxWarp prst="textNoShape">
              <a:avLst/>
            </a:prstTxWarp>
          </a:bodyPr>
          <a:lstStyle>
            <a:lvl1pPr algn="r">
              <a:defRPr sz="1200">
                <a:latin typeface="Times New Roman" pitchFamily="18" charset="0"/>
              </a:defRPr>
            </a:lvl1pPr>
          </a:lstStyle>
          <a:p>
            <a:fld id="{417879D3-A8AC-4DC7-BAF0-EBE16B3EC15F}" type="slidenum">
              <a:rPr lang="en-US" altLang="hu-HU"/>
              <a:pPr/>
              <a:t>‹#›</a:t>
            </a:fld>
            <a:endParaRPr lang="en-US" altLang="hu-HU"/>
          </a:p>
        </p:txBody>
      </p:sp>
    </p:spTree>
    <p:extLst>
      <p:ext uri="{BB962C8B-B14F-4D97-AF65-F5344CB8AC3E}">
        <p14:creationId xmlns:p14="http://schemas.microsoft.com/office/powerpoint/2010/main" val="27507067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CD1A028-2F34-4FBE-8887-A688CE89BC53}" type="slidenum">
              <a:rPr lang="hu-HU" sz="1200">
                <a:solidFill>
                  <a:srgbClr val="000000"/>
                </a:solidFill>
                <a:latin typeface="Arial" charset="0"/>
                <a:cs typeface="Arial" charset="0"/>
              </a:rPr>
              <a:pPr algn="r" eaLnBrk="1" hangingPunct="1"/>
              <a:t>1</a:t>
            </a:fld>
            <a:endParaRPr lang="hu-HU" sz="1200">
              <a:solidFill>
                <a:srgbClr val="000000"/>
              </a:solidFill>
              <a:latin typeface="Arial" charset="0"/>
              <a:cs typeface="Arial" charset="0"/>
            </a:endParaRPr>
          </a:p>
        </p:txBody>
      </p:sp>
      <p:sp>
        <p:nvSpPr>
          <p:cNvPr id="24579" name="Rectangle 2"/>
          <p:cNvSpPr>
            <a:spLocks noGrp="1" noRot="1" noChangeAspect="1" noChangeArrowheads="1" noTextEdit="1"/>
          </p:cNvSpPr>
          <p:nvPr>
            <p:ph type="sldImg"/>
          </p:nvPr>
        </p:nvSpPr>
        <p:spPr>
          <a:xfrm>
            <a:off x="1144588" y="685800"/>
            <a:ext cx="4572000" cy="3429000"/>
          </a:xfrm>
          <a:ln/>
        </p:spPr>
      </p:sp>
      <p:sp>
        <p:nvSpPr>
          <p:cNvPr id="24580" name="Rectangle 3"/>
          <p:cNvSpPr>
            <a:spLocks noGrp="1" noChangeArrowheads="1"/>
          </p:cNvSpPr>
          <p:nvPr>
            <p:ph type="body" idx="1"/>
          </p:nvPr>
        </p:nvSpPr>
        <p:spPr>
          <a:xfrm>
            <a:off x="685800" y="4344988"/>
            <a:ext cx="5486400" cy="4113212"/>
          </a:xfrm>
          <a:noFill/>
          <a:ln/>
        </p:spPr>
        <p:txBody>
          <a:bodyPr/>
          <a:lstStyle/>
          <a:p>
            <a:pPr eaLnBrk="1" hangingPunct="1"/>
            <a:r>
              <a:rPr lang="hu-HU" dirty="0" err="1"/>
              <a:t>To</a:t>
            </a:r>
            <a:r>
              <a:rPr lang="hu-HU" dirty="0"/>
              <a:t> print: 1,4,5,7,8,9,15,16,18,23,24,25,26,29,30,31,34,35,40,41,43,46,47,48,51,55,60,61,62,63</a:t>
            </a:r>
          </a:p>
          <a:p>
            <a:pPr eaLnBrk="1" hangingPunct="1"/>
            <a:endParaRPr lang="hu-HU" dirty="0"/>
          </a:p>
          <a:p>
            <a:pPr eaLnBrk="1" hangingPunct="1"/>
            <a:r>
              <a:rPr lang="en-GB" dirty="0" err="1"/>
              <a:t>Hosszutav</a:t>
            </a:r>
            <a:r>
              <a:rPr lang="hu-HU" dirty="0"/>
              <a:t> </a:t>
            </a:r>
            <a:r>
              <a:rPr lang="hu-HU" dirty="0" err="1"/>
              <a:t>jovo</a:t>
            </a:r>
            <a:r>
              <a:rPr lang="hu-HU" dirty="0"/>
              <a:t> </a:t>
            </a:r>
            <a:r>
              <a:rPr lang="hu-HU" dirty="0" err="1"/>
              <a:t>elektornikaja</a:t>
            </a:r>
            <a:endParaRPr lang="hu-HU" dirty="0"/>
          </a:p>
          <a:p>
            <a:pPr eaLnBrk="1" hangingPunct="1">
              <a:buFontTx/>
              <a:buChar char="-"/>
            </a:pPr>
            <a:r>
              <a:rPr lang="hu-HU" dirty="0" err="1"/>
              <a:t>Folztatni</a:t>
            </a:r>
            <a:r>
              <a:rPr lang="hu-HU" dirty="0"/>
              <a:t> a </a:t>
            </a:r>
            <a:r>
              <a:rPr lang="hu-HU" dirty="0" err="1"/>
              <a:t>miniaturiyalast</a:t>
            </a:r>
            <a:r>
              <a:rPr lang="en-US" dirty="0"/>
              <a:t> </a:t>
            </a:r>
            <a:r>
              <a:rPr lang="en-US" dirty="0">
                <a:sym typeface="Wingdings" pitchFamily="2" charset="2"/>
              </a:rPr>
              <a:t> </a:t>
            </a:r>
            <a:r>
              <a:rPr lang="en-US" dirty="0" err="1">
                <a:sym typeface="Wingdings" pitchFamily="2" charset="2"/>
              </a:rPr>
              <a:t>molekularis</a:t>
            </a:r>
            <a:r>
              <a:rPr lang="en-US" dirty="0">
                <a:sym typeface="Wingdings" pitchFamily="2" charset="2"/>
              </a:rPr>
              <a:t> </a:t>
            </a:r>
            <a:r>
              <a:rPr lang="en-US" dirty="0" err="1">
                <a:sym typeface="Wingdings" pitchFamily="2" charset="2"/>
              </a:rPr>
              <a:t>elektronika</a:t>
            </a:r>
            <a:endParaRPr lang="en-US" dirty="0">
              <a:sym typeface="Wingdings" pitchFamily="2" charset="2"/>
            </a:endParaRPr>
          </a:p>
          <a:p>
            <a:pPr eaLnBrk="1" hangingPunct="1">
              <a:buFontTx/>
              <a:buChar char="-"/>
            </a:pPr>
            <a:r>
              <a:rPr lang="en-US" baseline="0" dirty="0">
                <a:sym typeface="Wingdings" pitchFamily="2" charset="2"/>
              </a:rPr>
              <a:t> </a:t>
            </a:r>
            <a:r>
              <a:rPr lang="en-US" baseline="0" dirty="0" err="1">
                <a:sym typeface="Wingdings" pitchFamily="2" charset="2"/>
              </a:rPr>
              <a:t>Uj</a:t>
            </a:r>
            <a:r>
              <a:rPr lang="en-US" baseline="0" dirty="0">
                <a:sym typeface="Wingdings" pitchFamily="2" charset="2"/>
              </a:rPr>
              <a:t> </a:t>
            </a:r>
            <a:r>
              <a:rPr lang="en-US" baseline="0" dirty="0" err="1">
                <a:sym typeface="Wingdings" pitchFamily="2" charset="2"/>
              </a:rPr>
              <a:t>koncepciokat</a:t>
            </a:r>
            <a:r>
              <a:rPr lang="en-US" baseline="0" dirty="0">
                <a:sym typeface="Wingdings" pitchFamily="2" charset="2"/>
              </a:rPr>
              <a:t> </a:t>
            </a:r>
            <a:r>
              <a:rPr lang="en-US" baseline="0" dirty="0" err="1">
                <a:sym typeface="Wingdings" pitchFamily="2" charset="2"/>
              </a:rPr>
              <a:t>kidolgozni</a:t>
            </a:r>
            <a:r>
              <a:rPr lang="en-US" baseline="0" dirty="0">
                <a:sym typeface="Wingdings" pitchFamily="2" charset="2"/>
              </a:rPr>
              <a:t> </a:t>
            </a:r>
            <a:r>
              <a:rPr lang="en-US" baseline="0" dirty="0" err="1">
                <a:sym typeface="Wingdings" pitchFamily="2" charset="2"/>
              </a:rPr>
              <a:t>szamitasokra</a:t>
            </a:r>
            <a:r>
              <a:rPr lang="en-US" baseline="0" dirty="0">
                <a:sym typeface="Wingdings" pitchFamily="2" charset="2"/>
              </a:rPr>
              <a:t>…</a:t>
            </a:r>
          </a:p>
          <a:p>
            <a:pPr eaLnBrk="1" hangingPunct="1">
              <a:buFontTx/>
              <a:buChar char="-"/>
            </a:pPr>
            <a:r>
              <a:rPr lang="en-US" baseline="0" dirty="0" err="1">
                <a:sym typeface="Wingdings" pitchFamily="2" charset="2"/>
              </a:rPr>
              <a:t>Kis</a:t>
            </a:r>
            <a:r>
              <a:rPr lang="en-US" baseline="0" dirty="0">
                <a:sym typeface="Wingdings" pitchFamily="2" charset="2"/>
              </a:rPr>
              <a:t> </a:t>
            </a:r>
            <a:r>
              <a:rPr lang="en-US" baseline="0" dirty="0" err="1">
                <a:sym typeface="Wingdings" pitchFamily="2" charset="2"/>
              </a:rPr>
              <a:t>meret</a:t>
            </a:r>
            <a:r>
              <a:rPr lang="en-US" baseline="0" dirty="0">
                <a:sym typeface="Wingdings" pitchFamily="2" charset="2"/>
              </a:rPr>
              <a:t> </a:t>
            </a:r>
            <a:r>
              <a:rPr lang="en-US" baseline="0" dirty="0" err="1">
                <a:sym typeface="Wingdings" pitchFamily="2" charset="2"/>
              </a:rPr>
              <a:t>tartomanyban</a:t>
            </a:r>
            <a:r>
              <a:rPr lang="en-US" baseline="0" dirty="0">
                <a:sym typeface="Wingdings" pitchFamily="2" charset="2"/>
              </a:rPr>
              <a:t> </a:t>
            </a:r>
            <a:r>
              <a:rPr lang="en-US" baseline="0" dirty="0" err="1">
                <a:sym typeface="Wingdings" pitchFamily="2" charset="2"/>
              </a:rPr>
              <a:t>maskeppen</a:t>
            </a:r>
            <a:r>
              <a:rPr lang="en-US" baseline="0" dirty="0">
                <a:sym typeface="Wingdings" pitchFamily="2" charset="2"/>
              </a:rPr>
              <a:t> </a:t>
            </a:r>
            <a:r>
              <a:rPr lang="en-US" baseline="0" dirty="0" err="1">
                <a:sym typeface="Wingdings" pitchFamily="2" charset="2"/>
              </a:rPr>
              <a:t>viselkedik</a:t>
            </a:r>
            <a:r>
              <a:rPr lang="en-US" baseline="0" dirty="0">
                <a:sym typeface="Wingdings" pitchFamily="2" charset="2"/>
              </a:rPr>
              <a:t> </a:t>
            </a:r>
            <a:r>
              <a:rPr lang="en-US" baseline="0" dirty="0" err="1">
                <a:sym typeface="Wingdings" pitchFamily="2" charset="2"/>
              </a:rPr>
              <a:t>egy</a:t>
            </a:r>
            <a:r>
              <a:rPr lang="en-US" baseline="0" dirty="0">
                <a:sym typeface="Wingdings" pitchFamily="2" charset="2"/>
              </a:rPr>
              <a:t> </a:t>
            </a:r>
            <a:r>
              <a:rPr lang="en-US" baseline="0" dirty="0" err="1">
                <a:sym typeface="Wingdings" pitchFamily="2" charset="2"/>
              </a:rPr>
              <a:t>eszkoz</a:t>
            </a:r>
            <a:r>
              <a:rPr lang="en-US" baseline="0" dirty="0">
                <a:sym typeface="Wingdings" pitchFamily="2" charset="2"/>
              </a:rPr>
              <a:t>. Pl.  </a:t>
            </a:r>
            <a:r>
              <a:rPr lang="en-US" baseline="0" dirty="0" err="1">
                <a:sym typeface="Wingdings" pitchFamily="2" charset="2"/>
              </a:rPr>
              <a:t>Kvantummechanikailag</a:t>
            </a:r>
            <a:r>
              <a:rPr lang="en-US" baseline="0" dirty="0">
                <a:sym typeface="Wingdings" pitchFamily="2" charset="2"/>
              </a:rPr>
              <a:t>,</a:t>
            </a:r>
          </a:p>
          <a:p>
            <a:pPr eaLnBrk="1" hangingPunct="1">
              <a:buFontTx/>
              <a:buChar char="-"/>
            </a:pPr>
            <a:r>
              <a:rPr lang="en-US" baseline="0" dirty="0" err="1">
                <a:sym typeface="Wingdings" pitchFamily="2" charset="2"/>
              </a:rPr>
              <a:t>Vagy</a:t>
            </a:r>
            <a:r>
              <a:rPr lang="en-US" baseline="0" dirty="0">
                <a:sym typeface="Wingdings" pitchFamily="2" charset="2"/>
              </a:rPr>
              <a:t> </a:t>
            </a:r>
            <a:r>
              <a:rPr lang="en-US" baseline="0" dirty="0" err="1">
                <a:sym typeface="Wingdings" pitchFamily="2" charset="2"/>
              </a:rPr>
              <a:t>ballisztikusan</a:t>
            </a:r>
            <a:r>
              <a:rPr lang="en-US" baseline="0" dirty="0">
                <a:sym typeface="Wingdings" pitchFamily="2" charset="2"/>
              </a:rPr>
              <a:t>  </a:t>
            </a:r>
            <a:r>
              <a:rPr lang="en-US" baseline="0" dirty="0" err="1">
                <a:sym typeface="Wingdings" pitchFamily="2" charset="2"/>
              </a:rPr>
              <a:t>elektron</a:t>
            </a:r>
            <a:r>
              <a:rPr lang="en-US" baseline="0" dirty="0">
                <a:sym typeface="Wingdings" pitchFamily="2" charset="2"/>
              </a:rPr>
              <a:t> </a:t>
            </a:r>
            <a:r>
              <a:rPr lang="en-US" baseline="0" dirty="0" err="1">
                <a:sym typeface="Wingdings" pitchFamily="2" charset="2"/>
              </a:rPr>
              <a:t>optika</a:t>
            </a:r>
            <a:endParaRPr lang="en-US" baseline="0" dirty="0">
              <a:sym typeface="Wingdings" pitchFamily="2" charset="2"/>
            </a:endParaRPr>
          </a:p>
          <a:p>
            <a:pPr eaLnBrk="1" hangingPunct="1">
              <a:buFontTx/>
              <a:buChar char="-"/>
            </a:pPr>
            <a:r>
              <a:rPr lang="en-US" baseline="0" dirty="0" err="1">
                <a:sym typeface="Wingdings" pitchFamily="2" charset="2"/>
              </a:rPr>
              <a:t>Szamos</a:t>
            </a:r>
            <a:r>
              <a:rPr lang="en-US" baseline="0" dirty="0">
                <a:sym typeface="Wingdings" pitchFamily="2" charset="2"/>
              </a:rPr>
              <a:t> </a:t>
            </a:r>
            <a:r>
              <a:rPr lang="en-US" baseline="0" dirty="0" err="1">
                <a:sym typeface="Wingdings" pitchFamily="2" charset="2"/>
              </a:rPr>
              <a:t>objektum</a:t>
            </a:r>
            <a:r>
              <a:rPr lang="en-US" baseline="0" dirty="0">
                <a:sym typeface="Wingdings" pitchFamily="2" charset="2"/>
              </a:rPr>
              <a:t> </a:t>
            </a:r>
            <a:r>
              <a:rPr lang="en-US" baseline="0" dirty="0" err="1">
                <a:sym typeface="Wingdings" pitchFamily="2" charset="2"/>
              </a:rPr>
              <a:t>nanotechnologia</a:t>
            </a:r>
            <a:r>
              <a:rPr lang="en-US" baseline="0" dirty="0">
                <a:sym typeface="Wingdings" pitchFamily="2" charset="2"/>
              </a:rPr>
              <a:t> </a:t>
            </a:r>
            <a:r>
              <a:rPr lang="en-US" baseline="0" dirty="0" err="1">
                <a:sym typeface="Wingdings" pitchFamily="2" charset="2"/>
              </a:rPr>
              <a:t>teruleterol</a:t>
            </a:r>
            <a:r>
              <a:rPr lang="en-US" baseline="0" dirty="0">
                <a:sym typeface="Wingdings" pitchFamily="2" charset="2"/>
              </a:rPr>
              <a:t>, </a:t>
            </a:r>
            <a:r>
              <a:rPr lang="en-US" baseline="0" dirty="0" err="1">
                <a:sym typeface="Wingdings" pitchFamily="2" charset="2"/>
              </a:rPr>
              <a:t>amibol</a:t>
            </a:r>
            <a:r>
              <a:rPr lang="en-US" baseline="0" dirty="0">
                <a:sym typeface="Wingdings" pitchFamily="2" charset="2"/>
              </a:rPr>
              <a:t> </a:t>
            </a:r>
            <a:r>
              <a:rPr lang="en-US" baseline="0" dirty="0" err="1">
                <a:sym typeface="Wingdings" pitchFamily="2" charset="2"/>
              </a:rPr>
              <a:t>aramkoroket</a:t>
            </a:r>
            <a:r>
              <a:rPr lang="en-US" baseline="0" dirty="0">
                <a:sym typeface="Wingdings" pitchFamily="2" charset="2"/>
              </a:rPr>
              <a:t> </a:t>
            </a:r>
            <a:r>
              <a:rPr lang="en-US" baseline="0" dirty="0" err="1">
                <a:sym typeface="Wingdings" pitchFamily="2" charset="2"/>
              </a:rPr>
              <a:t>lehet</a:t>
            </a:r>
            <a:r>
              <a:rPr lang="en-US" baseline="0" dirty="0">
                <a:sym typeface="Wingdings" pitchFamily="2" charset="2"/>
              </a:rPr>
              <a:t> </a:t>
            </a:r>
            <a:r>
              <a:rPr lang="en-US" baseline="0" dirty="0" err="1">
                <a:sym typeface="Wingdings" pitchFamily="2" charset="2"/>
              </a:rPr>
              <a:t>kesziteni</a:t>
            </a:r>
            <a:r>
              <a:rPr lang="en-US" baseline="0" dirty="0">
                <a:sym typeface="Wingdings" pitchFamily="2" charset="2"/>
              </a:rPr>
              <a:t>.</a:t>
            </a:r>
          </a:p>
          <a:p>
            <a:pPr eaLnBrk="1" hangingPunct="1">
              <a:buFontTx/>
              <a:buChar char="-"/>
            </a:pPr>
            <a:endParaRPr lang="hu-HU" dirty="0"/>
          </a:p>
        </p:txBody>
      </p:sp>
    </p:spTree>
    <p:extLst>
      <p:ext uri="{BB962C8B-B14F-4D97-AF65-F5344CB8AC3E}">
        <p14:creationId xmlns:p14="http://schemas.microsoft.com/office/powerpoint/2010/main" val="236267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06976"/>
            <a:fld id="{7D5D2F8D-8597-4ECE-8341-DC1A90325B29}" type="slidenum">
              <a:rPr lang="en-US" smtClean="0">
                <a:solidFill>
                  <a:srgbClr val="000000"/>
                </a:solidFill>
              </a:rPr>
              <a:pPr defTabSz="906976"/>
              <a:t>10</a:t>
            </a:fld>
            <a:endParaRPr lang="en-US" dirty="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normAutofit fontScale="92500" lnSpcReduction="20000"/>
          </a:bodyPr>
          <a:lstStyle/>
          <a:p>
            <a:pPr eaLnBrk="1" hangingPunct="1"/>
            <a:r>
              <a:rPr lang="en-US" sz="900" dirty="0"/>
              <a:t>Basic unit to store quantum</a:t>
            </a:r>
            <a:r>
              <a:rPr lang="en-US" sz="900" baseline="0" dirty="0"/>
              <a:t> information: </a:t>
            </a:r>
            <a:r>
              <a:rPr lang="en-US" sz="900" baseline="0" dirty="0" err="1"/>
              <a:t>qubit</a:t>
            </a:r>
            <a:endParaRPr lang="en-US" sz="900" dirty="0"/>
          </a:p>
          <a:p>
            <a:pPr eaLnBrk="1" hangingPunct="1"/>
            <a:endParaRPr lang="en-US" sz="900" dirty="0"/>
          </a:p>
          <a:p>
            <a:pPr eaLnBrk="1" hangingPunct="1"/>
            <a:r>
              <a:rPr lang="en-US" sz="900" dirty="0"/>
              <a:t>Classical two</a:t>
            </a:r>
            <a:r>
              <a:rPr lang="en-US" sz="900" baseline="0" dirty="0"/>
              <a:t> level system, quantum two level system.</a:t>
            </a:r>
            <a:endParaRPr lang="en-US" sz="900" dirty="0"/>
          </a:p>
          <a:p>
            <a:pPr eaLnBrk="1" hangingPunct="1"/>
            <a:endParaRPr lang="en-US" sz="900" dirty="0"/>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alapjait</a:t>
            </a:r>
            <a:r>
              <a:rPr lang="en-US" sz="900" dirty="0"/>
              <a:t> </a:t>
            </a:r>
            <a:r>
              <a:rPr lang="en-US" sz="900" dirty="0" err="1"/>
              <a:t>erinto</a:t>
            </a:r>
            <a:r>
              <a:rPr lang="en-US" sz="900" dirty="0"/>
              <a:t> </a:t>
            </a:r>
            <a:r>
              <a:rPr lang="en-US" sz="900" dirty="0" err="1"/>
              <a:t>kerdeskor</a:t>
            </a:r>
            <a:r>
              <a:rPr lang="en-US" sz="900" dirty="0"/>
              <a:t>…  </a:t>
            </a:r>
          </a:p>
          <a:p>
            <a:pPr eaLnBrk="1" hangingPunct="1"/>
            <a:r>
              <a:rPr lang="en-US" sz="900" dirty="0" err="1"/>
              <a:t>Fizika</a:t>
            </a:r>
            <a:r>
              <a:rPr lang="en-US" sz="900" dirty="0"/>
              <a:t> </a:t>
            </a:r>
            <a:r>
              <a:rPr lang="en-US" sz="900" dirty="0" err="1"/>
              <a:t>ket</a:t>
            </a:r>
            <a:r>
              <a:rPr lang="en-US" sz="900" dirty="0"/>
              <a:t> </a:t>
            </a:r>
            <a:r>
              <a:rPr lang="en-US" sz="900" dirty="0" err="1"/>
              <a:t>uj</a:t>
            </a:r>
            <a:r>
              <a:rPr lang="en-US" sz="900" dirty="0"/>
              <a:t> </a:t>
            </a:r>
            <a:r>
              <a:rPr lang="en-US" sz="900" dirty="0" err="1"/>
              <a:t>teruletenek</a:t>
            </a:r>
            <a:r>
              <a:rPr lang="en-US" sz="900" dirty="0"/>
              <a:t> a </a:t>
            </a:r>
            <a:r>
              <a:rPr lang="en-US" sz="900" dirty="0" err="1"/>
              <a:t>megszuletesehez</a:t>
            </a:r>
            <a:r>
              <a:rPr lang="en-US" sz="900" dirty="0"/>
              <a:t> </a:t>
            </a:r>
            <a:r>
              <a:rPr lang="en-US" sz="900" dirty="0" err="1"/>
              <a:t>vezetett</a:t>
            </a:r>
            <a:r>
              <a:rPr lang="en-US" sz="900" dirty="0"/>
              <a:t>…</a:t>
            </a:r>
          </a:p>
          <a:p>
            <a:pPr eaLnBrk="1" hangingPunct="1"/>
            <a:r>
              <a:rPr lang="en-US" sz="900" dirty="0" err="1"/>
              <a:t>Eroforrasava</a:t>
            </a:r>
            <a:r>
              <a:rPr lang="en-US" sz="900" dirty="0"/>
              <a:t> </a:t>
            </a:r>
            <a:r>
              <a:rPr lang="en-US" sz="900" dirty="0" err="1"/>
              <a:t>valt</a:t>
            </a:r>
            <a:endParaRPr lang="en-US" sz="900" dirty="0"/>
          </a:p>
          <a:p>
            <a:pPr eaLnBrk="1" hangingPunct="1"/>
            <a:endParaRPr lang="en-US" sz="900" dirty="0"/>
          </a:p>
          <a:p>
            <a:pPr eaLnBrk="1" hangingPunct="1"/>
            <a:endParaRPr lang="en-US" sz="900" dirty="0"/>
          </a:p>
          <a:p>
            <a:pPr eaLnBrk="1" hangingPunct="1"/>
            <a:endParaRPr lang="en-US" sz="900" dirty="0"/>
          </a:p>
          <a:p>
            <a:pPr eaLnBrk="1" hangingPunct="1"/>
            <a:r>
              <a:rPr lang="hu-HU" sz="900" dirty="0"/>
              <a:t>Kvantum rendszerek </a:t>
            </a:r>
            <a:r>
              <a:rPr lang="hu-HU" sz="900" dirty="0" err="1"/>
              <a:t>szimulaciojat</a:t>
            </a:r>
            <a:r>
              <a:rPr lang="hu-HU" sz="900" dirty="0"/>
              <a:t> mar </a:t>
            </a:r>
            <a:r>
              <a:rPr lang="hu-HU" sz="900" dirty="0" err="1"/>
              <a:t>Feynman</a:t>
            </a:r>
            <a:r>
              <a:rPr lang="hu-HU" sz="900" dirty="0"/>
              <a:t> 82 megsejtette,  </a:t>
            </a:r>
            <a:r>
              <a:rPr lang="en-US" sz="900" dirty="0"/>
              <a:t>96 ban </a:t>
            </a:r>
            <a:r>
              <a:rPr lang="en-US" sz="900" dirty="0" err="1"/>
              <a:t>elso</a:t>
            </a:r>
            <a:r>
              <a:rPr lang="en-US" sz="900" dirty="0"/>
              <a:t> </a:t>
            </a:r>
            <a:r>
              <a:rPr lang="en-US" sz="900" dirty="0" err="1"/>
              <a:t>ilyen</a:t>
            </a:r>
            <a:r>
              <a:rPr lang="en-US" sz="900" dirty="0"/>
              <a:t> </a:t>
            </a:r>
            <a:r>
              <a:rPr lang="en-US" sz="900" dirty="0" err="1"/>
              <a:t>algoritmusok</a:t>
            </a:r>
            <a:endParaRPr lang="en-US" sz="900" dirty="0"/>
          </a:p>
          <a:p>
            <a:pPr eaLnBrk="1" hangingPunct="1"/>
            <a:r>
              <a:rPr lang="en-US" sz="900" dirty="0"/>
              <a:t>Pl.:</a:t>
            </a:r>
          </a:p>
          <a:p>
            <a:pPr eaLnBrk="1" hangingPunct="1"/>
            <a:r>
              <a:rPr lang="hu-HU" sz="900" dirty="0" err="1"/>
              <a:t>Estimation</a:t>
            </a:r>
            <a:r>
              <a:rPr lang="hu-HU" sz="900" dirty="0"/>
              <a:t> of </a:t>
            </a:r>
            <a:r>
              <a:rPr lang="hu-HU" sz="900" dirty="0" err="1"/>
              <a:t>the</a:t>
            </a:r>
            <a:r>
              <a:rPr lang="hu-HU" sz="900" dirty="0"/>
              <a:t> </a:t>
            </a:r>
            <a:r>
              <a:rPr lang="hu-HU" sz="900" dirty="0" err="1"/>
              <a:t>eigenvalues</a:t>
            </a:r>
            <a:r>
              <a:rPr lang="hu-HU" sz="900" dirty="0"/>
              <a:t> and </a:t>
            </a:r>
            <a:r>
              <a:rPr lang="hu-HU" sz="900" dirty="0" err="1"/>
              <a:t>eigenvectors</a:t>
            </a:r>
            <a:r>
              <a:rPr lang="hu-HU" sz="900" dirty="0"/>
              <a:t> of a Hamiltonian (</a:t>
            </a:r>
            <a:r>
              <a:rPr lang="hu-HU" sz="900" dirty="0" err="1"/>
              <a:t>this</a:t>
            </a:r>
            <a:r>
              <a:rPr lang="hu-HU" sz="900" dirty="0"/>
              <a:t> </a:t>
            </a:r>
            <a:r>
              <a:rPr lang="hu-HU" sz="900" dirty="0" err="1"/>
              <a:t>algorithm</a:t>
            </a:r>
            <a:r>
              <a:rPr lang="hu-HU" sz="900" dirty="0"/>
              <a:t> </a:t>
            </a:r>
            <a:r>
              <a:rPr lang="hu-HU" sz="900" dirty="0" err="1"/>
              <a:t>invokes</a:t>
            </a:r>
            <a:endParaRPr lang="hu-HU" sz="900" dirty="0"/>
          </a:p>
          <a:p>
            <a:pPr eaLnBrk="1" hangingPunct="1"/>
            <a:r>
              <a:rPr lang="hu-HU" sz="900" dirty="0" err="1"/>
              <a:t>the</a:t>
            </a:r>
            <a:r>
              <a:rPr lang="hu-HU" sz="900" dirty="0"/>
              <a:t> QFT), </a:t>
            </a:r>
            <a:r>
              <a:rPr lang="hu-HU" sz="900" dirty="0" err="1"/>
              <a:t>which</a:t>
            </a:r>
            <a:r>
              <a:rPr lang="hu-HU" sz="900" dirty="0"/>
              <a:t> </a:t>
            </a:r>
            <a:r>
              <a:rPr lang="hu-HU" sz="900" dirty="0" err="1"/>
              <a:t>can</a:t>
            </a:r>
            <a:r>
              <a:rPr lang="hu-HU" sz="900" dirty="0"/>
              <a:t> be </a:t>
            </a:r>
            <a:r>
              <a:rPr lang="hu-HU" sz="900" dirty="0" err="1"/>
              <a:t>used</a:t>
            </a:r>
            <a:r>
              <a:rPr lang="hu-HU" sz="900" dirty="0"/>
              <a:t> </a:t>
            </a:r>
            <a:r>
              <a:rPr lang="hu-HU" sz="900" dirty="0" err="1"/>
              <a:t>to</a:t>
            </a:r>
            <a:r>
              <a:rPr lang="hu-HU" sz="900" dirty="0"/>
              <a:t> </a:t>
            </a:r>
            <a:r>
              <a:rPr lang="hu-HU" sz="900" dirty="0" err="1"/>
              <a:t>find</a:t>
            </a:r>
            <a:r>
              <a:rPr lang="hu-HU" sz="900" dirty="0"/>
              <a:t> </a:t>
            </a:r>
            <a:r>
              <a:rPr lang="hu-HU" sz="900" dirty="0" err="1"/>
              <a:t>the</a:t>
            </a:r>
            <a:r>
              <a:rPr lang="hu-HU" sz="900" dirty="0"/>
              <a:t> </a:t>
            </a:r>
            <a:r>
              <a:rPr lang="hu-HU" sz="900" dirty="0" err="1"/>
              <a:t>energy</a:t>
            </a:r>
            <a:r>
              <a:rPr lang="hu-HU" sz="900" dirty="0"/>
              <a:t> </a:t>
            </a:r>
            <a:r>
              <a:rPr lang="hu-HU" sz="900" dirty="0" err="1"/>
              <a:t>levels</a:t>
            </a:r>
            <a:r>
              <a:rPr lang="hu-HU" sz="900" dirty="0"/>
              <a:t> of an atom </a:t>
            </a:r>
            <a:r>
              <a:rPr lang="hu-HU" sz="900" dirty="0" err="1"/>
              <a:t>for</a:t>
            </a:r>
            <a:r>
              <a:rPr lang="hu-HU" sz="900" dirty="0"/>
              <a:t> </a:t>
            </a:r>
            <a:r>
              <a:rPr lang="hu-HU" sz="900" dirty="0" err="1"/>
              <a:t>example</a:t>
            </a:r>
            <a:r>
              <a:rPr lang="hu-HU" sz="900" dirty="0"/>
              <a:t> [AL99].</a:t>
            </a:r>
          </a:p>
          <a:p>
            <a:pPr eaLnBrk="1" hangingPunct="1"/>
            <a:r>
              <a:rPr lang="hu-HU" sz="900" dirty="0"/>
              <a:t>• </a:t>
            </a:r>
            <a:r>
              <a:rPr lang="hu-HU" sz="900" dirty="0" err="1"/>
              <a:t>Simulation</a:t>
            </a:r>
            <a:r>
              <a:rPr lang="hu-HU" sz="900" dirty="0"/>
              <a:t> of </a:t>
            </a:r>
            <a:r>
              <a:rPr lang="hu-HU" sz="900" dirty="0" err="1"/>
              <a:t>the</a:t>
            </a:r>
            <a:r>
              <a:rPr lang="hu-HU" sz="900" dirty="0"/>
              <a:t> </a:t>
            </a:r>
            <a:r>
              <a:rPr lang="hu-HU" sz="900" dirty="0" err="1"/>
              <a:t>dynamics</a:t>
            </a:r>
            <a:r>
              <a:rPr lang="hu-HU" sz="900" dirty="0"/>
              <a:t> </a:t>
            </a:r>
            <a:r>
              <a:rPr lang="hu-HU" sz="900" dirty="0" err="1"/>
              <a:t>of</a:t>
            </a:r>
            <a:r>
              <a:rPr lang="hu-HU" sz="900" dirty="0"/>
              <a:t> </a:t>
            </a:r>
            <a:r>
              <a:rPr lang="hu-HU" sz="900" dirty="0" err="1"/>
              <a:t>many-body</a:t>
            </a:r>
            <a:r>
              <a:rPr lang="hu-HU" sz="900" dirty="0"/>
              <a:t> Fermi </a:t>
            </a:r>
            <a:r>
              <a:rPr lang="hu-HU" sz="900" dirty="0" err="1"/>
              <a:t>systems</a:t>
            </a:r>
            <a:r>
              <a:rPr lang="hu-HU" sz="900" dirty="0"/>
              <a:t>, </a:t>
            </a:r>
            <a:r>
              <a:rPr lang="hu-HU" sz="900" dirty="0" err="1"/>
              <a:t>using</a:t>
            </a:r>
            <a:r>
              <a:rPr lang="hu-HU" sz="900" dirty="0"/>
              <a:t> </a:t>
            </a:r>
            <a:r>
              <a:rPr lang="hu-HU" sz="900" dirty="0" err="1"/>
              <a:t>either</a:t>
            </a:r>
            <a:r>
              <a:rPr lang="hu-HU" sz="900" dirty="0"/>
              <a:t> </a:t>
            </a:r>
            <a:r>
              <a:rPr lang="hu-HU" sz="900" dirty="0" err="1"/>
              <a:t>first</a:t>
            </a:r>
            <a:r>
              <a:rPr lang="hu-HU" sz="900" dirty="0"/>
              <a:t> </a:t>
            </a:r>
            <a:r>
              <a:rPr lang="hu-HU" sz="900" dirty="0" err="1"/>
              <a:t>or</a:t>
            </a:r>
            <a:r>
              <a:rPr lang="hu-HU" sz="900" dirty="0"/>
              <a:t> </a:t>
            </a:r>
            <a:r>
              <a:rPr lang="hu-HU" sz="900" dirty="0" err="1"/>
              <a:t>second</a:t>
            </a:r>
            <a:endParaRPr lang="hu-HU" sz="900" dirty="0"/>
          </a:p>
          <a:p>
            <a:pPr eaLnBrk="1" hangingPunct="1"/>
            <a:r>
              <a:rPr lang="hu-HU" sz="900" dirty="0" err="1"/>
              <a:t>quantized</a:t>
            </a:r>
            <a:r>
              <a:rPr lang="hu-HU" sz="900" dirty="0"/>
              <a:t> </a:t>
            </a:r>
            <a:r>
              <a:rPr lang="hu-HU" sz="900" dirty="0" err="1"/>
              <a:t>descriptions</a:t>
            </a:r>
            <a:r>
              <a:rPr lang="hu-HU" sz="900" dirty="0"/>
              <a:t> [AL97].</a:t>
            </a:r>
          </a:p>
          <a:p>
            <a:pPr eaLnBrk="1" hangingPunct="1"/>
            <a:r>
              <a:rPr lang="hu-HU" sz="900" dirty="0"/>
              <a:t>• </a:t>
            </a:r>
            <a:r>
              <a:rPr lang="hu-HU" sz="900" dirty="0" err="1"/>
              <a:t>Simulation</a:t>
            </a:r>
            <a:r>
              <a:rPr lang="hu-HU" sz="900" dirty="0"/>
              <a:t> of </a:t>
            </a:r>
            <a:r>
              <a:rPr lang="hu-HU" sz="900" dirty="0" err="1"/>
              <a:t>quantum</a:t>
            </a:r>
            <a:r>
              <a:rPr lang="hu-HU" sz="900" dirty="0"/>
              <a:t> </a:t>
            </a:r>
            <a:r>
              <a:rPr lang="hu-HU" sz="900" dirty="0" err="1"/>
              <a:t>chaos</a:t>
            </a:r>
            <a:r>
              <a:rPr lang="hu-HU" sz="900" dirty="0"/>
              <a:t> and </a:t>
            </a:r>
            <a:r>
              <a:rPr lang="hu-HU" sz="900" dirty="0" err="1"/>
              <a:t>localization</a:t>
            </a:r>
            <a:r>
              <a:rPr lang="hu-HU" sz="900" dirty="0"/>
              <a:t> [GS01].</a:t>
            </a:r>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linearitasa</a:t>
            </a:r>
            <a:r>
              <a:rPr lang="en-US" sz="900" dirty="0"/>
              <a:t> </a:t>
            </a:r>
            <a:r>
              <a:rPr lang="en-US" sz="900" dirty="0" err="1"/>
              <a:t>miatt</a:t>
            </a:r>
            <a:r>
              <a:rPr lang="en-US" sz="900" dirty="0"/>
              <a:t> </a:t>
            </a:r>
            <a:r>
              <a:rPr lang="en-US" sz="900" dirty="0" err="1"/>
              <a:t>egy</a:t>
            </a:r>
            <a:r>
              <a:rPr lang="en-US" sz="900" dirty="0"/>
              <a:t> </a:t>
            </a:r>
            <a:r>
              <a:rPr lang="en-US" sz="900" dirty="0" err="1"/>
              <a:t>kvantum</a:t>
            </a:r>
            <a:r>
              <a:rPr lang="en-US" sz="900" dirty="0"/>
              <a:t> </a:t>
            </a:r>
            <a:r>
              <a:rPr lang="en-US" sz="900" dirty="0" err="1"/>
              <a:t>mechanikai</a:t>
            </a:r>
            <a:r>
              <a:rPr lang="en-US" sz="900" dirty="0"/>
              <a:t> </a:t>
            </a:r>
            <a:r>
              <a:rPr lang="en-US" sz="900" dirty="0" err="1"/>
              <a:t>logikai</a:t>
            </a:r>
            <a:r>
              <a:rPr lang="en-US" sz="900" dirty="0"/>
              <a:t> </a:t>
            </a:r>
            <a:r>
              <a:rPr lang="en-US" sz="900" dirty="0" err="1"/>
              <a:t>kapu</a:t>
            </a:r>
            <a:endParaRPr lang="en-US" sz="900" dirty="0"/>
          </a:p>
          <a:p>
            <a:pPr eaLnBrk="1" hangingPunct="1"/>
            <a:r>
              <a:rPr lang="en-US" sz="900" dirty="0" err="1"/>
              <a:t>parhuzamosan</a:t>
            </a:r>
            <a:r>
              <a:rPr lang="en-US" sz="900" dirty="0"/>
              <a:t> </a:t>
            </a:r>
            <a:r>
              <a:rPr lang="en-US" sz="900" dirty="0" err="1"/>
              <a:t>transzformalja</a:t>
            </a:r>
            <a:r>
              <a:rPr lang="en-US" sz="900" dirty="0"/>
              <a:t> </a:t>
            </a:r>
            <a:r>
              <a:rPr lang="en-US" sz="900" dirty="0" err="1"/>
              <a:t>az</a:t>
            </a:r>
            <a:r>
              <a:rPr lang="en-US" sz="900" dirty="0"/>
              <a:t> </a:t>
            </a:r>
            <a:r>
              <a:rPr lang="en-US" sz="900" dirty="0" err="1"/>
              <a:t>osszes</a:t>
            </a:r>
            <a:r>
              <a:rPr lang="en-US" sz="900" dirty="0"/>
              <a:t> </a:t>
            </a:r>
            <a:r>
              <a:rPr lang="en-US" sz="900" dirty="0" err="1"/>
              <a:t>kombinaciojat</a:t>
            </a:r>
            <a:r>
              <a:rPr lang="en-US" sz="900" dirty="0"/>
              <a:t> a </a:t>
            </a:r>
            <a:r>
              <a:rPr lang="en-US" sz="900" dirty="0" err="1"/>
              <a:t>ket</a:t>
            </a:r>
            <a:r>
              <a:rPr lang="en-US" sz="900" dirty="0"/>
              <a:t> </a:t>
            </a:r>
            <a:r>
              <a:rPr lang="en-US" sz="900" dirty="0" err="1"/>
              <a:t>qubites</a:t>
            </a:r>
            <a:r>
              <a:rPr lang="en-US" sz="900" dirty="0"/>
              <a:t> </a:t>
            </a:r>
            <a:r>
              <a:rPr lang="en-US" sz="900" dirty="0" err="1"/>
              <a:t>allapotnak</a:t>
            </a:r>
            <a:r>
              <a:rPr lang="en-US" sz="900" dirty="0"/>
              <a:t>.</a:t>
            </a:r>
          </a:p>
          <a:p>
            <a:pPr eaLnBrk="1" hangingPunct="1"/>
            <a:endParaRPr lang="en-US" sz="900" dirty="0"/>
          </a:p>
          <a:p>
            <a:pPr eaLnBrk="1" hangingPunct="1"/>
            <a:endParaRPr lang="hu-HU" sz="900" dirty="0"/>
          </a:p>
          <a:p>
            <a:pPr eaLnBrk="1" hangingPunct="1"/>
            <a:endParaRPr lang="hu-HU" sz="900" dirty="0"/>
          </a:p>
          <a:p>
            <a:pPr eaLnBrk="1" hangingPunct="1"/>
            <a:r>
              <a:rPr lang="hu-HU" sz="900" dirty="0" err="1"/>
              <a:t>Jo</a:t>
            </a:r>
            <a:r>
              <a:rPr lang="hu-HU" sz="900" dirty="0"/>
              <a:t> tudni:</a:t>
            </a:r>
          </a:p>
          <a:p>
            <a:pPr eaLnBrk="1" hangingPunct="1"/>
            <a:r>
              <a:rPr lang="hu-HU" sz="900" dirty="0"/>
              <a:t>- </a:t>
            </a:r>
            <a:r>
              <a:rPr lang="hu-HU" sz="900" dirty="0" err="1"/>
              <a:t>Nehany</a:t>
            </a:r>
            <a:r>
              <a:rPr lang="hu-HU" sz="900" dirty="0"/>
              <a:t> fontos eset van, ahol </a:t>
            </a:r>
            <a:r>
              <a:rPr lang="hu-HU" sz="900" dirty="0" err="1"/>
              <a:t>exponencialisan</a:t>
            </a:r>
            <a:r>
              <a:rPr lang="hu-HU" sz="900" dirty="0"/>
              <a:t> jobb a kvantum </a:t>
            </a:r>
            <a:r>
              <a:rPr lang="hu-HU" sz="900" dirty="0" err="1"/>
              <a:t>szamitogep</a:t>
            </a:r>
            <a:endParaRPr lang="hu-HU" sz="900" dirty="0"/>
          </a:p>
          <a:p>
            <a:pPr eaLnBrk="1" hangingPunct="1"/>
            <a:r>
              <a:rPr lang="hu-HU" sz="900" dirty="0"/>
              <a:t>- </a:t>
            </a:r>
            <a:r>
              <a:rPr lang="hu-HU" sz="900" dirty="0" err="1"/>
              <a:t>Normal</a:t>
            </a:r>
            <a:r>
              <a:rPr lang="hu-HU" sz="900" dirty="0"/>
              <a:t> </a:t>
            </a:r>
            <a:r>
              <a:rPr lang="hu-HU" sz="900" dirty="0" err="1"/>
              <a:t>szamitast</a:t>
            </a:r>
            <a:r>
              <a:rPr lang="hu-HU" sz="900" dirty="0"/>
              <a:t> pl. </a:t>
            </a:r>
            <a:r>
              <a:rPr lang="hu-HU" sz="900" dirty="0" err="1"/>
              <a:t>szamok</a:t>
            </a:r>
            <a:r>
              <a:rPr lang="hu-HU" sz="900" dirty="0"/>
              <a:t> </a:t>
            </a:r>
            <a:r>
              <a:rPr lang="hu-HU" sz="900" dirty="0" err="1"/>
              <a:t>osszeadasat</a:t>
            </a:r>
            <a:r>
              <a:rPr lang="hu-HU" sz="900" dirty="0"/>
              <a:t> nem </a:t>
            </a:r>
            <a:r>
              <a:rPr lang="hu-HU" sz="900" dirty="0" err="1"/>
              <a:t>gyorsitan</a:t>
            </a:r>
            <a:r>
              <a:rPr lang="hu-HU" sz="900" dirty="0"/>
              <a:t> fel a kvantum </a:t>
            </a:r>
            <a:r>
              <a:rPr lang="hu-HU" sz="900" dirty="0" err="1"/>
              <a:t>szamitogep</a:t>
            </a:r>
            <a:endParaRPr lang="hu-HU" sz="900" dirty="0"/>
          </a:p>
          <a:p>
            <a:pPr eaLnBrk="1" hangingPunct="1"/>
            <a:r>
              <a:rPr lang="hu-HU" sz="900" dirty="0"/>
              <a:t>- Nem minden </a:t>
            </a:r>
            <a:r>
              <a:rPr lang="hu-HU" sz="900" dirty="0" err="1"/>
              <a:t>problema</a:t>
            </a:r>
            <a:r>
              <a:rPr lang="hu-HU" sz="900" dirty="0"/>
              <a:t> </a:t>
            </a:r>
            <a:r>
              <a:rPr lang="hu-HU" sz="900" dirty="0" err="1"/>
              <a:t>eseteben</a:t>
            </a:r>
            <a:r>
              <a:rPr lang="hu-HU" sz="900" dirty="0"/>
              <a:t> </a:t>
            </a:r>
            <a:r>
              <a:rPr lang="hu-HU" sz="900" dirty="0" err="1"/>
              <a:t>okoyna</a:t>
            </a:r>
            <a:r>
              <a:rPr lang="hu-HU" sz="900" dirty="0"/>
              <a:t> </a:t>
            </a:r>
            <a:r>
              <a:rPr lang="hu-HU" sz="900" dirty="0" err="1"/>
              <a:t>exponencialis</a:t>
            </a:r>
            <a:r>
              <a:rPr lang="hu-HU" sz="900" dirty="0"/>
              <a:t> </a:t>
            </a:r>
            <a:r>
              <a:rPr lang="hu-HU" sz="900" dirty="0" err="1"/>
              <a:t>sebesseg</a:t>
            </a:r>
            <a:r>
              <a:rPr lang="hu-HU" sz="900" dirty="0"/>
              <a:t> </a:t>
            </a:r>
            <a:r>
              <a:rPr lang="hu-HU" sz="900" dirty="0" err="1"/>
              <a:t>novekedest</a:t>
            </a:r>
            <a:endParaRPr lang="hu-HU" sz="900" dirty="0"/>
          </a:p>
          <a:p>
            <a:pPr eaLnBrk="1" hangingPunct="1"/>
            <a:endParaRPr lang="hu-HU" sz="900" dirty="0"/>
          </a:p>
          <a:p>
            <a:pPr eaLnBrk="1" hangingPunct="1"/>
            <a:r>
              <a:rPr lang="hu-HU" sz="900" dirty="0"/>
              <a:t>Kvantum algoritmusok </a:t>
            </a:r>
            <a:r>
              <a:rPr lang="hu-HU" sz="900" dirty="0" err="1"/>
              <a:t>felfedezese</a:t>
            </a:r>
            <a:r>
              <a:rPr lang="hu-HU" sz="900" dirty="0"/>
              <a:t> </a:t>
            </a:r>
            <a:r>
              <a:rPr lang="hu-HU" sz="900" dirty="0" err="1"/>
              <a:t>uj</a:t>
            </a:r>
            <a:r>
              <a:rPr lang="hu-HU" sz="900" dirty="0"/>
              <a:t> </a:t>
            </a:r>
            <a:r>
              <a:rPr lang="hu-HU" sz="900" dirty="0" err="1"/>
              <a:t>dimenziokba</a:t>
            </a:r>
            <a:r>
              <a:rPr lang="hu-HU" sz="900" dirty="0"/>
              <a:t> helyezte fizika, </a:t>
            </a:r>
            <a:r>
              <a:rPr lang="hu-HU" sz="900" dirty="0" err="1"/>
              <a:t>szamitaselmelet</a:t>
            </a:r>
            <a:r>
              <a:rPr lang="hu-HU" sz="900" dirty="0"/>
              <a:t> es </a:t>
            </a:r>
            <a:r>
              <a:rPr lang="hu-HU" sz="900" dirty="0" err="1"/>
              <a:t>informacioelmelet</a:t>
            </a:r>
            <a:r>
              <a:rPr lang="hu-HU" sz="900" dirty="0"/>
              <a:t>  </a:t>
            </a:r>
            <a:r>
              <a:rPr lang="hu-HU" sz="900" dirty="0" err="1"/>
              <a:t>tudomany</a:t>
            </a:r>
            <a:r>
              <a:rPr lang="hu-HU" sz="900" dirty="0"/>
              <a:t> agait.</a:t>
            </a:r>
            <a:endParaRPr lang="en-US" sz="900" dirty="0"/>
          </a:p>
        </p:txBody>
      </p:sp>
    </p:spTree>
    <p:extLst>
      <p:ext uri="{BB962C8B-B14F-4D97-AF65-F5344CB8AC3E}">
        <p14:creationId xmlns:p14="http://schemas.microsoft.com/office/powerpoint/2010/main" val="4037701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06976"/>
            <a:fld id="{7D5D2F8D-8597-4ECE-8341-DC1A90325B29}" type="slidenum">
              <a:rPr lang="en-US" smtClean="0">
                <a:solidFill>
                  <a:srgbClr val="000000"/>
                </a:solidFill>
              </a:rPr>
              <a:pPr defTabSz="906976"/>
              <a:t>11</a:t>
            </a:fld>
            <a:endParaRPr lang="en-US" dirty="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normAutofit fontScale="32500" lnSpcReduction="20000"/>
          </a:bodyPr>
          <a:lstStyle/>
          <a:p>
            <a:pPr eaLnBrk="1" hangingPunct="1"/>
            <a:r>
              <a:rPr lang="en-US" sz="900" dirty="0"/>
              <a:t>Parallel computation gets common nowadays.</a:t>
            </a:r>
            <a:r>
              <a:rPr lang="en-US" sz="900" baseline="0" dirty="0"/>
              <a:t> </a:t>
            </a:r>
            <a:endParaRPr lang="en-US" sz="900" dirty="0"/>
          </a:p>
          <a:p>
            <a:pPr eaLnBrk="1" hangingPunct="1"/>
            <a:endParaRPr lang="en-US" sz="900" dirty="0"/>
          </a:p>
          <a:p>
            <a:pPr eaLnBrk="1" hangingPunct="1"/>
            <a:r>
              <a:rPr lang="en-US" sz="900" dirty="0"/>
              <a:t>Resource, power in computation…</a:t>
            </a:r>
          </a:p>
          <a:p>
            <a:pPr eaLnBrk="1" hangingPunct="1"/>
            <a:endParaRPr lang="en-US" sz="900" dirty="0"/>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alapjait</a:t>
            </a:r>
            <a:r>
              <a:rPr lang="en-US" sz="900" dirty="0"/>
              <a:t> </a:t>
            </a:r>
            <a:r>
              <a:rPr lang="en-US" sz="900" dirty="0" err="1"/>
              <a:t>erinto</a:t>
            </a:r>
            <a:r>
              <a:rPr lang="en-US" sz="900" dirty="0"/>
              <a:t> </a:t>
            </a:r>
            <a:r>
              <a:rPr lang="en-US" sz="900" dirty="0" err="1"/>
              <a:t>kerdeskor</a:t>
            </a:r>
            <a:r>
              <a:rPr lang="en-US" sz="900" dirty="0"/>
              <a:t>…  </a:t>
            </a:r>
          </a:p>
          <a:p>
            <a:pPr eaLnBrk="1" hangingPunct="1"/>
            <a:r>
              <a:rPr lang="en-US" sz="900" dirty="0" err="1"/>
              <a:t>Fizika</a:t>
            </a:r>
            <a:r>
              <a:rPr lang="en-US" sz="900" dirty="0"/>
              <a:t> </a:t>
            </a:r>
            <a:r>
              <a:rPr lang="en-US" sz="900" dirty="0" err="1"/>
              <a:t>ket</a:t>
            </a:r>
            <a:r>
              <a:rPr lang="en-US" sz="900" dirty="0"/>
              <a:t> </a:t>
            </a:r>
            <a:r>
              <a:rPr lang="en-US" sz="900" dirty="0" err="1"/>
              <a:t>uj</a:t>
            </a:r>
            <a:r>
              <a:rPr lang="en-US" sz="900" dirty="0"/>
              <a:t> </a:t>
            </a:r>
            <a:r>
              <a:rPr lang="en-US" sz="900" dirty="0" err="1"/>
              <a:t>teruletenek</a:t>
            </a:r>
            <a:r>
              <a:rPr lang="en-US" sz="900" dirty="0"/>
              <a:t> a </a:t>
            </a:r>
            <a:r>
              <a:rPr lang="en-US" sz="900" dirty="0" err="1"/>
              <a:t>megszuletesehez</a:t>
            </a:r>
            <a:r>
              <a:rPr lang="en-US" sz="900" dirty="0"/>
              <a:t> </a:t>
            </a:r>
            <a:r>
              <a:rPr lang="en-US" sz="900" dirty="0" err="1"/>
              <a:t>vezetett</a:t>
            </a:r>
            <a:r>
              <a:rPr lang="en-US" sz="900" dirty="0"/>
              <a:t>…</a:t>
            </a:r>
          </a:p>
          <a:p>
            <a:pPr eaLnBrk="1" hangingPunct="1"/>
            <a:r>
              <a:rPr lang="en-US" sz="900" dirty="0" err="1"/>
              <a:t>Eroforrasava</a:t>
            </a:r>
            <a:r>
              <a:rPr lang="en-US" sz="900" dirty="0"/>
              <a:t> </a:t>
            </a:r>
            <a:r>
              <a:rPr lang="en-US" sz="900" dirty="0" err="1"/>
              <a:t>valt</a:t>
            </a:r>
            <a:endParaRPr lang="en-US" sz="900" dirty="0"/>
          </a:p>
          <a:p>
            <a:pPr eaLnBrk="1" hangingPunct="1"/>
            <a:endParaRPr lang="en-US" sz="900" dirty="0"/>
          </a:p>
          <a:p>
            <a:pPr eaLnBrk="1" hangingPunct="1"/>
            <a:r>
              <a:rPr lang="en-US" sz="900" dirty="0"/>
              <a:t>Similar to changes, development in the Industrial Revolution</a:t>
            </a:r>
          </a:p>
          <a:p>
            <a:pPr eaLnBrk="1" hangingPunct="1"/>
            <a:r>
              <a:rPr lang="en-US" sz="900" dirty="0"/>
              <a:t>Previously,</a:t>
            </a:r>
            <a:r>
              <a:rPr lang="en-US" sz="900" baseline="0" dirty="0"/>
              <a:t> one master did the whole production from the beginning to the end, however there are products where it is much more efficient to </a:t>
            </a:r>
            <a:r>
              <a:rPr lang="en-US" sz="900" baseline="0" dirty="0" err="1"/>
              <a:t>devide</a:t>
            </a:r>
            <a:r>
              <a:rPr lang="en-US" sz="900" baseline="0" dirty="0"/>
              <a:t> the process into small simple tasks and do them parallel. This is a key ingredient of nowadays mass production.</a:t>
            </a:r>
          </a:p>
          <a:p>
            <a:pPr eaLnBrk="1" hangingPunct="1"/>
            <a:endParaRPr lang="en-US" sz="900" dirty="0"/>
          </a:p>
          <a:p>
            <a:pPr eaLnBrk="1" hangingPunct="1"/>
            <a:r>
              <a:rPr lang="en-US" sz="900" dirty="0"/>
              <a:t>A</a:t>
            </a:r>
            <a:r>
              <a:rPr lang="en-US" sz="900" baseline="0" dirty="0"/>
              <a:t> quantum computer operates with maximal parallel operation, since it operates on all possible states at the same time. In order to calculate so, NO NEED for special optimization,  it is provided freely by quantum mechanics, it is how nature behaves. This property is the greatest potential, resource of quantum computing.</a:t>
            </a:r>
          </a:p>
          <a:p>
            <a:pPr eaLnBrk="1" hangingPunct="1"/>
            <a:endParaRPr lang="en-US" sz="9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Quantum computer maximize the parallel operation. It simultaneously operates on all possible states. No need for several</a:t>
            </a:r>
            <a:r>
              <a:rPr lang="en-US" sz="900" baseline="0" dirty="0"/>
              <a:t> CPUs. It is provided freely by </a:t>
            </a:r>
            <a:r>
              <a:rPr lang="en-US" sz="900" baseline="0" dirty="0" err="1"/>
              <a:t>quamtum</a:t>
            </a:r>
            <a:r>
              <a:rPr lang="en-US" sz="900" baseline="0" dirty="0"/>
              <a:t> mechanics, by nature. This is the real resource, the great potential in quantum computing.</a:t>
            </a:r>
            <a:endParaRPr lang="en-US" sz="900" dirty="0"/>
          </a:p>
          <a:p>
            <a:pPr eaLnBrk="1" hangingPunct="1"/>
            <a:endParaRPr lang="en-US" sz="900" baseline="0" dirty="0"/>
          </a:p>
          <a:p>
            <a:pPr eaLnBrk="1" hangingPunct="1"/>
            <a:endParaRPr lang="en-US" sz="900" baseline="0" dirty="0"/>
          </a:p>
          <a:p>
            <a:pPr eaLnBrk="1" hangingPunct="1"/>
            <a:endParaRPr lang="en-US" sz="900" dirty="0"/>
          </a:p>
          <a:p>
            <a:pPr eaLnBrk="1" hangingPunct="1"/>
            <a:endParaRPr lang="en-US" sz="900" dirty="0"/>
          </a:p>
          <a:p>
            <a:pPr eaLnBrk="1" hangingPunct="1"/>
            <a:r>
              <a:rPr lang="en-US" sz="900" dirty="0"/>
              <a:t>Resource, power in computation…</a:t>
            </a:r>
          </a:p>
          <a:p>
            <a:pPr eaLnBrk="1" hangingPunct="1"/>
            <a:endParaRPr lang="en-US" sz="900" dirty="0"/>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alapjait</a:t>
            </a:r>
            <a:r>
              <a:rPr lang="en-US" sz="900" dirty="0"/>
              <a:t> </a:t>
            </a:r>
            <a:r>
              <a:rPr lang="en-US" sz="900" dirty="0" err="1"/>
              <a:t>erinto</a:t>
            </a:r>
            <a:r>
              <a:rPr lang="en-US" sz="900" dirty="0"/>
              <a:t> </a:t>
            </a:r>
            <a:r>
              <a:rPr lang="en-US" sz="900" dirty="0" err="1"/>
              <a:t>kerdeskor</a:t>
            </a:r>
            <a:r>
              <a:rPr lang="en-US" sz="900" dirty="0"/>
              <a:t>…  </a:t>
            </a:r>
          </a:p>
          <a:p>
            <a:pPr eaLnBrk="1" hangingPunct="1"/>
            <a:r>
              <a:rPr lang="en-US" sz="900" dirty="0" err="1"/>
              <a:t>Fizika</a:t>
            </a:r>
            <a:r>
              <a:rPr lang="en-US" sz="900" dirty="0"/>
              <a:t> </a:t>
            </a:r>
            <a:r>
              <a:rPr lang="en-US" sz="900" dirty="0" err="1"/>
              <a:t>ket</a:t>
            </a:r>
            <a:r>
              <a:rPr lang="en-US" sz="900" dirty="0"/>
              <a:t> </a:t>
            </a:r>
            <a:r>
              <a:rPr lang="en-US" sz="900" dirty="0" err="1"/>
              <a:t>uj</a:t>
            </a:r>
            <a:r>
              <a:rPr lang="en-US" sz="900" dirty="0"/>
              <a:t> </a:t>
            </a:r>
            <a:r>
              <a:rPr lang="en-US" sz="900" dirty="0" err="1"/>
              <a:t>teruletenek</a:t>
            </a:r>
            <a:r>
              <a:rPr lang="en-US" sz="900" dirty="0"/>
              <a:t> a </a:t>
            </a:r>
            <a:r>
              <a:rPr lang="en-US" sz="900" dirty="0" err="1"/>
              <a:t>megszuletesehez</a:t>
            </a:r>
            <a:r>
              <a:rPr lang="en-US" sz="900" dirty="0"/>
              <a:t> </a:t>
            </a:r>
            <a:r>
              <a:rPr lang="en-US" sz="900" dirty="0" err="1"/>
              <a:t>vezetett</a:t>
            </a:r>
            <a:r>
              <a:rPr lang="en-US" sz="900" dirty="0"/>
              <a:t>…</a:t>
            </a:r>
          </a:p>
          <a:p>
            <a:pPr eaLnBrk="1" hangingPunct="1"/>
            <a:r>
              <a:rPr lang="en-US" sz="900" dirty="0" err="1"/>
              <a:t>Eroforrasava</a:t>
            </a:r>
            <a:r>
              <a:rPr lang="en-US" sz="900" dirty="0"/>
              <a:t> </a:t>
            </a:r>
            <a:r>
              <a:rPr lang="en-US" sz="900" dirty="0" err="1"/>
              <a:t>valt</a:t>
            </a:r>
            <a:endParaRPr lang="en-US" sz="900" dirty="0"/>
          </a:p>
          <a:p>
            <a:pPr eaLnBrk="1" hangingPunct="1"/>
            <a:endParaRPr lang="en-US" sz="900" dirty="0"/>
          </a:p>
          <a:p>
            <a:pPr eaLnBrk="1" hangingPunct="1"/>
            <a:endParaRPr lang="en-US" sz="900" dirty="0"/>
          </a:p>
          <a:p>
            <a:pPr eaLnBrk="1" hangingPunct="1"/>
            <a:endParaRPr lang="en-US" sz="900" dirty="0"/>
          </a:p>
          <a:p>
            <a:pPr eaLnBrk="1" hangingPunct="1"/>
            <a:r>
              <a:rPr lang="hu-HU" sz="900" dirty="0"/>
              <a:t>Kvantum rendszerek </a:t>
            </a:r>
            <a:r>
              <a:rPr lang="hu-HU" sz="900" dirty="0" err="1"/>
              <a:t>szimulaciojat</a:t>
            </a:r>
            <a:r>
              <a:rPr lang="hu-HU" sz="900" dirty="0"/>
              <a:t> mar </a:t>
            </a:r>
            <a:r>
              <a:rPr lang="hu-HU" sz="900" dirty="0" err="1"/>
              <a:t>Feynman</a:t>
            </a:r>
            <a:r>
              <a:rPr lang="hu-HU" sz="900" dirty="0"/>
              <a:t> 82 megsejtette,  </a:t>
            </a:r>
            <a:r>
              <a:rPr lang="en-US" sz="900" dirty="0"/>
              <a:t>96 ban </a:t>
            </a:r>
            <a:r>
              <a:rPr lang="en-US" sz="900" dirty="0" err="1"/>
              <a:t>elso</a:t>
            </a:r>
            <a:r>
              <a:rPr lang="en-US" sz="900" dirty="0"/>
              <a:t> </a:t>
            </a:r>
            <a:r>
              <a:rPr lang="en-US" sz="900" dirty="0" err="1"/>
              <a:t>ilyen</a:t>
            </a:r>
            <a:r>
              <a:rPr lang="en-US" sz="900" dirty="0"/>
              <a:t> </a:t>
            </a:r>
            <a:r>
              <a:rPr lang="en-US" sz="900" dirty="0" err="1"/>
              <a:t>algoritmusok</a:t>
            </a:r>
            <a:endParaRPr lang="en-US" sz="900" dirty="0"/>
          </a:p>
          <a:p>
            <a:pPr eaLnBrk="1" hangingPunct="1"/>
            <a:r>
              <a:rPr lang="en-US" sz="900" dirty="0"/>
              <a:t>Pl.:</a:t>
            </a:r>
          </a:p>
          <a:p>
            <a:pPr eaLnBrk="1" hangingPunct="1"/>
            <a:r>
              <a:rPr lang="hu-HU" sz="900" dirty="0" err="1"/>
              <a:t>Estimation</a:t>
            </a:r>
            <a:r>
              <a:rPr lang="hu-HU" sz="900" dirty="0"/>
              <a:t> of </a:t>
            </a:r>
            <a:r>
              <a:rPr lang="hu-HU" sz="900" dirty="0" err="1"/>
              <a:t>the</a:t>
            </a:r>
            <a:r>
              <a:rPr lang="hu-HU" sz="900" dirty="0"/>
              <a:t> </a:t>
            </a:r>
            <a:r>
              <a:rPr lang="hu-HU" sz="900" dirty="0" err="1"/>
              <a:t>eigenvalues</a:t>
            </a:r>
            <a:r>
              <a:rPr lang="hu-HU" sz="900" dirty="0"/>
              <a:t> and </a:t>
            </a:r>
            <a:r>
              <a:rPr lang="hu-HU" sz="900" dirty="0" err="1"/>
              <a:t>eigenvectors</a:t>
            </a:r>
            <a:r>
              <a:rPr lang="hu-HU" sz="900" dirty="0"/>
              <a:t> of a Hamiltonian (</a:t>
            </a:r>
            <a:r>
              <a:rPr lang="hu-HU" sz="900" dirty="0" err="1"/>
              <a:t>this</a:t>
            </a:r>
            <a:r>
              <a:rPr lang="hu-HU" sz="900" dirty="0"/>
              <a:t> </a:t>
            </a:r>
            <a:r>
              <a:rPr lang="hu-HU" sz="900" dirty="0" err="1"/>
              <a:t>algorithm</a:t>
            </a:r>
            <a:r>
              <a:rPr lang="hu-HU" sz="900" dirty="0"/>
              <a:t> </a:t>
            </a:r>
            <a:r>
              <a:rPr lang="hu-HU" sz="900" dirty="0" err="1"/>
              <a:t>invokes</a:t>
            </a:r>
            <a:endParaRPr lang="hu-HU" sz="900" dirty="0"/>
          </a:p>
          <a:p>
            <a:pPr eaLnBrk="1" hangingPunct="1"/>
            <a:r>
              <a:rPr lang="hu-HU" sz="900" dirty="0" err="1"/>
              <a:t>the</a:t>
            </a:r>
            <a:r>
              <a:rPr lang="hu-HU" sz="900" dirty="0"/>
              <a:t> QFT), </a:t>
            </a:r>
            <a:r>
              <a:rPr lang="hu-HU" sz="900" dirty="0" err="1"/>
              <a:t>which</a:t>
            </a:r>
            <a:r>
              <a:rPr lang="hu-HU" sz="900" dirty="0"/>
              <a:t> </a:t>
            </a:r>
            <a:r>
              <a:rPr lang="hu-HU" sz="900" dirty="0" err="1"/>
              <a:t>can</a:t>
            </a:r>
            <a:r>
              <a:rPr lang="hu-HU" sz="900" dirty="0"/>
              <a:t> be </a:t>
            </a:r>
            <a:r>
              <a:rPr lang="hu-HU" sz="900" dirty="0" err="1"/>
              <a:t>used</a:t>
            </a:r>
            <a:r>
              <a:rPr lang="hu-HU" sz="900" dirty="0"/>
              <a:t> </a:t>
            </a:r>
            <a:r>
              <a:rPr lang="hu-HU" sz="900" dirty="0" err="1"/>
              <a:t>to</a:t>
            </a:r>
            <a:r>
              <a:rPr lang="hu-HU" sz="900" dirty="0"/>
              <a:t> </a:t>
            </a:r>
            <a:r>
              <a:rPr lang="hu-HU" sz="900" dirty="0" err="1"/>
              <a:t>find</a:t>
            </a:r>
            <a:r>
              <a:rPr lang="hu-HU" sz="900" dirty="0"/>
              <a:t> </a:t>
            </a:r>
            <a:r>
              <a:rPr lang="hu-HU" sz="900" dirty="0" err="1"/>
              <a:t>the</a:t>
            </a:r>
            <a:r>
              <a:rPr lang="hu-HU" sz="900" dirty="0"/>
              <a:t> </a:t>
            </a:r>
            <a:r>
              <a:rPr lang="hu-HU" sz="900" dirty="0" err="1"/>
              <a:t>energy</a:t>
            </a:r>
            <a:r>
              <a:rPr lang="hu-HU" sz="900" dirty="0"/>
              <a:t> </a:t>
            </a:r>
            <a:r>
              <a:rPr lang="hu-HU" sz="900" dirty="0" err="1"/>
              <a:t>levels</a:t>
            </a:r>
            <a:r>
              <a:rPr lang="hu-HU" sz="900" dirty="0"/>
              <a:t> of an atom </a:t>
            </a:r>
            <a:r>
              <a:rPr lang="hu-HU" sz="900" dirty="0" err="1"/>
              <a:t>for</a:t>
            </a:r>
            <a:r>
              <a:rPr lang="hu-HU" sz="900" dirty="0"/>
              <a:t> </a:t>
            </a:r>
            <a:r>
              <a:rPr lang="hu-HU" sz="900" dirty="0" err="1"/>
              <a:t>example</a:t>
            </a:r>
            <a:r>
              <a:rPr lang="hu-HU" sz="900" dirty="0"/>
              <a:t> [AL99].</a:t>
            </a:r>
          </a:p>
          <a:p>
            <a:pPr eaLnBrk="1" hangingPunct="1"/>
            <a:r>
              <a:rPr lang="hu-HU" sz="900" dirty="0"/>
              <a:t>• </a:t>
            </a:r>
            <a:r>
              <a:rPr lang="hu-HU" sz="900" dirty="0" err="1"/>
              <a:t>Simulation</a:t>
            </a:r>
            <a:r>
              <a:rPr lang="hu-HU" sz="900" dirty="0"/>
              <a:t> of </a:t>
            </a:r>
            <a:r>
              <a:rPr lang="hu-HU" sz="900" dirty="0" err="1"/>
              <a:t>the</a:t>
            </a:r>
            <a:r>
              <a:rPr lang="hu-HU" sz="900" dirty="0"/>
              <a:t> </a:t>
            </a:r>
            <a:r>
              <a:rPr lang="hu-HU" sz="900" dirty="0" err="1"/>
              <a:t>dynamics</a:t>
            </a:r>
            <a:r>
              <a:rPr lang="hu-HU" sz="900" dirty="0"/>
              <a:t> of </a:t>
            </a:r>
            <a:r>
              <a:rPr lang="hu-HU" sz="900" dirty="0" err="1"/>
              <a:t>many</a:t>
            </a:r>
            <a:r>
              <a:rPr lang="hu-HU" sz="900" dirty="0"/>
              <a:t>-body Fermi </a:t>
            </a:r>
            <a:r>
              <a:rPr lang="hu-HU" sz="900" dirty="0" err="1"/>
              <a:t>systems</a:t>
            </a:r>
            <a:r>
              <a:rPr lang="hu-HU" sz="900" dirty="0"/>
              <a:t>, </a:t>
            </a:r>
            <a:r>
              <a:rPr lang="hu-HU" sz="900" dirty="0" err="1"/>
              <a:t>using</a:t>
            </a:r>
            <a:r>
              <a:rPr lang="hu-HU" sz="900" dirty="0"/>
              <a:t> </a:t>
            </a:r>
            <a:r>
              <a:rPr lang="hu-HU" sz="900" dirty="0" err="1"/>
              <a:t>either</a:t>
            </a:r>
            <a:r>
              <a:rPr lang="hu-HU" sz="900" dirty="0"/>
              <a:t> </a:t>
            </a:r>
            <a:r>
              <a:rPr lang="hu-HU" sz="900" dirty="0" err="1"/>
              <a:t>first</a:t>
            </a:r>
            <a:r>
              <a:rPr lang="hu-HU" sz="900" dirty="0"/>
              <a:t> </a:t>
            </a:r>
            <a:r>
              <a:rPr lang="hu-HU" sz="900" dirty="0" err="1"/>
              <a:t>or</a:t>
            </a:r>
            <a:r>
              <a:rPr lang="hu-HU" sz="900" dirty="0"/>
              <a:t> </a:t>
            </a:r>
            <a:r>
              <a:rPr lang="hu-HU" sz="900" dirty="0" err="1"/>
              <a:t>second</a:t>
            </a:r>
            <a:endParaRPr lang="hu-HU" sz="900" dirty="0"/>
          </a:p>
          <a:p>
            <a:pPr eaLnBrk="1" hangingPunct="1"/>
            <a:r>
              <a:rPr lang="hu-HU" sz="900" dirty="0" err="1"/>
              <a:t>quantized</a:t>
            </a:r>
            <a:r>
              <a:rPr lang="hu-HU" sz="900" dirty="0"/>
              <a:t> </a:t>
            </a:r>
            <a:r>
              <a:rPr lang="hu-HU" sz="900" dirty="0" err="1"/>
              <a:t>descriptions</a:t>
            </a:r>
            <a:r>
              <a:rPr lang="hu-HU" sz="900" dirty="0"/>
              <a:t> [AL97].</a:t>
            </a:r>
          </a:p>
          <a:p>
            <a:pPr eaLnBrk="1" hangingPunct="1"/>
            <a:r>
              <a:rPr lang="hu-HU" sz="900" dirty="0"/>
              <a:t>• </a:t>
            </a:r>
            <a:r>
              <a:rPr lang="hu-HU" sz="900" dirty="0" err="1"/>
              <a:t>Simulation</a:t>
            </a:r>
            <a:r>
              <a:rPr lang="hu-HU" sz="900" dirty="0"/>
              <a:t> of </a:t>
            </a:r>
            <a:r>
              <a:rPr lang="hu-HU" sz="900" dirty="0" err="1"/>
              <a:t>quantum</a:t>
            </a:r>
            <a:r>
              <a:rPr lang="hu-HU" sz="900" dirty="0"/>
              <a:t> </a:t>
            </a:r>
            <a:r>
              <a:rPr lang="hu-HU" sz="900" dirty="0" err="1"/>
              <a:t>chaos</a:t>
            </a:r>
            <a:r>
              <a:rPr lang="hu-HU" sz="900" dirty="0"/>
              <a:t> and </a:t>
            </a:r>
            <a:r>
              <a:rPr lang="hu-HU" sz="900" dirty="0" err="1"/>
              <a:t>localization</a:t>
            </a:r>
            <a:r>
              <a:rPr lang="hu-HU" sz="900" dirty="0"/>
              <a:t> [GS01].</a:t>
            </a:r>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linearitasa</a:t>
            </a:r>
            <a:r>
              <a:rPr lang="en-US" sz="900" dirty="0"/>
              <a:t> </a:t>
            </a:r>
            <a:r>
              <a:rPr lang="en-US" sz="900" dirty="0" err="1"/>
              <a:t>miatt</a:t>
            </a:r>
            <a:r>
              <a:rPr lang="en-US" sz="900" dirty="0"/>
              <a:t> </a:t>
            </a:r>
            <a:r>
              <a:rPr lang="en-US" sz="900" dirty="0" err="1"/>
              <a:t>egy</a:t>
            </a:r>
            <a:r>
              <a:rPr lang="en-US" sz="900" dirty="0"/>
              <a:t> </a:t>
            </a:r>
            <a:r>
              <a:rPr lang="en-US" sz="900" dirty="0" err="1"/>
              <a:t>kvantum</a:t>
            </a:r>
            <a:r>
              <a:rPr lang="en-US" sz="900" dirty="0"/>
              <a:t> </a:t>
            </a:r>
            <a:r>
              <a:rPr lang="en-US" sz="900" dirty="0" err="1"/>
              <a:t>mechanikai</a:t>
            </a:r>
            <a:r>
              <a:rPr lang="en-US" sz="900" dirty="0"/>
              <a:t> </a:t>
            </a:r>
            <a:r>
              <a:rPr lang="en-US" sz="900" dirty="0" err="1"/>
              <a:t>logikai</a:t>
            </a:r>
            <a:r>
              <a:rPr lang="en-US" sz="900" dirty="0"/>
              <a:t> </a:t>
            </a:r>
            <a:r>
              <a:rPr lang="en-US" sz="900" dirty="0" err="1"/>
              <a:t>kapu</a:t>
            </a:r>
            <a:endParaRPr lang="en-US" sz="900" dirty="0"/>
          </a:p>
          <a:p>
            <a:pPr eaLnBrk="1" hangingPunct="1"/>
            <a:r>
              <a:rPr lang="en-US" sz="900" dirty="0" err="1"/>
              <a:t>parhuzamosan</a:t>
            </a:r>
            <a:r>
              <a:rPr lang="en-US" sz="900" dirty="0"/>
              <a:t> </a:t>
            </a:r>
            <a:r>
              <a:rPr lang="en-US" sz="900" dirty="0" err="1"/>
              <a:t>transzformalja</a:t>
            </a:r>
            <a:r>
              <a:rPr lang="en-US" sz="900" dirty="0"/>
              <a:t> </a:t>
            </a:r>
            <a:r>
              <a:rPr lang="en-US" sz="900" dirty="0" err="1"/>
              <a:t>az</a:t>
            </a:r>
            <a:r>
              <a:rPr lang="en-US" sz="900" dirty="0"/>
              <a:t> </a:t>
            </a:r>
            <a:r>
              <a:rPr lang="en-US" sz="900" dirty="0" err="1"/>
              <a:t>osszes</a:t>
            </a:r>
            <a:r>
              <a:rPr lang="en-US" sz="900" dirty="0"/>
              <a:t> </a:t>
            </a:r>
            <a:r>
              <a:rPr lang="en-US" sz="900" dirty="0" err="1"/>
              <a:t>kombinaciojat</a:t>
            </a:r>
            <a:r>
              <a:rPr lang="en-US" sz="900" dirty="0"/>
              <a:t> a </a:t>
            </a:r>
            <a:r>
              <a:rPr lang="en-US" sz="900" dirty="0" err="1"/>
              <a:t>ket</a:t>
            </a:r>
            <a:r>
              <a:rPr lang="en-US" sz="900" dirty="0"/>
              <a:t> </a:t>
            </a:r>
            <a:r>
              <a:rPr lang="en-US" sz="900" dirty="0" err="1"/>
              <a:t>qubites</a:t>
            </a:r>
            <a:r>
              <a:rPr lang="en-US" sz="900" dirty="0"/>
              <a:t> </a:t>
            </a:r>
            <a:r>
              <a:rPr lang="en-US" sz="900" dirty="0" err="1"/>
              <a:t>allapotnak</a:t>
            </a:r>
            <a:r>
              <a:rPr lang="en-US" sz="900" dirty="0"/>
              <a:t>.</a:t>
            </a:r>
          </a:p>
          <a:p>
            <a:pPr eaLnBrk="1" hangingPunct="1"/>
            <a:endParaRPr lang="en-US" sz="900" dirty="0"/>
          </a:p>
          <a:p>
            <a:pPr eaLnBrk="1" hangingPunct="1"/>
            <a:endParaRPr lang="hu-HU" sz="900" dirty="0"/>
          </a:p>
          <a:p>
            <a:pPr eaLnBrk="1" hangingPunct="1"/>
            <a:endParaRPr lang="hu-HU" sz="900" dirty="0"/>
          </a:p>
          <a:p>
            <a:pPr eaLnBrk="1" hangingPunct="1"/>
            <a:r>
              <a:rPr lang="hu-HU" sz="900" dirty="0" err="1"/>
              <a:t>Jo</a:t>
            </a:r>
            <a:r>
              <a:rPr lang="hu-HU" sz="900" dirty="0"/>
              <a:t> tudni:</a:t>
            </a:r>
          </a:p>
          <a:p>
            <a:pPr eaLnBrk="1" hangingPunct="1"/>
            <a:r>
              <a:rPr lang="hu-HU" sz="900" dirty="0"/>
              <a:t>- </a:t>
            </a:r>
            <a:r>
              <a:rPr lang="hu-HU" sz="900" dirty="0" err="1"/>
              <a:t>Nehany</a:t>
            </a:r>
            <a:r>
              <a:rPr lang="hu-HU" sz="900" dirty="0"/>
              <a:t> fontos eset van, ahol </a:t>
            </a:r>
            <a:r>
              <a:rPr lang="hu-HU" sz="900" dirty="0" err="1"/>
              <a:t>exponencialisan</a:t>
            </a:r>
            <a:r>
              <a:rPr lang="hu-HU" sz="900" dirty="0"/>
              <a:t> jobb a kvantum </a:t>
            </a:r>
            <a:r>
              <a:rPr lang="hu-HU" sz="900" dirty="0" err="1"/>
              <a:t>szamitogep</a:t>
            </a:r>
            <a:endParaRPr lang="hu-HU" sz="900" dirty="0"/>
          </a:p>
          <a:p>
            <a:pPr eaLnBrk="1" hangingPunct="1"/>
            <a:r>
              <a:rPr lang="hu-HU" sz="900" dirty="0"/>
              <a:t>- </a:t>
            </a:r>
            <a:r>
              <a:rPr lang="hu-HU" sz="900" dirty="0" err="1"/>
              <a:t>Normal</a:t>
            </a:r>
            <a:r>
              <a:rPr lang="hu-HU" sz="900" dirty="0"/>
              <a:t> </a:t>
            </a:r>
            <a:r>
              <a:rPr lang="hu-HU" sz="900" dirty="0" err="1"/>
              <a:t>szamitast</a:t>
            </a:r>
            <a:r>
              <a:rPr lang="hu-HU" sz="900" dirty="0"/>
              <a:t> pl. </a:t>
            </a:r>
            <a:r>
              <a:rPr lang="hu-HU" sz="900" dirty="0" err="1"/>
              <a:t>szamok</a:t>
            </a:r>
            <a:r>
              <a:rPr lang="hu-HU" sz="900" dirty="0"/>
              <a:t> </a:t>
            </a:r>
            <a:r>
              <a:rPr lang="hu-HU" sz="900" dirty="0" err="1"/>
              <a:t>osszeadasat</a:t>
            </a:r>
            <a:r>
              <a:rPr lang="hu-HU" sz="900" dirty="0"/>
              <a:t> nem gyorsitan fel a kvantum </a:t>
            </a:r>
            <a:r>
              <a:rPr lang="hu-HU" sz="900" dirty="0" err="1"/>
              <a:t>szamitogep</a:t>
            </a:r>
            <a:endParaRPr lang="hu-HU" sz="900" dirty="0"/>
          </a:p>
          <a:p>
            <a:pPr eaLnBrk="1" hangingPunct="1"/>
            <a:r>
              <a:rPr lang="hu-HU" sz="900" dirty="0"/>
              <a:t>- Nem minden </a:t>
            </a:r>
            <a:r>
              <a:rPr lang="hu-HU" sz="900" dirty="0" err="1"/>
              <a:t>problema</a:t>
            </a:r>
            <a:r>
              <a:rPr lang="hu-HU" sz="900" dirty="0"/>
              <a:t> eseteben </a:t>
            </a:r>
            <a:r>
              <a:rPr lang="hu-HU" sz="900" dirty="0" err="1"/>
              <a:t>okoyna</a:t>
            </a:r>
            <a:r>
              <a:rPr lang="hu-HU" sz="900" dirty="0"/>
              <a:t> </a:t>
            </a:r>
            <a:r>
              <a:rPr lang="hu-HU" sz="900" dirty="0" err="1"/>
              <a:t>exponencialis</a:t>
            </a:r>
            <a:r>
              <a:rPr lang="hu-HU" sz="900" dirty="0"/>
              <a:t> </a:t>
            </a:r>
            <a:r>
              <a:rPr lang="hu-HU" sz="900" dirty="0" err="1"/>
              <a:t>sebesseg</a:t>
            </a:r>
            <a:r>
              <a:rPr lang="hu-HU" sz="900" dirty="0"/>
              <a:t> </a:t>
            </a:r>
            <a:r>
              <a:rPr lang="hu-HU" sz="900" dirty="0" err="1"/>
              <a:t>novekedest</a:t>
            </a:r>
            <a:endParaRPr lang="hu-HU" sz="900" dirty="0"/>
          </a:p>
          <a:p>
            <a:pPr eaLnBrk="1" hangingPunct="1"/>
            <a:endParaRPr lang="hu-HU" sz="900" dirty="0"/>
          </a:p>
          <a:p>
            <a:pPr eaLnBrk="1" hangingPunct="1"/>
            <a:r>
              <a:rPr lang="hu-HU" sz="900" dirty="0"/>
              <a:t>Kvantum algoritmusok </a:t>
            </a:r>
            <a:r>
              <a:rPr lang="hu-HU" sz="900" dirty="0" err="1"/>
              <a:t>felfedezese</a:t>
            </a:r>
            <a:r>
              <a:rPr lang="hu-HU" sz="900" dirty="0"/>
              <a:t> </a:t>
            </a:r>
            <a:r>
              <a:rPr lang="hu-HU" sz="900" dirty="0" err="1"/>
              <a:t>uj</a:t>
            </a:r>
            <a:r>
              <a:rPr lang="hu-HU" sz="900" dirty="0"/>
              <a:t> </a:t>
            </a:r>
            <a:r>
              <a:rPr lang="hu-HU" sz="900" dirty="0" err="1"/>
              <a:t>dimenziokba</a:t>
            </a:r>
            <a:r>
              <a:rPr lang="hu-HU" sz="900" dirty="0"/>
              <a:t> helyezte fizika, </a:t>
            </a:r>
            <a:r>
              <a:rPr lang="hu-HU" sz="900" dirty="0" err="1"/>
              <a:t>szamitaselmelet</a:t>
            </a:r>
            <a:r>
              <a:rPr lang="hu-HU" sz="900" dirty="0"/>
              <a:t> es </a:t>
            </a:r>
            <a:r>
              <a:rPr lang="hu-HU" sz="900" dirty="0" err="1"/>
              <a:t>informacioelmelet</a:t>
            </a:r>
            <a:r>
              <a:rPr lang="hu-HU" sz="900" dirty="0"/>
              <a:t>  </a:t>
            </a:r>
            <a:r>
              <a:rPr lang="hu-HU" sz="900" dirty="0" err="1"/>
              <a:t>tudomany</a:t>
            </a:r>
            <a:r>
              <a:rPr lang="hu-HU" sz="900" dirty="0"/>
              <a:t> agait.</a:t>
            </a:r>
            <a:endParaRPr lang="en-US" sz="900" dirty="0"/>
          </a:p>
          <a:p>
            <a:pPr eaLnBrk="1" hangingPunct="1"/>
            <a:endParaRPr lang="en-US" sz="900" dirty="0"/>
          </a:p>
          <a:p>
            <a:pPr eaLnBrk="1" hangingPunct="1"/>
            <a:endParaRPr lang="en-US" sz="900" dirty="0"/>
          </a:p>
          <a:p>
            <a:pPr eaLnBrk="1" hangingPunct="1"/>
            <a:r>
              <a:rPr lang="hu-HU" sz="900" dirty="0"/>
              <a:t>Kvantum rendszerek </a:t>
            </a:r>
            <a:r>
              <a:rPr lang="hu-HU" sz="900" dirty="0" err="1"/>
              <a:t>szimulaciojat</a:t>
            </a:r>
            <a:r>
              <a:rPr lang="hu-HU" sz="900" dirty="0"/>
              <a:t> mar </a:t>
            </a:r>
            <a:r>
              <a:rPr lang="hu-HU" sz="900" dirty="0" err="1"/>
              <a:t>Feynman</a:t>
            </a:r>
            <a:r>
              <a:rPr lang="hu-HU" sz="900" dirty="0"/>
              <a:t> 82 megsejtette,  </a:t>
            </a:r>
            <a:r>
              <a:rPr lang="en-US" sz="900" dirty="0"/>
              <a:t>96 ban </a:t>
            </a:r>
            <a:r>
              <a:rPr lang="en-US" sz="900" dirty="0" err="1"/>
              <a:t>elso</a:t>
            </a:r>
            <a:r>
              <a:rPr lang="en-US" sz="900" dirty="0"/>
              <a:t> </a:t>
            </a:r>
            <a:r>
              <a:rPr lang="en-US" sz="900" dirty="0" err="1"/>
              <a:t>ilyen</a:t>
            </a:r>
            <a:r>
              <a:rPr lang="en-US" sz="900" dirty="0"/>
              <a:t> </a:t>
            </a:r>
            <a:r>
              <a:rPr lang="en-US" sz="900" dirty="0" err="1"/>
              <a:t>algoritmusok</a:t>
            </a:r>
            <a:endParaRPr lang="en-US" sz="900" dirty="0"/>
          </a:p>
          <a:p>
            <a:pPr eaLnBrk="1" hangingPunct="1"/>
            <a:r>
              <a:rPr lang="en-US" sz="900" dirty="0"/>
              <a:t>Pl.:</a:t>
            </a:r>
          </a:p>
          <a:p>
            <a:pPr eaLnBrk="1" hangingPunct="1"/>
            <a:r>
              <a:rPr lang="hu-HU" sz="900" dirty="0" err="1"/>
              <a:t>Estimation</a:t>
            </a:r>
            <a:r>
              <a:rPr lang="hu-HU" sz="900" dirty="0"/>
              <a:t> of </a:t>
            </a:r>
            <a:r>
              <a:rPr lang="hu-HU" sz="900" dirty="0" err="1"/>
              <a:t>the</a:t>
            </a:r>
            <a:r>
              <a:rPr lang="hu-HU" sz="900" dirty="0"/>
              <a:t> </a:t>
            </a:r>
            <a:r>
              <a:rPr lang="hu-HU" sz="900" dirty="0" err="1"/>
              <a:t>eigenvalues</a:t>
            </a:r>
            <a:r>
              <a:rPr lang="hu-HU" sz="900" dirty="0"/>
              <a:t> and </a:t>
            </a:r>
            <a:r>
              <a:rPr lang="hu-HU" sz="900" dirty="0" err="1"/>
              <a:t>eigenvectors</a:t>
            </a:r>
            <a:r>
              <a:rPr lang="hu-HU" sz="900" dirty="0"/>
              <a:t> of a Hamiltonian (</a:t>
            </a:r>
            <a:r>
              <a:rPr lang="hu-HU" sz="900" dirty="0" err="1"/>
              <a:t>this</a:t>
            </a:r>
            <a:r>
              <a:rPr lang="hu-HU" sz="900" dirty="0"/>
              <a:t> </a:t>
            </a:r>
            <a:r>
              <a:rPr lang="hu-HU" sz="900" dirty="0" err="1"/>
              <a:t>algorithm</a:t>
            </a:r>
            <a:r>
              <a:rPr lang="hu-HU" sz="900" dirty="0"/>
              <a:t> </a:t>
            </a:r>
            <a:r>
              <a:rPr lang="hu-HU" sz="900" dirty="0" err="1"/>
              <a:t>invokes</a:t>
            </a:r>
            <a:endParaRPr lang="hu-HU" sz="900" dirty="0"/>
          </a:p>
          <a:p>
            <a:pPr eaLnBrk="1" hangingPunct="1"/>
            <a:r>
              <a:rPr lang="hu-HU" sz="900" dirty="0" err="1"/>
              <a:t>the</a:t>
            </a:r>
            <a:r>
              <a:rPr lang="hu-HU" sz="900" dirty="0"/>
              <a:t> QFT), </a:t>
            </a:r>
            <a:r>
              <a:rPr lang="hu-HU" sz="900" dirty="0" err="1"/>
              <a:t>which</a:t>
            </a:r>
            <a:r>
              <a:rPr lang="hu-HU" sz="900" dirty="0"/>
              <a:t> </a:t>
            </a:r>
            <a:r>
              <a:rPr lang="hu-HU" sz="900" dirty="0" err="1"/>
              <a:t>can</a:t>
            </a:r>
            <a:r>
              <a:rPr lang="hu-HU" sz="900" dirty="0"/>
              <a:t> be </a:t>
            </a:r>
            <a:r>
              <a:rPr lang="hu-HU" sz="900" dirty="0" err="1"/>
              <a:t>used</a:t>
            </a:r>
            <a:r>
              <a:rPr lang="hu-HU" sz="900" dirty="0"/>
              <a:t> </a:t>
            </a:r>
            <a:r>
              <a:rPr lang="hu-HU" sz="900" dirty="0" err="1"/>
              <a:t>to</a:t>
            </a:r>
            <a:r>
              <a:rPr lang="hu-HU" sz="900" dirty="0"/>
              <a:t> </a:t>
            </a:r>
            <a:r>
              <a:rPr lang="hu-HU" sz="900" dirty="0" err="1"/>
              <a:t>find</a:t>
            </a:r>
            <a:r>
              <a:rPr lang="hu-HU" sz="900" dirty="0"/>
              <a:t> </a:t>
            </a:r>
            <a:r>
              <a:rPr lang="hu-HU" sz="900" dirty="0" err="1"/>
              <a:t>the</a:t>
            </a:r>
            <a:r>
              <a:rPr lang="hu-HU" sz="900" dirty="0"/>
              <a:t> </a:t>
            </a:r>
            <a:r>
              <a:rPr lang="hu-HU" sz="900" dirty="0" err="1"/>
              <a:t>energy</a:t>
            </a:r>
            <a:r>
              <a:rPr lang="hu-HU" sz="900" dirty="0"/>
              <a:t> </a:t>
            </a:r>
            <a:r>
              <a:rPr lang="hu-HU" sz="900" dirty="0" err="1"/>
              <a:t>levels</a:t>
            </a:r>
            <a:r>
              <a:rPr lang="hu-HU" sz="900" dirty="0"/>
              <a:t> of an atom </a:t>
            </a:r>
            <a:r>
              <a:rPr lang="hu-HU" sz="900" dirty="0" err="1"/>
              <a:t>for</a:t>
            </a:r>
            <a:r>
              <a:rPr lang="hu-HU" sz="900" dirty="0"/>
              <a:t> </a:t>
            </a:r>
            <a:r>
              <a:rPr lang="hu-HU" sz="900" dirty="0" err="1"/>
              <a:t>example</a:t>
            </a:r>
            <a:r>
              <a:rPr lang="hu-HU" sz="900" dirty="0"/>
              <a:t> [AL99].</a:t>
            </a:r>
          </a:p>
          <a:p>
            <a:pPr eaLnBrk="1" hangingPunct="1"/>
            <a:r>
              <a:rPr lang="hu-HU" sz="900" dirty="0"/>
              <a:t>• </a:t>
            </a:r>
            <a:r>
              <a:rPr lang="hu-HU" sz="900" dirty="0" err="1"/>
              <a:t>Simulation</a:t>
            </a:r>
            <a:r>
              <a:rPr lang="hu-HU" sz="900" dirty="0"/>
              <a:t> of </a:t>
            </a:r>
            <a:r>
              <a:rPr lang="hu-HU" sz="900" dirty="0" err="1"/>
              <a:t>the</a:t>
            </a:r>
            <a:r>
              <a:rPr lang="hu-HU" sz="900" dirty="0"/>
              <a:t> </a:t>
            </a:r>
            <a:r>
              <a:rPr lang="hu-HU" sz="900" dirty="0" err="1"/>
              <a:t>dynamics</a:t>
            </a:r>
            <a:r>
              <a:rPr lang="hu-HU" sz="900" dirty="0"/>
              <a:t> </a:t>
            </a:r>
            <a:r>
              <a:rPr lang="hu-HU" sz="900" dirty="0" err="1"/>
              <a:t>of</a:t>
            </a:r>
            <a:r>
              <a:rPr lang="hu-HU" sz="900" dirty="0"/>
              <a:t> </a:t>
            </a:r>
            <a:r>
              <a:rPr lang="hu-HU" sz="900" dirty="0" err="1"/>
              <a:t>many-body</a:t>
            </a:r>
            <a:r>
              <a:rPr lang="hu-HU" sz="900" dirty="0"/>
              <a:t> Fermi </a:t>
            </a:r>
            <a:r>
              <a:rPr lang="hu-HU" sz="900" dirty="0" err="1"/>
              <a:t>systems</a:t>
            </a:r>
            <a:r>
              <a:rPr lang="hu-HU" sz="900" dirty="0"/>
              <a:t>, </a:t>
            </a:r>
            <a:r>
              <a:rPr lang="hu-HU" sz="900" dirty="0" err="1"/>
              <a:t>using</a:t>
            </a:r>
            <a:r>
              <a:rPr lang="hu-HU" sz="900" dirty="0"/>
              <a:t> </a:t>
            </a:r>
            <a:r>
              <a:rPr lang="hu-HU" sz="900" dirty="0" err="1"/>
              <a:t>either</a:t>
            </a:r>
            <a:r>
              <a:rPr lang="hu-HU" sz="900" dirty="0"/>
              <a:t> </a:t>
            </a:r>
            <a:r>
              <a:rPr lang="hu-HU" sz="900" dirty="0" err="1"/>
              <a:t>first</a:t>
            </a:r>
            <a:r>
              <a:rPr lang="hu-HU" sz="900" dirty="0"/>
              <a:t> </a:t>
            </a:r>
            <a:r>
              <a:rPr lang="hu-HU" sz="900" dirty="0" err="1"/>
              <a:t>or</a:t>
            </a:r>
            <a:r>
              <a:rPr lang="hu-HU" sz="900" dirty="0"/>
              <a:t> </a:t>
            </a:r>
            <a:r>
              <a:rPr lang="hu-HU" sz="900" dirty="0" err="1"/>
              <a:t>second</a:t>
            </a:r>
            <a:endParaRPr lang="hu-HU" sz="900" dirty="0"/>
          </a:p>
          <a:p>
            <a:pPr eaLnBrk="1" hangingPunct="1"/>
            <a:r>
              <a:rPr lang="hu-HU" sz="900" dirty="0" err="1"/>
              <a:t>quantized</a:t>
            </a:r>
            <a:r>
              <a:rPr lang="hu-HU" sz="900" dirty="0"/>
              <a:t> </a:t>
            </a:r>
            <a:r>
              <a:rPr lang="hu-HU" sz="900" dirty="0" err="1"/>
              <a:t>descriptions</a:t>
            </a:r>
            <a:r>
              <a:rPr lang="hu-HU" sz="900" dirty="0"/>
              <a:t> [AL97].</a:t>
            </a:r>
          </a:p>
          <a:p>
            <a:pPr eaLnBrk="1" hangingPunct="1"/>
            <a:r>
              <a:rPr lang="hu-HU" sz="900" dirty="0"/>
              <a:t>• </a:t>
            </a:r>
            <a:r>
              <a:rPr lang="hu-HU" sz="900" dirty="0" err="1"/>
              <a:t>Simulation</a:t>
            </a:r>
            <a:r>
              <a:rPr lang="hu-HU" sz="900" dirty="0"/>
              <a:t> of </a:t>
            </a:r>
            <a:r>
              <a:rPr lang="hu-HU" sz="900" dirty="0" err="1"/>
              <a:t>quantum</a:t>
            </a:r>
            <a:r>
              <a:rPr lang="hu-HU" sz="900" dirty="0"/>
              <a:t> </a:t>
            </a:r>
            <a:r>
              <a:rPr lang="hu-HU" sz="900" dirty="0" err="1"/>
              <a:t>chaos</a:t>
            </a:r>
            <a:r>
              <a:rPr lang="hu-HU" sz="900" dirty="0"/>
              <a:t> and </a:t>
            </a:r>
            <a:r>
              <a:rPr lang="hu-HU" sz="900" dirty="0" err="1"/>
              <a:t>localization</a:t>
            </a:r>
            <a:r>
              <a:rPr lang="hu-HU" sz="900" dirty="0"/>
              <a:t> [GS01].</a:t>
            </a:r>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linearitasa</a:t>
            </a:r>
            <a:r>
              <a:rPr lang="en-US" sz="900" dirty="0"/>
              <a:t> </a:t>
            </a:r>
            <a:r>
              <a:rPr lang="en-US" sz="900" dirty="0" err="1"/>
              <a:t>miatt</a:t>
            </a:r>
            <a:r>
              <a:rPr lang="en-US" sz="900" dirty="0"/>
              <a:t> </a:t>
            </a:r>
            <a:r>
              <a:rPr lang="en-US" sz="900" dirty="0" err="1"/>
              <a:t>egy</a:t>
            </a:r>
            <a:r>
              <a:rPr lang="en-US" sz="900" dirty="0"/>
              <a:t> </a:t>
            </a:r>
            <a:r>
              <a:rPr lang="en-US" sz="900" dirty="0" err="1"/>
              <a:t>kvantum</a:t>
            </a:r>
            <a:r>
              <a:rPr lang="en-US" sz="900" dirty="0"/>
              <a:t> </a:t>
            </a:r>
            <a:r>
              <a:rPr lang="en-US" sz="900" dirty="0" err="1"/>
              <a:t>mechanikai</a:t>
            </a:r>
            <a:r>
              <a:rPr lang="en-US" sz="900" dirty="0"/>
              <a:t> </a:t>
            </a:r>
            <a:r>
              <a:rPr lang="en-US" sz="900" dirty="0" err="1"/>
              <a:t>logikai</a:t>
            </a:r>
            <a:r>
              <a:rPr lang="en-US" sz="900" dirty="0"/>
              <a:t> </a:t>
            </a:r>
            <a:r>
              <a:rPr lang="en-US" sz="900" dirty="0" err="1"/>
              <a:t>kapu</a:t>
            </a:r>
            <a:endParaRPr lang="en-US" sz="900" dirty="0"/>
          </a:p>
          <a:p>
            <a:pPr eaLnBrk="1" hangingPunct="1"/>
            <a:r>
              <a:rPr lang="en-US" sz="900" dirty="0" err="1"/>
              <a:t>parhuzamosan</a:t>
            </a:r>
            <a:r>
              <a:rPr lang="en-US" sz="900" dirty="0"/>
              <a:t> </a:t>
            </a:r>
            <a:r>
              <a:rPr lang="en-US" sz="900" dirty="0" err="1"/>
              <a:t>transzformalja</a:t>
            </a:r>
            <a:r>
              <a:rPr lang="en-US" sz="900" dirty="0"/>
              <a:t> </a:t>
            </a:r>
            <a:r>
              <a:rPr lang="en-US" sz="900" dirty="0" err="1"/>
              <a:t>az</a:t>
            </a:r>
            <a:r>
              <a:rPr lang="en-US" sz="900" dirty="0"/>
              <a:t> </a:t>
            </a:r>
            <a:r>
              <a:rPr lang="en-US" sz="900" dirty="0" err="1"/>
              <a:t>osszes</a:t>
            </a:r>
            <a:r>
              <a:rPr lang="en-US" sz="900" dirty="0"/>
              <a:t> </a:t>
            </a:r>
            <a:r>
              <a:rPr lang="en-US" sz="900" dirty="0" err="1"/>
              <a:t>kombinaciojat</a:t>
            </a:r>
            <a:r>
              <a:rPr lang="en-US" sz="900" dirty="0"/>
              <a:t> a </a:t>
            </a:r>
            <a:r>
              <a:rPr lang="en-US" sz="900" dirty="0" err="1"/>
              <a:t>ket</a:t>
            </a:r>
            <a:r>
              <a:rPr lang="en-US" sz="900" dirty="0"/>
              <a:t> </a:t>
            </a:r>
            <a:r>
              <a:rPr lang="en-US" sz="900" dirty="0" err="1"/>
              <a:t>qubites</a:t>
            </a:r>
            <a:r>
              <a:rPr lang="en-US" sz="900" dirty="0"/>
              <a:t> </a:t>
            </a:r>
            <a:r>
              <a:rPr lang="en-US" sz="900" dirty="0" err="1"/>
              <a:t>allapotnak</a:t>
            </a:r>
            <a:r>
              <a:rPr lang="en-US" sz="900" dirty="0"/>
              <a:t>.</a:t>
            </a:r>
          </a:p>
          <a:p>
            <a:pPr eaLnBrk="1" hangingPunct="1"/>
            <a:endParaRPr lang="en-US" sz="900" dirty="0"/>
          </a:p>
          <a:p>
            <a:pPr eaLnBrk="1" hangingPunct="1"/>
            <a:endParaRPr lang="hu-HU" sz="900" dirty="0"/>
          </a:p>
          <a:p>
            <a:pPr eaLnBrk="1" hangingPunct="1"/>
            <a:endParaRPr lang="hu-HU" sz="900" dirty="0"/>
          </a:p>
          <a:p>
            <a:pPr eaLnBrk="1" hangingPunct="1"/>
            <a:r>
              <a:rPr lang="hu-HU" sz="900" dirty="0" err="1"/>
              <a:t>Jo</a:t>
            </a:r>
            <a:r>
              <a:rPr lang="hu-HU" sz="900" dirty="0"/>
              <a:t> tudni:</a:t>
            </a:r>
          </a:p>
          <a:p>
            <a:pPr eaLnBrk="1" hangingPunct="1"/>
            <a:r>
              <a:rPr lang="hu-HU" sz="900" dirty="0"/>
              <a:t>- </a:t>
            </a:r>
            <a:r>
              <a:rPr lang="hu-HU" sz="900" dirty="0" err="1"/>
              <a:t>Nehany</a:t>
            </a:r>
            <a:r>
              <a:rPr lang="hu-HU" sz="900" dirty="0"/>
              <a:t> fontos eset van, ahol </a:t>
            </a:r>
            <a:r>
              <a:rPr lang="hu-HU" sz="900" dirty="0" err="1"/>
              <a:t>exponencialisan</a:t>
            </a:r>
            <a:r>
              <a:rPr lang="hu-HU" sz="900" dirty="0"/>
              <a:t> jobb a kvantum </a:t>
            </a:r>
            <a:r>
              <a:rPr lang="hu-HU" sz="900" dirty="0" err="1"/>
              <a:t>szamitogep</a:t>
            </a:r>
            <a:endParaRPr lang="hu-HU" sz="900" dirty="0"/>
          </a:p>
          <a:p>
            <a:pPr eaLnBrk="1" hangingPunct="1"/>
            <a:r>
              <a:rPr lang="hu-HU" sz="900" dirty="0"/>
              <a:t>- </a:t>
            </a:r>
            <a:r>
              <a:rPr lang="hu-HU" sz="900" dirty="0" err="1"/>
              <a:t>Normal</a:t>
            </a:r>
            <a:r>
              <a:rPr lang="hu-HU" sz="900" dirty="0"/>
              <a:t> </a:t>
            </a:r>
            <a:r>
              <a:rPr lang="hu-HU" sz="900" dirty="0" err="1"/>
              <a:t>szamitast</a:t>
            </a:r>
            <a:r>
              <a:rPr lang="hu-HU" sz="900" dirty="0"/>
              <a:t> pl. </a:t>
            </a:r>
            <a:r>
              <a:rPr lang="hu-HU" sz="900" dirty="0" err="1"/>
              <a:t>szamok</a:t>
            </a:r>
            <a:r>
              <a:rPr lang="hu-HU" sz="900" dirty="0"/>
              <a:t> </a:t>
            </a:r>
            <a:r>
              <a:rPr lang="hu-HU" sz="900" dirty="0" err="1"/>
              <a:t>osszeadasat</a:t>
            </a:r>
            <a:r>
              <a:rPr lang="hu-HU" sz="900" dirty="0"/>
              <a:t> nem </a:t>
            </a:r>
            <a:r>
              <a:rPr lang="hu-HU" sz="900" dirty="0" err="1"/>
              <a:t>gyorsitan</a:t>
            </a:r>
            <a:r>
              <a:rPr lang="hu-HU" sz="900" dirty="0"/>
              <a:t> fel a kvantum </a:t>
            </a:r>
            <a:r>
              <a:rPr lang="hu-HU" sz="900" dirty="0" err="1"/>
              <a:t>szamitogep</a:t>
            </a:r>
            <a:endParaRPr lang="hu-HU" sz="900" dirty="0"/>
          </a:p>
          <a:p>
            <a:pPr eaLnBrk="1" hangingPunct="1"/>
            <a:r>
              <a:rPr lang="hu-HU" sz="900" dirty="0"/>
              <a:t>- Nem minden </a:t>
            </a:r>
            <a:r>
              <a:rPr lang="hu-HU" sz="900" dirty="0" err="1"/>
              <a:t>problema</a:t>
            </a:r>
            <a:r>
              <a:rPr lang="hu-HU" sz="900" dirty="0"/>
              <a:t> </a:t>
            </a:r>
            <a:r>
              <a:rPr lang="hu-HU" sz="900" dirty="0" err="1"/>
              <a:t>eseteben</a:t>
            </a:r>
            <a:r>
              <a:rPr lang="hu-HU" sz="900" dirty="0"/>
              <a:t> </a:t>
            </a:r>
            <a:r>
              <a:rPr lang="hu-HU" sz="900" dirty="0" err="1"/>
              <a:t>okoyna</a:t>
            </a:r>
            <a:r>
              <a:rPr lang="hu-HU" sz="900" dirty="0"/>
              <a:t> </a:t>
            </a:r>
            <a:r>
              <a:rPr lang="hu-HU" sz="900" dirty="0" err="1"/>
              <a:t>exponencialis</a:t>
            </a:r>
            <a:r>
              <a:rPr lang="hu-HU" sz="900" dirty="0"/>
              <a:t> </a:t>
            </a:r>
            <a:r>
              <a:rPr lang="hu-HU" sz="900" dirty="0" err="1"/>
              <a:t>sebesseg</a:t>
            </a:r>
            <a:r>
              <a:rPr lang="hu-HU" sz="900" dirty="0"/>
              <a:t> </a:t>
            </a:r>
            <a:r>
              <a:rPr lang="hu-HU" sz="900" dirty="0" err="1"/>
              <a:t>novekedest</a:t>
            </a:r>
            <a:endParaRPr lang="hu-HU" sz="900" dirty="0"/>
          </a:p>
          <a:p>
            <a:pPr eaLnBrk="1" hangingPunct="1"/>
            <a:endParaRPr lang="hu-HU" sz="900" dirty="0"/>
          </a:p>
          <a:p>
            <a:pPr eaLnBrk="1" hangingPunct="1"/>
            <a:r>
              <a:rPr lang="hu-HU" sz="900" dirty="0"/>
              <a:t>Kvantum algoritmusok </a:t>
            </a:r>
            <a:r>
              <a:rPr lang="hu-HU" sz="900" dirty="0" err="1"/>
              <a:t>felfedezese</a:t>
            </a:r>
            <a:r>
              <a:rPr lang="hu-HU" sz="900" dirty="0"/>
              <a:t> </a:t>
            </a:r>
            <a:r>
              <a:rPr lang="hu-HU" sz="900" dirty="0" err="1"/>
              <a:t>uj</a:t>
            </a:r>
            <a:r>
              <a:rPr lang="hu-HU" sz="900" dirty="0"/>
              <a:t> </a:t>
            </a:r>
            <a:r>
              <a:rPr lang="hu-HU" sz="900" dirty="0" err="1"/>
              <a:t>dimenziokba</a:t>
            </a:r>
            <a:r>
              <a:rPr lang="hu-HU" sz="900" dirty="0"/>
              <a:t> helyezte fizika, </a:t>
            </a:r>
            <a:r>
              <a:rPr lang="hu-HU" sz="900" dirty="0" err="1"/>
              <a:t>szamitaselmelet</a:t>
            </a:r>
            <a:r>
              <a:rPr lang="hu-HU" sz="900" dirty="0"/>
              <a:t> es </a:t>
            </a:r>
            <a:r>
              <a:rPr lang="hu-HU" sz="900" dirty="0" err="1"/>
              <a:t>informacioelmelet</a:t>
            </a:r>
            <a:r>
              <a:rPr lang="hu-HU" sz="900" dirty="0"/>
              <a:t>  </a:t>
            </a:r>
            <a:r>
              <a:rPr lang="hu-HU" sz="900" dirty="0" err="1"/>
              <a:t>tudomany</a:t>
            </a:r>
            <a:r>
              <a:rPr lang="hu-HU" sz="900" dirty="0"/>
              <a:t> agait.</a:t>
            </a:r>
            <a:endParaRPr lang="en-US" sz="900" dirty="0"/>
          </a:p>
        </p:txBody>
      </p:sp>
    </p:spTree>
    <p:extLst>
      <p:ext uri="{BB962C8B-B14F-4D97-AF65-F5344CB8AC3E}">
        <p14:creationId xmlns:p14="http://schemas.microsoft.com/office/powerpoint/2010/main" val="252248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06976"/>
            <a:fld id="{7D5D2F8D-8597-4ECE-8341-DC1A90325B29}" type="slidenum">
              <a:rPr lang="en-US" smtClean="0">
                <a:solidFill>
                  <a:srgbClr val="000000"/>
                </a:solidFill>
              </a:rPr>
              <a:pPr defTabSz="906976"/>
              <a:t>12</a:t>
            </a:fld>
            <a:endParaRPr lang="en-US" dirty="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z="900" dirty="0"/>
              <a:t>Resource, power in computation…</a:t>
            </a:r>
          </a:p>
          <a:p>
            <a:pPr eaLnBrk="1" hangingPunct="1"/>
            <a:endParaRPr lang="en-US" sz="900" dirty="0"/>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alapjait</a:t>
            </a:r>
            <a:r>
              <a:rPr lang="en-US" sz="900" dirty="0"/>
              <a:t> </a:t>
            </a:r>
            <a:r>
              <a:rPr lang="en-US" sz="900" dirty="0" err="1"/>
              <a:t>erinto</a:t>
            </a:r>
            <a:r>
              <a:rPr lang="en-US" sz="900" dirty="0"/>
              <a:t> </a:t>
            </a:r>
            <a:r>
              <a:rPr lang="en-US" sz="900" dirty="0" err="1"/>
              <a:t>kerdeskor</a:t>
            </a:r>
            <a:r>
              <a:rPr lang="en-US" sz="900" dirty="0"/>
              <a:t>…  </a:t>
            </a:r>
          </a:p>
          <a:p>
            <a:pPr eaLnBrk="1" hangingPunct="1"/>
            <a:r>
              <a:rPr lang="en-US" sz="900" dirty="0" err="1"/>
              <a:t>Fizika</a:t>
            </a:r>
            <a:r>
              <a:rPr lang="en-US" sz="900" dirty="0"/>
              <a:t> </a:t>
            </a:r>
            <a:r>
              <a:rPr lang="en-US" sz="900" dirty="0" err="1"/>
              <a:t>ket</a:t>
            </a:r>
            <a:r>
              <a:rPr lang="en-US" sz="900" dirty="0"/>
              <a:t> </a:t>
            </a:r>
            <a:r>
              <a:rPr lang="en-US" sz="900" dirty="0" err="1"/>
              <a:t>uj</a:t>
            </a:r>
            <a:r>
              <a:rPr lang="en-US" sz="900" dirty="0"/>
              <a:t> </a:t>
            </a:r>
            <a:r>
              <a:rPr lang="en-US" sz="900" dirty="0" err="1"/>
              <a:t>teruletenek</a:t>
            </a:r>
            <a:r>
              <a:rPr lang="en-US" sz="900" dirty="0"/>
              <a:t> a </a:t>
            </a:r>
            <a:r>
              <a:rPr lang="en-US" sz="900" dirty="0" err="1"/>
              <a:t>megszuletesehez</a:t>
            </a:r>
            <a:r>
              <a:rPr lang="en-US" sz="900" dirty="0"/>
              <a:t> </a:t>
            </a:r>
            <a:r>
              <a:rPr lang="en-US" sz="900" dirty="0" err="1"/>
              <a:t>vezetett</a:t>
            </a:r>
            <a:r>
              <a:rPr lang="en-US" sz="900" dirty="0"/>
              <a:t>…</a:t>
            </a:r>
          </a:p>
          <a:p>
            <a:pPr eaLnBrk="1" hangingPunct="1"/>
            <a:r>
              <a:rPr lang="en-US" sz="900" dirty="0" err="1"/>
              <a:t>Eroforrasava</a:t>
            </a:r>
            <a:r>
              <a:rPr lang="en-US" sz="900" dirty="0"/>
              <a:t> </a:t>
            </a:r>
            <a:r>
              <a:rPr lang="en-US" sz="900" dirty="0" err="1"/>
              <a:t>valt</a:t>
            </a:r>
            <a:endParaRPr lang="en-US" sz="900" dirty="0"/>
          </a:p>
          <a:p>
            <a:pPr eaLnBrk="1" hangingPunct="1"/>
            <a:endParaRPr lang="en-US" sz="900" dirty="0"/>
          </a:p>
          <a:p>
            <a:pPr eaLnBrk="1" hangingPunct="1"/>
            <a:endParaRPr lang="en-US" sz="900" dirty="0"/>
          </a:p>
          <a:p>
            <a:pPr eaLnBrk="1" hangingPunct="1"/>
            <a:endParaRPr lang="en-US" sz="900" dirty="0"/>
          </a:p>
          <a:p>
            <a:pPr eaLnBrk="1" hangingPunct="1"/>
            <a:r>
              <a:rPr lang="hu-HU" sz="900" dirty="0"/>
              <a:t>Kvantum rendszerek </a:t>
            </a:r>
            <a:r>
              <a:rPr lang="hu-HU" sz="900" dirty="0" err="1"/>
              <a:t>szimulaciojat</a:t>
            </a:r>
            <a:r>
              <a:rPr lang="hu-HU" sz="900" dirty="0"/>
              <a:t> mar </a:t>
            </a:r>
            <a:r>
              <a:rPr lang="hu-HU" sz="900" dirty="0" err="1"/>
              <a:t>Feynman</a:t>
            </a:r>
            <a:r>
              <a:rPr lang="hu-HU" sz="900" dirty="0"/>
              <a:t> 82 megsejtette,  </a:t>
            </a:r>
            <a:r>
              <a:rPr lang="en-US" sz="900" dirty="0"/>
              <a:t>96 ban </a:t>
            </a:r>
            <a:r>
              <a:rPr lang="en-US" sz="900" dirty="0" err="1"/>
              <a:t>elso</a:t>
            </a:r>
            <a:r>
              <a:rPr lang="en-US" sz="900" dirty="0"/>
              <a:t> </a:t>
            </a:r>
            <a:r>
              <a:rPr lang="en-US" sz="900" dirty="0" err="1"/>
              <a:t>ilyen</a:t>
            </a:r>
            <a:r>
              <a:rPr lang="en-US" sz="900" dirty="0"/>
              <a:t> </a:t>
            </a:r>
            <a:r>
              <a:rPr lang="en-US" sz="900" dirty="0" err="1"/>
              <a:t>algoritmusok</a:t>
            </a:r>
            <a:endParaRPr lang="en-US" sz="900" dirty="0"/>
          </a:p>
          <a:p>
            <a:pPr eaLnBrk="1" hangingPunct="1"/>
            <a:r>
              <a:rPr lang="en-US" sz="900" dirty="0"/>
              <a:t>Pl.:</a:t>
            </a:r>
          </a:p>
          <a:p>
            <a:pPr eaLnBrk="1" hangingPunct="1"/>
            <a:r>
              <a:rPr lang="hu-HU" sz="900" dirty="0" err="1"/>
              <a:t>Estimation</a:t>
            </a:r>
            <a:r>
              <a:rPr lang="hu-HU" sz="900" dirty="0"/>
              <a:t> of </a:t>
            </a:r>
            <a:r>
              <a:rPr lang="hu-HU" sz="900" dirty="0" err="1"/>
              <a:t>the</a:t>
            </a:r>
            <a:r>
              <a:rPr lang="hu-HU" sz="900" dirty="0"/>
              <a:t> </a:t>
            </a:r>
            <a:r>
              <a:rPr lang="hu-HU" sz="900" dirty="0" err="1"/>
              <a:t>eigenvalues</a:t>
            </a:r>
            <a:r>
              <a:rPr lang="hu-HU" sz="900" dirty="0"/>
              <a:t> and </a:t>
            </a:r>
            <a:r>
              <a:rPr lang="hu-HU" sz="900" dirty="0" err="1"/>
              <a:t>eigenvectors</a:t>
            </a:r>
            <a:r>
              <a:rPr lang="hu-HU" sz="900" dirty="0"/>
              <a:t> of a Hamiltonian (</a:t>
            </a:r>
            <a:r>
              <a:rPr lang="hu-HU" sz="900" dirty="0" err="1"/>
              <a:t>this</a:t>
            </a:r>
            <a:r>
              <a:rPr lang="hu-HU" sz="900" dirty="0"/>
              <a:t> </a:t>
            </a:r>
            <a:r>
              <a:rPr lang="hu-HU" sz="900" dirty="0" err="1"/>
              <a:t>algorithm</a:t>
            </a:r>
            <a:r>
              <a:rPr lang="hu-HU" sz="900" dirty="0"/>
              <a:t> </a:t>
            </a:r>
            <a:r>
              <a:rPr lang="hu-HU" sz="900" dirty="0" err="1"/>
              <a:t>invokes</a:t>
            </a:r>
            <a:endParaRPr lang="hu-HU" sz="900" dirty="0"/>
          </a:p>
          <a:p>
            <a:pPr eaLnBrk="1" hangingPunct="1"/>
            <a:r>
              <a:rPr lang="hu-HU" sz="900" dirty="0" err="1"/>
              <a:t>the</a:t>
            </a:r>
            <a:r>
              <a:rPr lang="hu-HU" sz="900" dirty="0"/>
              <a:t> QFT), </a:t>
            </a:r>
            <a:r>
              <a:rPr lang="hu-HU" sz="900" dirty="0" err="1"/>
              <a:t>which</a:t>
            </a:r>
            <a:r>
              <a:rPr lang="hu-HU" sz="900" dirty="0"/>
              <a:t> </a:t>
            </a:r>
            <a:r>
              <a:rPr lang="hu-HU" sz="900" dirty="0" err="1"/>
              <a:t>can</a:t>
            </a:r>
            <a:r>
              <a:rPr lang="hu-HU" sz="900" dirty="0"/>
              <a:t> be </a:t>
            </a:r>
            <a:r>
              <a:rPr lang="hu-HU" sz="900" dirty="0" err="1"/>
              <a:t>used</a:t>
            </a:r>
            <a:r>
              <a:rPr lang="hu-HU" sz="900" dirty="0"/>
              <a:t> </a:t>
            </a:r>
            <a:r>
              <a:rPr lang="hu-HU" sz="900" dirty="0" err="1"/>
              <a:t>to</a:t>
            </a:r>
            <a:r>
              <a:rPr lang="hu-HU" sz="900" dirty="0"/>
              <a:t> </a:t>
            </a:r>
            <a:r>
              <a:rPr lang="hu-HU" sz="900" dirty="0" err="1"/>
              <a:t>find</a:t>
            </a:r>
            <a:r>
              <a:rPr lang="hu-HU" sz="900" dirty="0"/>
              <a:t> </a:t>
            </a:r>
            <a:r>
              <a:rPr lang="hu-HU" sz="900" dirty="0" err="1"/>
              <a:t>the</a:t>
            </a:r>
            <a:r>
              <a:rPr lang="hu-HU" sz="900" dirty="0"/>
              <a:t> </a:t>
            </a:r>
            <a:r>
              <a:rPr lang="hu-HU" sz="900" dirty="0" err="1"/>
              <a:t>energy</a:t>
            </a:r>
            <a:r>
              <a:rPr lang="hu-HU" sz="900" dirty="0"/>
              <a:t> </a:t>
            </a:r>
            <a:r>
              <a:rPr lang="hu-HU" sz="900" dirty="0" err="1"/>
              <a:t>levels</a:t>
            </a:r>
            <a:r>
              <a:rPr lang="hu-HU" sz="900" dirty="0"/>
              <a:t> of an atom </a:t>
            </a:r>
            <a:r>
              <a:rPr lang="hu-HU" sz="900" dirty="0" err="1"/>
              <a:t>for</a:t>
            </a:r>
            <a:r>
              <a:rPr lang="hu-HU" sz="900" dirty="0"/>
              <a:t> </a:t>
            </a:r>
            <a:r>
              <a:rPr lang="hu-HU" sz="900" dirty="0" err="1"/>
              <a:t>example</a:t>
            </a:r>
            <a:r>
              <a:rPr lang="hu-HU" sz="900" dirty="0"/>
              <a:t> [AL99].</a:t>
            </a:r>
          </a:p>
          <a:p>
            <a:pPr eaLnBrk="1" hangingPunct="1"/>
            <a:r>
              <a:rPr lang="hu-HU" sz="900" dirty="0"/>
              <a:t>• </a:t>
            </a:r>
            <a:r>
              <a:rPr lang="hu-HU" sz="900" dirty="0" err="1"/>
              <a:t>Simulation</a:t>
            </a:r>
            <a:r>
              <a:rPr lang="hu-HU" sz="900" dirty="0"/>
              <a:t> of </a:t>
            </a:r>
            <a:r>
              <a:rPr lang="hu-HU" sz="900" dirty="0" err="1"/>
              <a:t>the</a:t>
            </a:r>
            <a:r>
              <a:rPr lang="hu-HU" sz="900" dirty="0"/>
              <a:t> </a:t>
            </a:r>
            <a:r>
              <a:rPr lang="hu-HU" sz="900" dirty="0" err="1"/>
              <a:t>dynamics</a:t>
            </a:r>
            <a:r>
              <a:rPr lang="hu-HU" sz="900" dirty="0"/>
              <a:t> </a:t>
            </a:r>
            <a:r>
              <a:rPr lang="hu-HU" sz="900" dirty="0" err="1"/>
              <a:t>of</a:t>
            </a:r>
            <a:r>
              <a:rPr lang="hu-HU" sz="900" dirty="0"/>
              <a:t> </a:t>
            </a:r>
            <a:r>
              <a:rPr lang="hu-HU" sz="900" dirty="0" err="1"/>
              <a:t>many-body</a:t>
            </a:r>
            <a:r>
              <a:rPr lang="hu-HU" sz="900" dirty="0"/>
              <a:t> Fermi </a:t>
            </a:r>
            <a:r>
              <a:rPr lang="hu-HU" sz="900" dirty="0" err="1"/>
              <a:t>systems</a:t>
            </a:r>
            <a:r>
              <a:rPr lang="hu-HU" sz="900" dirty="0"/>
              <a:t>, </a:t>
            </a:r>
            <a:r>
              <a:rPr lang="hu-HU" sz="900" dirty="0" err="1"/>
              <a:t>using</a:t>
            </a:r>
            <a:r>
              <a:rPr lang="hu-HU" sz="900" dirty="0"/>
              <a:t> </a:t>
            </a:r>
            <a:r>
              <a:rPr lang="hu-HU" sz="900" dirty="0" err="1"/>
              <a:t>either</a:t>
            </a:r>
            <a:r>
              <a:rPr lang="hu-HU" sz="900" dirty="0"/>
              <a:t> </a:t>
            </a:r>
            <a:r>
              <a:rPr lang="hu-HU" sz="900" dirty="0" err="1"/>
              <a:t>first</a:t>
            </a:r>
            <a:r>
              <a:rPr lang="hu-HU" sz="900" dirty="0"/>
              <a:t> </a:t>
            </a:r>
            <a:r>
              <a:rPr lang="hu-HU" sz="900" dirty="0" err="1"/>
              <a:t>or</a:t>
            </a:r>
            <a:r>
              <a:rPr lang="hu-HU" sz="900" dirty="0"/>
              <a:t> </a:t>
            </a:r>
            <a:r>
              <a:rPr lang="hu-HU" sz="900" dirty="0" err="1"/>
              <a:t>second</a:t>
            </a:r>
            <a:endParaRPr lang="hu-HU" sz="900" dirty="0"/>
          </a:p>
          <a:p>
            <a:pPr eaLnBrk="1" hangingPunct="1"/>
            <a:r>
              <a:rPr lang="hu-HU" sz="900" dirty="0" err="1"/>
              <a:t>quantized</a:t>
            </a:r>
            <a:r>
              <a:rPr lang="hu-HU" sz="900" dirty="0"/>
              <a:t> </a:t>
            </a:r>
            <a:r>
              <a:rPr lang="hu-HU" sz="900" dirty="0" err="1"/>
              <a:t>descriptions</a:t>
            </a:r>
            <a:r>
              <a:rPr lang="hu-HU" sz="900" dirty="0"/>
              <a:t> [AL97].</a:t>
            </a:r>
          </a:p>
          <a:p>
            <a:pPr eaLnBrk="1" hangingPunct="1"/>
            <a:r>
              <a:rPr lang="hu-HU" sz="900" dirty="0"/>
              <a:t>• </a:t>
            </a:r>
            <a:r>
              <a:rPr lang="hu-HU" sz="900" dirty="0" err="1"/>
              <a:t>Simulation</a:t>
            </a:r>
            <a:r>
              <a:rPr lang="hu-HU" sz="900" dirty="0"/>
              <a:t> of </a:t>
            </a:r>
            <a:r>
              <a:rPr lang="hu-HU" sz="900" dirty="0" err="1"/>
              <a:t>quantum</a:t>
            </a:r>
            <a:r>
              <a:rPr lang="hu-HU" sz="900" dirty="0"/>
              <a:t> </a:t>
            </a:r>
            <a:r>
              <a:rPr lang="hu-HU" sz="900" dirty="0" err="1"/>
              <a:t>chaos</a:t>
            </a:r>
            <a:r>
              <a:rPr lang="hu-HU" sz="900" dirty="0"/>
              <a:t> and </a:t>
            </a:r>
            <a:r>
              <a:rPr lang="hu-HU" sz="900" dirty="0" err="1"/>
              <a:t>localization</a:t>
            </a:r>
            <a:r>
              <a:rPr lang="hu-HU" sz="900" dirty="0"/>
              <a:t> [GS01].</a:t>
            </a:r>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linearitasa</a:t>
            </a:r>
            <a:r>
              <a:rPr lang="en-US" sz="900" dirty="0"/>
              <a:t> </a:t>
            </a:r>
            <a:r>
              <a:rPr lang="en-US" sz="900" dirty="0" err="1"/>
              <a:t>miatt</a:t>
            </a:r>
            <a:r>
              <a:rPr lang="en-US" sz="900" dirty="0"/>
              <a:t> </a:t>
            </a:r>
            <a:r>
              <a:rPr lang="en-US" sz="900" dirty="0" err="1"/>
              <a:t>egy</a:t>
            </a:r>
            <a:r>
              <a:rPr lang="en-US" sz="900" dirty="0"/>
              <a:t> </a:t>
            </a:r>
            <a:r>
              <a:rPr lang="en-US" sz="900" dirty="0" err="1"/>
              <a:t>kvantum</a:t>
            </a:r>
            <a:r>
              <a:rPr lang="en-US" sz="900" dirty="0"/>
              <a:t> </a:t>
            </a:r>
            <a:r>
              <a:rPr lang="en-US" sz="900" dirty="0" err="1"/>
              <a:t>mechanikai</a:t>
            </a:r>
            <a:r>
              <a:rPr lang="en-US" sz="900" dirty="0"/>
              <a:t> </a:t>
            </a:r>
            <a:r>
              <a:rPr lang="en-US" sz="900" dirty="0" err="1"/>
              <a:t>logikai</a:t>
            </a:r>
            <a:r>
              <a:rPr lang="en-US" sz="900" dirty="0"/>
              <a:t> </a:t>
            </a:r>
            <a:r>
              <a:rPr lang="en-US" sz="900" dirty="0" err="1"/>
              <a:t>kapu</a:t>
            </a:r>
            <a:endParaRPr lang="en-US" sz="900" dirty="0"/>
          </a:p>
          <a:p>
            <a:pPr eaLnBrk="1" hangingPunct="1"/>
            <a:r>
              <a:rPr lang="en-US" sz="900" dirty="0" err="1"/>
              <a:t>parhuzamosan</a:t>
            </a:r>
            <a:r>
              <a:rPr lang="en-US" sz="900" dirty="0"/>
              <a:t> </a:t>
            </a:r>
            <a:r>
              <a:rPr lang="en-US" sz="900" dirty="0" err="1"/>
              <a:t>transzformalja</a:t>
            </a:r>
            <a:r>
              <a:rPr lang="en-US" sz="900" dirty="0"/>
              <a:t> </a:t>
            </a:r>
            <a:r>
              <a:rPr lang="en-US" sz="900" dirty="0" err="1"/>
              <a:t>az</a:t>
            </a:r>
            <a:r>
              <a:rPr lang="en-US" sz="900" dirty="0"/>
              <a:t> </a:t>
            </a:r>
            <a:r>
              <a:rPr lang="en-US" sz="900" dirty="0" err="1"/>
              <a:t>osszes</a:t>
            </a:r>
            <a:r>
              <a:rPr lang="en-US" sz="900" dirty="0"/>
              <a:t> </a:t>
            </a:r>
            <a:r>
              <a:rPr lang="en-US" sz="900" dirty="0" err="1"/>
              <a:t>kombinaciojat</a:t>
            </a:r>
            <a:r>
              <a:rPr lang="en-US" sz="900" dirty="0"/>
              <a:t> a </a:t>
            </a:r>
            <a:r>
              <a:rPr lang="en-US" sz="900" dirty="0" err="1"/>
              <a:t>ket</a:t>
            </a:r>
            <a:r>
              <a:rPr lang="en-US" sz="900" dirty="0"/>
              <a:t> </a:t>
            </a:r>
            <a:r>
              <a:rPr lang="en-US" sz="900" dirty="0" err="1"/>
              <a:t>qubites</a:t>
            </a:r>
            <a:r>
              <a:rPr lang="en-US" sz="900" dirty="0"/>
              <a:t> </a:t>
            </a:r>
            <a:r>
              <a:rPr lang="en-US" sz="900" dirty="0" err="1"/>
              <a:t>allapotnak</a:t>
            </a:r>
            <a:r>
              <a:rPr lang="en-US" sz="900" dirty="0"/>
              <a:t>.</a:t>
            </a:r>
          </a:p>
          <a:p>
            <a:pPr eaLnBrk="1" hangingPunct="1"/>
            <a:endParaRPr lang="en-US" sz="900" dirty="0"/>
          </a:p>
          <a:p>
            <a:pPr eaLnBrk="1" hangingPunct="1"/>
            <a:endParaRPr lang="hu-HU" sz="900" dirty="0"/>
          </a:p>
          <a:p>
            <a:pPr eaLnBrk="1" hangingPunct="1"/>
            <a:endParaRPr lang="hu-HU" sz="900" dirty="0"/>
          </a:p>
          <a:p>
            <a:pPr eaLnBrk="1" hangingPunct="1"/>
            <a:r>
              <a:rPr lang="hu-HU" sz="900" dirty="0" err="1"/>
              <a:t>Jo</a:t>
            </a:r>
            <a:r>
              <a:rPr lang="hu-HU" sz="900" dirty="0"/>
              <a:t> tudni:</a:t>
            </a:r>
          </a:p>
          <a:p>
            <a:pPr eaLnBrk="1" hangingPunct="1"/>
            <a:r>
              <a:rPr lang="hu-HU" sz="900" dirty="0"/>
              <a:t>- </a:t>
            </a:r>
            <a:r>
              <a:rPr lang="hu-HU" sz="900" dirty="0" err="1"/>
              <a:t>Nehany</a:t>
            </a:r>
            <a:r>
              <a:rPr lang="hu-HU" sz="900" dirty="0"/>
              <a:t> fontos eset van, ahol </a:t>
            </a:r>
            <a:r>
              <a:rPr lang="hu-HU" sz="900" dirty="0" err="1"/>
              <a:t>exponencialisan</a:t>
            </a:r>
            <a:r>
              <a:rPr lang="hu-HU" sz="900" dirty="0"/>
              <a:t> jobb a kvantum </a:t>
            </a:r>
            <a:r>
              <a:rPr lang="hu-HU" sz="900" dirty="0" err="1"/>
              <a:t>szamitogep</a:t>
            </a:r>
            <a:endParaRPr lang="hu-HU" sz="900" dirty="0"/>
          </a:p>
          <a:p>
            <a:pPr eaLnBrk="1" hangingPunct="1"/>
            <a:r>
              <a:rPr lang="hu-HU" sz="900" dirty="0"/>
              <a:t>- </a:t>
            </a:r>
            <a:r>
              <a:rPr lang="hu-HU" sz="900" dirty="0" err="1"/>
              <a:t>Normal</a:t>
            </a:r>
            <a:r>
              <a:rPr lang="hu-HU" sz="900" dirty="0"/>
              <a:t> </a:t>
            </a:r>
            <a:r>
              <a:rPr lang="hu-HU" sz="900" dirty="0" err="1"/>
              <a:t>szamitast</a:t>
            </a:r>
            <a:r>
              <a:rPr lang="hu-HU" sz="900" dirty="0"/>
              <a:t> pl. </a:t>
            </a:r>
            <a:r>
              <a:rPr lang="hu-HU" sz="900" dirty="0" err="1"/>
              <a:t>szamok</a:t>
            </a:r>
            <a:r>
              <a:rPr lang="hu-HU" sz="900" dirty="0"/>
              <a:t> </a:t>
            </a:r>
            <a:r>
              <a:rPr lang="hu-HU" sz="900" dirty="0" err="1"/>
              <a:t>osszeadasat</a:t>
            </a:r>
            <a:r>
              <a:rPr lang="hu-HU" sz="900" dirty="0"/>
              <a:t> nem </a:t>
            </a:r>
            <a:r>
              <a:rPr lang="hu-HU" sz="900" dirty="0" err="1"/>
              <a:t>gyorsitan</a:t>
            </a:r>
            <a:r>
              <a:rPr lang="hu-HU" sz="900" dirty="0"/>
              <a:t> fel a kvantum </a:t>
            </a:r>
            <a:r>
              <a:rPr lang="hu-HU" sz="900" dirty="0" err="1"/>
              <a:t>szamitogep</a:t>
            </a:r>
            <a:endParaRPr lang="hu-HU" sz="900" dirty="0"/>
          </a:p>
          <a:p>
            <a:pPr eaLnBrk="1" hangingPunct="1"/>
            <a:r>
              <a:rPr lang="hu-HU" sz="900" dirty="0"/>
              <a:t>- Nem minden </a:t>
            </a:r>
            <a:r>
              <a:rPr lang="hu-HU" sz="900" dirty="0" err="1"/>
              <a:t>problema</a:t>
            </a:r>
            <a:r>
              <a:rPr lang="hu-HU" sz="900" dirty="0"/>
              <a:t> </a:t>
            </a:r>
            <a:r>
              <a:rPr lang="hu-HU" sz="900" dirty="0" err="1"/>
              <a:t>eseteben</a:t>
            </a:r>
            <a:r>
              <a:rPr lang="hu-HU" sz="900" dirty="0"/>
              <a:t> </a:t>
            </a:r>
            <a:r>
              <a:rPr lang="hu-HU" sz="900" dirty="0" err="1"/>
              <a:t>okoyna</a:t>
            </a:r>
            <a:r>
              <a:rPr lang="hu-HU" sz="900" dirty="0"/>
              <a:t> </a:t>
            </a:r>
            <a:r>
              <a:rPr lang="hu-HU" sz="900" dirty="0" err="1"/>
              <a:t>exponencialis</a:t>
            </a:r>
            <a:r>
              <a:rPr lang="hu-HU" sz="900" dirty="0"/>
              <a:t> </a:t>
            </a:r>
            <a:r>
              <a:rPr lang="hu-HU" sz="900" dirty="0" err="1"/>
              <a:t>sebesseg</a:t>
            </a:r>
            <a:r>
              <a:rPr lang="hu-HU" sz="900" dirty="0"/>
              <a:t> </a:t>
            </a:r>
            <a:r>
              <a:rPr lang="hu-HU" sz="900" dirty="0" err="1"/>
              <a:t>novekedest</a:t>
            </a:r>
            <a:endParaRPr lang="hu-HU" sz="900" dirty="0"/>
          </a:p>
          <a:p>
            <a:pPr eaLnBrk="1" hangingPunct="1"/>
            <a:endParaRPr lang="hu-HU" sz="900" dirty="0"/>
          </a:p>
          <a:p>
            <a:pPr eaLnBrk="1" hangingPunct="1"/>
            <a:r>
              <a:rPr lang="hu-HU" sz="900" dirty="0"/>
              <a:t>Kvantum algoritmusok </a:t>
            </a:r>
            <a:r>
              <a:rPr lang="hu-HU" sz="900" dirty="0" err="1"/>
              <a:t>felfedezese</a:t>
            </a:r>
            <a:r>
              <a:rPr lang="hu-HU" sz="900" dirty="0"/>
              <a:t> </a:t>
            </a:r>
            <a:r>
              <a:rPr lang="hu-HU" sz="900" dirty="0" err="1"/>
              <a:t>uj</a:t>
            </a:r>
            <a:r>
              <a:rPr lang="hu-HU" sz="900" dirty="0"/>
              <a:t> </a:t>
            </a:r>
            <a:r>
              <a:rPr lang="hu-HU" sz="900" dirty="0" err="1"/>
              <a:t>dimenziokba</a:t>
            </a:r>
            <a:r>
              <a:rPr lang="hu-HU" sz="900" dirty="0"/>
              <a:t> helyezte fizika, </a:t>
            </a:r>
            <a:r>
              <a:rPr lang="hu-HU" sz="900" dirty="0" err="1"/>
              <a:t>szamitaselmelet</a:t>
            </a:r>
            <a:r>
              <a:rPr lang="hu-HU" sz="900" dirty="0"/>
              <a:t> es </a:t>
            </a:r>
            <a:r>
              <a:rPr lang="hu-HU" sz="900" dirty="0" err="1"/>
              <a:t>informacioelmelet</a:t>
            </a:r>
            <a:r>
              <a:rPr lang="hu-HU" sz="900" dirty="0"/>
              <a:t>  </a:t>
            </a:r>
            <a:r>
              <a:rPr lang="hu-HU" sz="900" dirty="0" err="1"/>
              <a:t>tudomany</a:t>
            </a:r>
            <a:r>
              <a:rPr lang="hu-HU" sz="900" dirty="0"/>
              <a:t> agait.</a:t>
            </a:r>
            <a:endParaRPr lang="en-US" sz="900" dirty="0"/>
          </a:p>
        </p:txBody>
      </p:sp>
    </p:spTree>
    <p:extLst>
      <p:ext uri="{BB962C8B-B14F-4D97-AF65-F5344CB8AC3E}">
        <p14:creationId xmlns:p14="http://schemas.microsoft.com/office/powerpoint/2010/main" val="198155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06976"/>
            <a:fld id="{7D5D2F8D-8597-4ECE-8341-DC1A90325B29}" type="slidenum">
              <a:rPr lang="en-US" smtClean="0">
                <a:solidFill>
                  <a:srgbClr val="000000"/>
                </a:solidFill>
              </a:rPr>
              <a:pPr defTabSz="906976"/>
              <a:t>13</a:t>
            </a:fld>
            <a:endParaRPr lang="en-US" dirty="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z="900" dirty="0"/>
              <a:t>Resource, power in computation…</a:t>
            </a:r>
          </a:p>
          <a:p>
            <a:pPr eaLnBrk="1" hangingPunct="1"/>
            <a:endParaRPr lang="en-US" sz="900" dirty="0"/>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alapjait</a:t>
            </a:r>
            <a:r>
              <a:rPr lang="en-US" sz="900" dirty="0"/>
              <a:t> </a:t>
            </a:r>
            <a:r>
              <a:rPr lang="en-US" sz="900" dirty="0" err="1"/>
              <a:t>erinto</a:t>
            </a:r>
            <a:r>
              <a:rPr lang="en-US" sz="900" dirty="0"/>
              <a:t> </a:t>
            </a:r>
            <a:r>
              <a:rPr lang="en-US" sz="900" dirty="0" err="1"/>
              <a:t>kerdeskor</a:t>
            </a:r>
            <a:r>
              <a:rPr lang="en-US" sz="900" dirty="0"/>
              <a:t>…  </a:t>
            </a:r>
          </a:p>
          <a:p>
            <a:pPr eaLnBrk="1" hangingPunct="1"/>
            <a:r>
              <a:rPr lang="en-US" sz="900" dirty="0" err="1"/>
              <a:t>Fizika</a:t>
            </a:r>
            <a:r>
              <a:rPr lang="en-US" sz="900" dirty="0"/>
              <a:t> </a:t>
            </a:r>
            <a:r>
              <a:rPr lang="en-US" sz="900" dirty="0" err="1"/>
              <a:t>ket</a:t>
            </a:r>
            <a:r>
              <a:rPr lang="en-US" sz="900" dirty="0"/>
              <a:t> </a:t>
            </a:r>
            <a:r>
              <a:rPr lang="en-US" sz="900" dirty="0" err="1"/>
              <a:t>uj</a:t>
            </a:r>
            <a:r>
              <a:rPr lang="en-US" sz="900" dirty="0"/>
              <a:t> </a:t>
            </a:r>
            <a:r>
              <a:rPr lang="en-US" sz="900" dirty="0" err="1"/>
              <a:t>teruletenek</a:t>
            </a:r>
            <a:r>
              <a:rPr lang="en-US" sz="900" dirty="0"/>
              <a:t> a </a:t>
            </a:r>
            <a:r>
              <a:rPr lang="en-US" sz="900" dirty="0" err="1"/>
              <a:t>megszuletesehez</a:t>
            </a:r>
            <a:r>
              <a:rPr lang="en-US" sz="900" dirty="0"/>
              <a:t> </a:t>
            </a:r>
            <a:r>
              <a:rPr lang="en-US" sz="900" dirty="0" err="1"/>
              <a:t>vezetett</a:t>
            </a:r>
            <a:r>
              <a:rPr lang="en-US" sz="900" dirty="0"/>
              <a:t>…</a:t>
            </a:r>
          </a:p>
          <a:p>
            <a:pPr eaLnBrk="1" hangingPunct="1"/>
            <a:r>
              <a:rPr lang="en-US" sz="900" dirty="0" err="1"/>
              <a:t>Eroforrasava</a:t>
            </a:r>
            <a:r>
              <a:rPr lang="en-US" sz="900" dirty="0"/>
              <a:t> </a:t>
            </a:r>
            <a:r>
              <a:rPr lang="en-US" sz="900" dirty="0" err="1"/>
              <a:t>valt</a:t>
            </a:r>
            <a:endParaRPr lang="en-US" sz="900" dirty="0"/>
          </a:p>
          <a:p>
            <a:pPr eaLnBrk="1" hangingPunct="1"/>
            <a:endParaRPr lang="en-US" sz="900" dirty="0"/>
          </a:p>
          <a:p>
            <a:pPr eaLnBrk="1" hangingPunct="1"/>
            <a:endParaRPr lang="en-US" sz="900" dirty="0"/>
          </a:p>
          <a:p>
            <a:pPr eaLnBrk="1" hangingPunct="1"/>
            <a:endParaRPr lang="en-US" sz="900" dirty="0"/>
          </a:p>
          <a:p>
            <a:pPr eaLnBrk="1" hangingPunct="1"/>
            <a:r>
              <a:rPr lang="hu-HU" sz="900" dirty="0"/>
              <a:t>Kvantum rendszerek </a:t>
            </a:r>
            <a:r>
              <a:rPr lang="hu-HU" sz="900" dirty="0" err="1"/>
              <a:t>szimulaciojat</a:t>
            </a:r>
            <a:r>
              <a:rPr lang="hu-HU" sz="900" dirty="0"/>
              <a:t> mar </a:t>
            </a:r>
            <a:r>
              <a:rPr lang="hu-HU" sz="900" dirty="0" err="1"/>
              <a:t>Feynman</a:t>
            </a:r>
            <a:r>
              <a:rPr lang="hu-HU" sz="900" dirty="0"/>
              <a:t> 82 megsejtette,  </a:t>
            </a:r>
            <a:r>
              <a:rPr lang="en-US" sz="900" dirty="0"/>
              <a:t>96 ban </a:t>
            </a:r>
            <a:r>
              <a:rPr lang="en-US" sz="900" dirty="0" err="1"/>
              <a:t>elso</a:t>
            </a:r>
            <a:r>
              <a:rPr lang="en-US" sz="900" dirty="0"/>
              <a:t> </a:t>
            </a:r>
            <a:r>
              <a:rPr lang="en-US" sz="900" dirty="0" err="1"/>
              <a:t>ilyen</a:t>
            </a:r>
            <a:r>
              <a:rPr lang="en-US" sz="900" dirty="0"/>
              <a:t> </a:t>
            </a:r>
            <a:r>
              <a:rPr lang="en-US" sz="900" dirty="0" err="1"/>
              <a:t>algoritmusok</a:t>
            </a:r>
            <a:endParaRPr lang="en-US" sz="900" dirty="0"/>
          </a:p>
          <a:p>
            <a:pPr eaLnBrk="1" hangingPunct="1"/>
            <a:r>
              <a:rPr lang="en-US" sz="900" dirty="0"/>
              <a:t>Pl.:</a:t>
            </a:r>
          </a:p>
          <a:p>
            <a:pPr eaLnBrk="1" hangingPunct="1"/>
            <a:r>
              <a:rPr lang="hu-HU" sz="900" dirty="0" err="1"/>
              <a:t>Estimation</a:t>
            </a:r>
            <a:r>
              <a:rPr lang="hu-HU" sz="900" dirty="0"/>
              <a:t> of </a:t>
            </a:r>
            <a:r>
              <a:rPr lang="hu-HU" sz="900" dirty="0" err="1"/>
              <a:t>the</a:t>
            </a:r>
            <a:r>
              <a:rPr lang="hu-HU" sz="900" dirty="0"/>
              <a:t> </a:t>
            </a:r>
            <a:r>
              <a:rPr lang="hu-HU" sz="900" dirty="0" err="1"/>
              <a:t>eigenvalues</a:t>
            </a:r>
            <a:r>
              <a:rPr lang="hu-HU" sz="900" dirty="0"/>
              <a:t> and </a:t>
            </a:r>
            <a:r>
              <a:rPr lang="hu-HU" sz="900" dirty="0" err="1"/>
              <a:t>eigenvectors</a:t>
            </a:r>
            <a:r>
              <a:rPr lang="hu-HU" sz="900" dirty="0"/>
              <a:t> of a Hamiltonian (</a:t>
            </a:r>
            <a:r>
              <a:rPr lang="hu-HU" sz="900" dirty="0" err="1"/>
              <a:t>this</a:t>
            </a:r>
            <a:r>
              <a:rPr lang="hu-HU" sz="900" dirty="0"/>
              <a:t> </a:t>
            </a:r>
            <a:r>
              <a:rPr lang="hu-HU" sz="900" dirty="0" err="1"/>
              <a:t>algorithm</a:t>
            </a:r>
            <a:r>
              <a:rPr lang="hu-HU" sz="900" dirty="0"/>
              <a:t> </a:t>
            </a:r>
            <a:r>
              <a:rPr lang="hu-HU" sz="900" dirty="0" err="1"/>
              <a:t>invokes</a:t>
            </a:r>
            <a:endParaRPr lang="hu-HU" sz="900" dirty="0"/>
          </a:p>
          <a:p>
            <a:pPr eaLnBrk="1" hangingPunct="1"/>
            <a:r>
              <a:rPr lang="hu-HU" sz="900" dirty="0" err="1"/>
              <a:t>the</a:t>
            </a:r>
            <a:r>
              <a:rPr lang="hu-HU" sz="900" dirty="0"/>
              <a:t> QFT), </a:t>
            </a:r>
            <a:r>
              <a:rPr lang="hu-HU" sz="900" dirty="0" err="1"/>
              <a:t>which</a:t>
            </a:r>
            <a:r>
              <a:rPr lang="hu-HU" sz="900" dirty="0"/>
              <a:t> </a:t>
            </a:r>
            <a:r>
              <a:rPr lang="hu-HU" sz="900" dirty="0" err="1"/>
              <a:t>can</a:t>
            </a:r>
            <a:r>
              <a:rPr lang="hu-HU" sz="900" dirty="0"/>
              <a:t> be </a:t>
            </a:r>
            <a:r>
              <a:rPr lang="hu-HU" sz="900" dirty="0" err="1"/>
              <a:t>used</a:t>
            </a:r>
            <a:r>
              <a:rPr lang="hu-HU" sz="900" dirty="0"/>
              <a:t> </a:t>
            </a:r>
            <a:r>
              <a:rPr lang="hu-HU" sz="900" dirty="0" err="1"/>
              <a:t>to</a:t>
            </a:r>
            <a:r>
              <a:rPr lang="hu-HU" sz="900" dirty="0"/>
              <a:t> </a:t>
            </a:r>
            <a:r>
              <a:rPr lang="hu-HU" sz="900" dirty="0" err="1"/>
              <a:t>find</a:t>
            </a:r>
            <a:r>
              <a:rPr lang="hu-HU" sz="900" dirty="0"/>
              <a:t> </a:t>
            </a:r>
            <a:r>
              <a:rPr lang="hu-HU" sz="900" dirty="0" err="1"/>
              <a:t>the</a:t>
            </a:r>
            <a:r>
              <a:rPr lang="hu-HU" sz="900" dirty="0"/>
              <a:t> </a:t>
            </a:r>
            <a:r>
              <a:rPr lang="hu-HU" sz="900" dirty="0" err="1"/>
              <a:t>energy</a:t>
            </a:r>
            <a:r>
              <a:rPr lang="hu-HU" sz="900" dirty="0"/>
              <a:t> </a:t>
            </a:r>
            <a:r>
              <a:rPr lang="hu-HU" sz="900" dirty="0" err="1"/>
              <a:t>levels</a:t>
            </a:r>
            <a:r>
              <a:rPr lang="hu-HU" sz="900" dirty="0"/>
              <a:t> of an atom </a:t>
            </a:r>
            <a:r>
              <a:rPr lang="hu-HU" sz="900" dirty="0" err="1"/>
              <a:t>for</a:t>
            </a:r>
            <a:r>
              <a:rPr lang="hu-HU" sz="900" dirty="0"/>
              <a:t> </a:t>
            </a:r>
            <a:r>
              <a:rPr lang="hu-HU" sz="900" dirty="0" err="1"/>
              <a:t>example</a:t>
            </a:r>
            <a:r>
              <a:rPr lang="hu-HU" sz="900" dirty="0"/>
              <a:t> [AL99].</a:t>
            </a:r>
          </a:p>
          <a:p>
            <a:pPr eaLnBrk="1" hangingPunct="1"/>
            <a:r>
              <a:rPr lang="hu-HU" sz="900" dirty="0"/>
              <a:t>• </a:t>
            </a:r>
            <a:r>
              <a:rPr lang="hu-HU" sz="900" dirty="0" err="1"/>
              <a:t>Simulation</a:t>
            </a:r>
            <a:r>
              <a:rPr lang="hu-HU" sz="900" dirty="0"/>
              <a:t> of </a:t>
            </a:r>
            <a:r>
              <a:rPr lang="hu-HU" sz="900" dirty="0" err="1"/>
              <a:t>the</a:t>
            </a:r>
            <a:r>
              <a:rPr lang="hu-HU" sz="900" dirty="0"/>
              <a:t> </a:t>
            </a:r>
            <a:r>
              <a:rPr lang="hu-HU" sz="900" dirty="0" err="1"/>
              <a:t>dynamics</a:t>
            </a:r>
            <a:r>
              <a:rPr lang="hu-HU" sz="900" dirty="0"/>
              <a:t> </a:t>
            </a:r>
            <a:r>
              <a:rPr lang="hu-HU" sz="900" dirty="0" err="1"/>
              <a:t>of</a:t>
            </a:r>
            <a:r>
              <a:rPr lang="hu-HU" sz="900" dirty="0"/>
              <a:t> </a:t>
            </a:r>
            <a:r>
              <a:rPr lang="hu-HU" sz="900" dirty="0" err="1"/>
              <a:t>many-body</a:t>
            </a:r>
            <a:r>
              <a:rPr lang="hu-HU" sz="900" dirty="0"/>
              <a:t> Fermi </a:t>
            </a:r>
            <a:r>
              <a:rPr lang="hu-HU" sz="900" dirty="0" err="1"/>
              <a:t>systems</a:t>
            </a:r>
            <a:r>
              <a:rPr lang="hu-HU" sz="900" dirty="0"/>
              <a:t>, </a:t>
            </a:r>
            <a:r>
              <a:rPr lang="hu-HU" sz="900" dirty="0" err="1"/>
              <a:t>using</a:t>
            </a:r>
            <a:r>
              <a:rPr lang="hu-HU" sz="900" dirty="0"/>
              <a:t> </a:t>
            </a:r>
            <a:r>
              <a:rPr lang="hu-HU" sz="900" dirty="0" err="1"/>
              <a:t>either</a:t>
            </a:r>
            <a:r>
              <a:rPr lang="hu-HU" sz="900" dirty="0"/>
              <a:t> </a:t>
            </a:r>
            <a:r>
              <a:rPr lang="hu-HU" sz="900" dirty="0" err="1"/>
              <a:t>first</a:t>
            </a:r>
            <a:r>
              <a:rPr lang="hu-HU" sz="900" dirty="0"/>
              <a:t> </a:t>
            </a:r>
            <a:r>
              <a:rPr lang="hu-HU" sz="900" dirty="0" err="1"/>
              <a:t>or</a:t>
            </a:r>
            <a:r>
              <a:rPr lang="hu-HU" sz="900" dirty="0"/>
              <a:t> </a:t>
            </a:r>
            <a:r>
              <a:rPr lang="hu-HU" sz="900" dirty="0" err="1"/>
              <a:t>second</a:t>
            </a:r>
            <a:endParaRPr lang="hu-HU" sz="900" dirty="0"/>
          </a:p>
          <a:p>
            <a:pPr eaLnBrk="1" hangingPunct="1"/>
            <a:r>
              <a:rPr lang="hu-HU" sz="900" dirty="0" err="1"/>
              <a:t>quantized</a:t>
            </a:r>
            <a:r>
              <a:rPr lang="hu-HU" sz="900" dirty="0"/>
              <a:t> </a:t>
            </a:r>
            <a:r>
              <a:rPr lang="hu-HU" sz="900" dirty="0" err="1"/>
              <a:t>descriptions</a:t>
            </a:r>
            <a:r>
              <a:rPr lang="hu-HU" sz="900" dirty="0"/>
              <a:t> [AL97].</a:t>
            </a:r>
          </a:p>
          <a:p>
            <a:pPr eaLnBrk="1" hangingPunct="1"/>
            <a:r>
              <a:rPr lang="hu-HU" sz="900" dirty="0"/>
              <a:t>• </a:t>
            </a:r>
            <a:r>
              <a:rPr lang="hu-HU" sz="900" dirty="0" err="1"/>
              <a:t>Simulation</a:t>
            </a:r>
            <a:r>
              <a:rPr lang="hu-HU" sz="900" dirty="0"/>
              <a:t> of </a:t>
            </a:r>
            <a:r>
              <a:rPr lang="hu-HU" sz="900" dirty="0" err="1"/>
              <a:t>quantum</a:t>
            </a:r>
            <a:r>
              <a:rPr lang="hu-HU" sz="900" dirty="0"/>
              <a:t> </a:t>
            </a:r>
            <a:r>
              <a:rPr lang="hu-HU" sz="900" dirty="0" err="1"/>
              <a:t>chaos</a:t>
            </a:r>
            <a:r>
              <a:rPr lang="hu-HU" sz="900" dirty="0"/>
              <a:t> and </a:t>
            </a:r>
            <a:r>
              <a:rPr lang="hu-HU" sz="900" dirty="0" err="1"/>
              <a:t>localization</a:t>
            </a:r>
            <a:r>
              <a:rPr lang="hu-HU" sz="900" dirty="0"/>
              <a:t> [GS01].</a:t>
            </a:r>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linearitasa</a:t>
            </a:r>
            <a:r>
              <a:rPr lang="en-US" sz="900" dirty="0"/>
              <a:t> </a:t>
            </a:r>
            <a:r>
              <a:rPr lang="en-US" sz="900" dirty="0" err="1"/>
              <a:t>miatt</a:t>
            </a:r>
            <a:r>
              <a:rPr lang="en-US" sz="900" dirty="0"/>
              <a:t> </a:t>
            </a:r>
            <a:r>
              <a:rPr lang="en-US" sz="900" dirty="0" err="1"/>
              <a:t>egy</a:t>
            </a:r>
            <a:r>
              <a:rPr lang="en-US" sz="900" dirty="0"/>
              <a:t> </a:t>
            </a:r>
            <a:r>
              <a:rPr lang="en-US" sz="900" dirty="0" err="1"/>
              <a:t>kvantum</a:t>
            </a:r>
            <a:r>
              <a:rPr lang="en-US" sz="900" dirty="0"/>
              <a:t> </a:t>
            </a:r>
            <a:r>
              <a:rPr lang="en-US" sz="900" dirty="0" err="1"/>
              <a:t>mechanikai</a:t>
            </a:r>
            <a:r>
              <a:rPr lang="en-US" sz="900" dirty="0"/>
              <a:t> </a:t>
            </a:r>
            <a:r>
              <a:rPr lang="en-US" sz="900" dirty="0" err="1"/>
              <a:t>logikai</a:t>
            </a:r>
            <a:r>
              <a:rPr lang="en-US" sz="900" dirty="0"/>
              <a:t> </a:t>
            </a:r>
            <a:r>
              <a:rPr lang="en-US" sz="900" dirty="0" err="1"/>
              <a:t>kapu</a:t>
            </a:r>
            <a:endParaRPr lang="en-US" sz="900" dirty="0"/>
          </a:p>
          <a:p>
            <a:pPr eaLnBrk="1" hangingPunct="1"/>
            <a:r>
              <a:rPr lang="en-US" sz="900" dirty="0" err="1"/>
              <a:t>parhuzamosan</a:t>
            </a:r>
            <a:r>
              <a:rPr lang="en-US" sz="900" dirty="0"/>
              <a:t> </a:t>
            </a:r>
            <a:r>
              <a:rPr lang="en-US" sz="900" dirty="0" err="1"/>
              <a:t>transzformalja</a:t>
            </a:r>
            <a:r>
              <a:rPr lang="en-US" sz="900" dirty="0"/>
              <a:t> </a:t>
            </a:r>
            <a:r>
              <a:rPr lang="en-US" sz="900" dirty="0" err="1"/>
              <a:t>az</a:t>
            </a:r>
            <a:r>
              <a:rPr lang="en-US" sz="900" dirty="0"/>
              <a:t> </a:t>
            </a:r>
            <a:r>
              <a:rPr lang="en-US" sz="900" dirty="0" err="1"/>
              <a:t>osszes</a:t>
            </a:r>
            <a:r>
              <a:rPr lang="en-US" sz="900" dirty="0"/>
              <a:t> </a:t>
            </a:r>
            <a:r>
              <a:rPr lang="en-US" sz="900" dirty="0" err="1"/>
              <a:t>kombinaciojat</a:t>
            </a:r>
            <a:r>
              <a:rPr lang="en-US" sz="900" dirty="0"/>
              <a:t> a </a:t>
            </a:r>
            <a:r>
              <a:rPr lang="en-US" sz="900" dirty="0" err="1"/>
              <a:t>ket</a:t>
            </a:r>
            <a:r>
              <a:rPr lang="en-US" sz="900" dirty="0"/>
              <a:t> </a:t>
            </a:r>
            <a:r>
              <a:rPr lang="en-US" sz="900" dirty="0" err="1"/>
              <a:t>qubites</a:t>
            </a:r>
            <a:r>
              <a:rPr lang="en-US" sz="900" dirty="0"/>
              <a:t> </a:t>
            </a:r>
            <a:r>
              <a:rPr lang="en-US" sz="900" dirty="0" err="1"/>
              <a:t>allapotnak</a:t>
            </a:r>
            <a:r>
              <a:rPr lang="en-US" sz="900" dirty="0"/>
              <a:t>.</a:t>
            </a:r>
          </a:p>
          <a:p>
            <a:pPr eaLnBrk="1" hangingPunct="1"/>
            <a:endParaRPr lang="en-US" sz="900" dirty="0"/>
          </a:p>
          <a:p>
            <a:pPr eaLnBrk="1" hangingPunct="1"/>
            <a:endParaRPr lang="hu-HU" sz="900" dirty="0"/>
          </a:p>
          <a:p>
            <a:pPr eaLnBrk="1" hangingPunct="1"/>
            <a:endParaRPr lang="hu-HU" sz="900" dirty="0"/>
          </a:p>
          <a:p>
            <a:pPr eaLnBrk="1" hangingPunct="1"/>
            <a:r>
              <a:rPr lang="hu-HU" sz="900" dirty="0" err="1"/>
              <a:t>Jo</a:t>
            </a:r>
            <a:r>
              <a:rPr lang="hu-HU" sz="900" dirty="0"/>
              <a:t> tudni:</a:t>
            </a:r>
          </a:p>
          <a:p>
            <a:pPr eaLnBrk="1" hangingPunct="1"/>
            <a:r>
              <a:rPr lang="hu-HU" sz="900" dirty="0"/>
              <a:t>- </a:t>
            </a:r>
            <a:r>
              <a:rPr lang="hu-HU" sz="900" dirty="0" err="1"/>
              <a:t>Nehany</a:t>
            </a:r>
            <a:r>
              <a:rPr lang="hu-HU" sz="900" dirty="0"/>
              <a:t> fontos eset van, ahol </a:t>
            </a:r>
            <a:r>
              <a:rPr lang="hu-HU" sz="900" dirty="0" err="1"/>
              <a:t>exponencialisan</a:t>
            </a:r>
            <a:r>
              <a:rPr lang="hu-HU" sz="900" dirty="0"/>
              <a:t> jobb a kvantum </a:t>
            </a:r>
            <a:r>
              <a:rPr lang="hu-HU" sz="900" dirty="0" err="1"/>
              <a:t>szamitogep</a:t>
            </a:r>
            <a:endParaRPr lang="hu-HU" sz="900" dirty="0"/>
          </a:p>
          <a:p>
            <a:pPr eaLnBrk="1" hangingPunct="1"/>
            <a:r>
              <a:rPr lang="hu-HU" sz="900" dirty="0"/>
              <a:t>- </a:t>
            </a:r>
            <a:r>
              <a:rPr lang="hu-HU" sz="900" dirty="0" err="1"/>
              <a:t>Normal</a:t>
            </a:r>
            <a:r>
              <a:rPr lang="hu-HU" sz="900" dirty="0"/>
              <a:t> </a:t>
            </a:r>
            <a:r>
              <a:rPr lang="hu-HU" sz="900" dirty="0" err="1"/>
              <a:t>szamitast</a:t>
            </a:r>
            <a:r>
              <a:rPr lang="hu-HU" sz="900" dirty="0"/>
              <a:t> pl. </a:t>
            </a:r>
            <a:r>
              <a:rPr lang="hu-HU" sz="900" dirty="0" err="1"/>
              <a:t>szamok</a:t>
            </a:r>
            <a:r>
              <a:rPr lang="hu-HU" sz="900" dirty="0"/>
              <a:t> </a:t>
            </a:r>
            <a:r>
              <a:rPr lang="hu-HU" sz="900" dirty="0" err="1"/>
              <a:t>osszeadasat</a:t>
            </a:r>
            <a:r>
              <a:rPr lang="hu-HU" sz="900" dirty="0"/>
              <a:t> nem </a:t>
            </a:r>
            <a:r>
              <a:rPr lang="hu-HU" sz="900" dirty="0" err="1"/>
              <a:t>gyorsitan</a:t>
            </a:r>
            <a:r>
              <a:rPr lang="hu-HU" sz="900" dirty="0"/>
              <a:t> fel a kvantum </a:t>
            </a:r>
            <a:r>
              <a:rPr lang="hu-HU" sz="900" dirty="0" err="1"/>
              <a:t>szamitogep</a:t>
            </a:r>
            <a:endParaRPr lang="hu-HU" sz="900" dirty="0"/>
          </a:p>
          <a:p>
            <a:pPr eaLnBrk="1" hangingPunct="1"/>
            <a:r>
              <a:rPr lang="hu-HU" sz="900" dirty="0"/>
              <a:t>- Nem minden </a:t>
            </a:r>
            <a:r>
              <a:rPr lang="hu-HU" sz="900" dirty="0" err="1"/>
              <a:t>problema</a:t>
            </a:r>
            <a:r>
              <a:rPr lang="hu-HU" sz="900" dirty="0"/>
              <a:t> </a:t>
            </a:r>
            <a:r>
              <a:rPr lang="hu-HU" sz="900" dirty="0" err="1"/>
              <a:t>eseteben</a:t>
            </a:r>
            <a:r>
              <a:rPr lang="hu-HU" sz="900" dirty="0"/>
              <a:t> </a:t>
            </a:r>
            <a:r>
              <a:rPr lang="hu-HU" sz="900" dirty="0" err="1"/>
              <a:t>okoyna</a:t>
            </a:r>
            <a:r>
              <a:rPr lang="hu-HU" sz="900" dirty="0"/>
              <a:t> </a:t>
            </a:r>
            <a:r>
              <a:rPr lang="hu-HU" sz="900" dirty="0" err="1"/>
              <a:t>exponencialis</a:t>
            </a:r>
            <a:r>
              <a:rPr lang="hu-HU" sz="900" dirty="0"/>
              <a:t> </a:t>
            </a:r>
            <a:r>
              <a:rPr lang="hu-HU" sz="900" dirty="0" err="1"/>
              <a:t>sebesseg</a:t>
            </a:r>
            <a:r>
              <a:rPr lang="hu-HU" sz="900" dirty="0"/>
              <a:t> </a:t>
            </a:r>
            <a:r>
              <a:rPr lang="hu-HU" sz="900" dirty="0" err="1"/>
              <a:t>novekedest</a:t>
            </a:r>
            <a:endParaRPr lang="hu-HU" sz="900" dirty="0"/>
          </a:p>
          <a:p>
            <a:pPr eaLnBrk="1" hangingPunct="1"/>
            <a:endParaRPr lang="hu-HU" sz="900" dirty="0"/>
          </a:p>
          <a:p>
            <a:pPr eaLnBrk="1" hangingPunct="1"/>
            <a:r>
              <a:rPr lang="hu-HU" sz="900" dirty="0"/>
              <a:t>Kvantum algoritmusok </a:t>
            </a:r>
            <a:r>
              <a:rPr lang="hu-HU" sz="900" dirty="0" err="1"/>
              <a:t>felfedezese</a:t>
            </a:r>
            <a:r>
              <a:rPr lang="hu-HU" sz="900" dirty="0"/>
              <a:t> </a:t>
            </a:r>
            <a:r>
              <a:rPr lang="hu-HU" sz="900" dirty="0" err="1"/>
              <a:t>uj</a:t>
            </a:r>
            <a:r>
              <a:rPr lang="hu-HU" sz="900" dirty="0"/>
              <a:t> </a:t>
            </a:r>
            <a:r>
              <a:rPr lang="hu-HU" sz="900" dirty="0" err="1"/>
              <a:t>dimenziokba</a:t>
            </a:r>
            <a:r>
              <a:rPr lang="hu-HU" sz="900" dirty="0"/>
              <a:t> helyezte fizika, </a:t>
            </a:r>
            <a:r>
              <a:rPr lang="hu-HU" sz="900" dirty="0" err="1"/>
              <a:t>szamitaselmelet</a:t>
            </a:r>
            <a:r>
              <a:rPr lang="hu-HU" sz="900" dirty="0"/>
              <a:t> es </a:t>
            </a:r>
            <a:r>
              <a:rPr lang="hu-HU" sz="900" dirty="0" err="1"/>
              <a:t>informacioelmelet</a:t>
            </a:r>
            <a:r>
              <a:rPr lang="hu-HU" sz="900" dirty="0"/>
              <a:t>  </a:t>
            </a:r>
            <a:r>
              <a:rPr lang="hu-HU" sz="900" dirty="0" err="1"/>
              <a:t>tudomany</a:t>
            </a:r>
            <a:r>
              <a:rPr lang="hu-HU" sz="900" dirty="0"/>
              <a:t> agait.</a:t>
            </a:r>
            <a:endParaRPr lang="en-US" sz="900" dirty="0"/>
          </a:p>
        </p:txBody>
      </p:sp>
    </p:spTree>
    <p:extLst>
      <p:ext uri="{BB962C8B-B14F-4D97-AF65-F5344CB8AC3E}">
        <p14:creationId xmlns:p14="http://schemas.microsoft.com/office/powerpoint/2010/main" val="3194252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06976"/>
            <a:fld id="{7D5D2F8D-8597-4ECE-8341-DC1A90325B29}" type="slidenum">
              <a:rPr lang="en-US" smtClean="0">
                <a:solidFill>
                  <a:srgbClr val="000000"/>
                </a:solidFill>
              </a:rPr>
              <a:pPr defTabSz="906976"/>
              <a:t>14</a:t>
            </a:fld>
            <a:endParaRPr lang="en-US" dirty="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z="900" dirty="0"/>
              <a:t>Resource, power in computation…</a:t>
            </a:r>
          </a:p>
          <a:p>
            <a:pPr eaLnBrk="1" hangingPunct="1"/>
            <a:endParaRPr lang="en-US" sz="900" dirty="0"/>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alapjait</a:t>
            </a:r>
            <a:r>
              <a:rPr lang="en-US" sz="900" dirty="0"/>
              <a:t> </a:t>
            </a:r>
            <a:r>
              <a:rPr lang="en-US" sz="900" dirty="0" err="1"/>
              <a:t>erinto</a:t>
            </a:r>
            <a:r>
              <a:rPr lang="en-US" sz="900" dirty="0"/>
              <a:t> </a:t>
            </a:r>
            <a:r>
              <a:rPr lang="en-US" sz="900" dirty="0" err="1"/>
              <a:t>kerdeskor</a:t>
            </a:r>
            <a:r>
              <a:rPr lang="en-US" sz="900" dirty="0"/>
              <a:t>…  </a:t>
            </a:r>
          </a:p>
          <a:p>
            <a:pPr eaLnBrk="1" hangingPunct="1"/>
            <a:r>
              <a:rPr lang="en-US" sz="900" dirty="0" err="1"/>
              <a:t>Fizika</a:t>
            </a:r>
            <a:r>
              <a:rPr lang="en-US" sz="900" dirty="0"/>
              <a:t> </a:t>
            </a:r>
            <a:r>
              <a:rPr lang="en-US" sz="900" dirty="0" err="1"/>
              <a:t>ket</a:t>
            </a:r>
            <a:r>
              <a:rPr lang="en-US" sz="900" dirty="0"/>
              <a:t> </a:t>
            </a:r>
            <a:r>
              <a:rPr lang="en-US" sz="900" dirty="0" err="1"/>
              <a:t>uj</a:t>
            </a:r>
            <a:r>
              <a:rPr lang="en-US" sz="900" dirty="0"/>
              <a:t> </a:t>
            </a:r>
            <a:r>
              <a:rPr lang="en-US" sz="900" dirty="0" err="1"/>
              <a:t>teruletenek</a:t>
            </a:r>
            <a:r>
              <a:rPr lang="en-US" sz="900" dirty="0"/>
              <a:t> a </a:t>
            </a:r>
            <a:r>
              <a:rPr lang="en-US" sz="900" dirty="0" err="1"/>
              <a:t>megszuletesehez</a:t>
            </a:r>
            <a:r>
              <a:rPr lang="en-US" sz="900" dirty="0"/>
              <a:t> </a:t>
            </a:r>
            <a:r>
              <a:rPr lang="en-US" sz="900" dirty="0" err="1"/>
              <a:t>vezetett</a:t>
            </a:r>
            <a:r>
              <a:rPr lang="en-US" sz="900" dirty="0"/>
              <a:t>…</a:t>
            </a:r>
          </a:p>
          <a:p>
            <a:pPr eaLnBrk="1" hangingPunct="1"/>
            <a:r>
              <a:rPr lang="en-US" sz="900" dirty="0" err="1"/>
              <a:t>Eroforrasava</a:t>
            </a:r>
            <a:r>
              <a:rPr lang="en-US" sz="900" dirty="0"/>
              <a:t> </a:t>
            </a:r>
            <a:r>
              <a:rPr lang="en-US" sz="900" dirty="0" err="1"/>
              <a:t>valt</a:t>
            </a:r>
            <a:endParaRPr lang="en-US" sz="900" dirty="0"/>
          </a:p>
          <a:p>
            <a:pPr eaLnBrk="1" hangingPunct="1"/>
            <a:endParaRPr lang="en-US" sz="900" dirty="0"/>
          </a:p>
          <a:p>
            <a:pPr eaLnBrk="1" hangingPunct="1"/>
            <a:endParaRPr lang="en-US" sz="900" dirty="0"/>
          </a:p>
          <a:p>
            <a:pPr eaLnBrk="1" hangingPunct="1"/>
            <a:endParaRPr lang="en-US" sz="900" dirty="0"/>
          </a:p>
          <a:p>
            <a:pPr eaLnBrk="1" hangingPunct="1"/>
            <a:r>
              <a:rPr lang="hu-HU" sz="900" dirty="0"/>
              <a:t>Kvantum rendszerek </a:t>
            </a:r>
            <a:r>
              <a:rPr lang="hu-HU" sz="900" dirty="0" err="1"/>
              <a:t>szimulaciojat</a:t>
            </a:r>
            <a:r>
              <a:rPr lang="hu-HU" sz="900" dirty="0"/>
              <a:t> mar </a:t>
            </a:r>
            <a:r>
              <a:rPr lang="hu-HU" sz="900" dirty="0" err="1"/>
              <a:t>Feynman</a:t>
            </a:r>
            <a:r>
              <a:rPr lang="hu-HU" sz="900" dirty="0"/>
              <a:t> 82 megsejtette,  </a:t>
            </a:r>
            <a:r>
              <a:rPr lang="en-US" sz="900" dirty="0"/>
              <a:t>96 ban </a:t>
            </a:r>
            <a:r>
              <a:rPr lang="en-US" sz="900" dirty="0" err="1"/>
              <a:t>elso</a:t>
            </a:r>
            <a:r>
              <a:rPr lang="en-US" sz="900" dirty="0"/>
              <a:t> </a:t>
            </a:r>
            <a:r>
              <a:rPr lang="en-US" sz="900" dirty="0" err="1"/>
              <a:t>ilyen</a:t>
            </a:r>
            <a:r>
              <a:rPr lang="en-US" sz="900" dirty="0"/>
              <a:t> </a:t>
            </a:r>
            <a:r>
              <a:rPr lang="en-US" sz="900" dirty="0" err="1"/>
              <a:t>algoritmusok</a:t>
            </a:r>
            <a:endParaRPr lang="en-US" sz="900" dirty="0"/>
          </a:p>
          <a:p>
            <a:pPr eaLnBrk="1" hangingPunct="1"/>
            <a:r>
              <a:rPr lang="en-US" sz="900" dirty="0"/>
              <a:t>Pl.:</a:t>
            </a:r>
          </a:p>
          <a:p>
            <a:pPr eaLnBrk="1" hangingPunct="1"/>
            <a:r>
              <a:rPr lang="hu-HU" sz="900" dirty="0" err="1"/>
              <a:t>Estimation</a:t>
            </a:r>
            <a:r>
              <a:rPr lang="hu-HU" sz="900" dirty="0"/>
              <a:t> of </a:t>
            </a:r>
            <a:r>
              <a:rPr lang="hu-HU" sz="900" dirty="0" err="1"/>
              <a:t>the</a:t>
            </a:r>
            <a:r>
              <a:rPr lang="hu-HU" sz="900" dirty="0"/>
              <a:t> </a:t>
            </a:r>
            <a:r>
              <a:rPr lang="hu-HU" sz="900" dirty="0" err="1"/>
              <a:t>eigenvalues</a:t>
            </a:r>
            <a:r>
              <a:rPr lang="hu-HU" sz="900" dirty="0"/>
              <a:t> and </a:t>
            </a:r>
            <a:r>
              <a:rPr lang="hu-HU" sz="900" dirty="0" err="1"/>
              <a:t>eigenvectors</a:t>
            </a:r>
            <a:r>
              <a:rPr lang="hu-HU" sz="900" dirty="0"/>
              <a:t> of a Hamiltonian (</a:t>
            </a:r>
            <a:r>
              <a:rPr lang="hu-HU" sz="900" dirty="0" err="1"/>
              <a:t>this</a:t>
            </a:r>
            <a:r>
              <a:rPr lang="hu-HU" sz="900" dirty="0"/>
              <a:t> </a:t>
            </a:r>
            <a:r>
              <a:rPr lang="hu-HU" sz="900" dirty="0" err="1"/>
              <a:t>algorithm</a:t>
            </a:r>
            <a:r>
              <a:rPr lang="hu-HU" sz="900" dirty="0"/>
              <a:t> </a:t>
            </a:r>
            <a:r>
              <a:rPr lang="hu-HU" sz="900" dirty="0" err="1"/>
              <a:t>invokes</a:t>
            </a:r>
            <a:endParaRPr lang="hu-HU" sz="900" dirty="0"/>
          </a:p>
          <a:p>
            <a:pPr eaLnBrk="1" hangingPunct="1"/>
            <a:r>
              <a:rPr lang="hu-HU" sz="900" dirty="0" err="1"/>
              <a:t>the</a:t>
            </a:r>
            <a:r>
              <a:rPr lang="hu-HU" sz="900" dirty="0"/>
              <a:t> QFT), </a:t>
            </a:r>
            <a:r>
              <a:rPr lang="hu-HU" sz="900" dirty="0" err="1"/>
              <a:t>which</a:t>
            </a:r>
            <a:r>
              <a:rPr lang="hu-HU" sz="900" dirty="0"/>
              <a:t> </a:t>
            </a:r>
            <a:r>
              <a:rPr lang="hu-HU" sz="900" dirty="0" err="1"/>
              <a:t>can</a:t>
            </a:r>
            <a:r>
              <a:rPr lang="hu-HU" sz="900" dirty="0"/>
              <a:t> be </a:t>
            </a:r>
            <a:r>
              <a:rPr lang="hu-HU" sz="900" dirty="0" err="1"/>
              <a:t>used</a:t>
            </a:r>
            <a:r>
              <a:rPr lang="hu-HU" sz="900" dirty="0"/>
              <a:t> </a:t>
            </a:r>
            <a:r>
              <a:rPr lang="hu-HU" sz="900" dirty="0" err="1"/>
              <a:t>to</a:t>
            </a:r>
            <a:r>
              <a:rPr lang="hu-HU" sz="900" dirty="0"/>
              <a:t> </a:t>
            </a:r>
            <a:r>
              <a:rPr lang="hu-HU" sz="900" dirty="0" err="1"/>
              <a:t>find</a:t>
            </a:r>
            <a:r>
              <a:rPr lang="hu-HU" sz="900" dirty="0"/>
              <a:t> </a:t>
            </a:r>
            <a:r>
              <a:rPr lang="hu-HU" sz="900" dirty="0" err="1"/>
              <a:t>the</a:t>
            </a:r>
            <a:r>
              <a:rPr lang="hu-HU" sz="900" dirty="0"/>
              <a:t> </a:t>
            </a:r>
            <a:r>
              <a:rPr lang="hu-HU" sz="900" dirty="0" err="1"/>
              <a:t>energy</a:t>
            </a:r>
            <a:r>
              <a:rPr lang="hu-HU" sz="900" dirty="0"/>
              <a:t> </a:t>
            </a:r>
            <a:r>
              <a:rPr lang="hu-HU" sz="900" dirty="0" err="1"/>
              <a:t>levels</a:t>
            </a:r>
            <a:r>
              <a:rPr lang="hu-HU" sz="900" dirty="0"/>
              <a:t> of an atom </a:t>
            </a:r>
            <a:r>
              <a:rPr lang="hu-HU" sz="900" dirty="0" err="1"/>
              <a:t>for</a:t>
            </a:r>
            <a:r>
              <a:rPr lang="hu-HU" sz="900" dirty="0"/>
              <a:t> </a:t>
            </a:r>
            <a:r>
              <a:rPr lang="hu-HU" sz="900" dirty="0" err="1"/>
              <a:t>example</a:t>
            </a:r>
            <a:r>
              <a:rPr lang="hu-HU" sz="900" dirty="0"/>
              <a:t> [AL99].</a:t>
            </a:r>
          </a:p>
          <a:p>
            <a:pPr eaLnBrk="1" hangingPunct="1"/>
            <a:r>
              <a:rPr lang="hu-HU" sz="900" dirty="0"/>
              <a:t>• </a:t>
            </a:r>
            <a:r>
              <a:rPr lang="hu-HU" sz="900" dirty="0" err="1"/>
              <a:t>Simulation</a:t>
            </a:r>
            <a:r>
              <a:rPr lang="hu-HU" sz="900" dirty="0"/>
              <a:t> of </a:t>
            </a:r>
            <a:r>
              <a:rPr lang="hu-HU" sz="900" dirty="0" err="1"/>
              <a:t>the</a:t>
            </a:r>
            <a:r>
              <a:rPr lang="hu-HU" sz="900" dirty="0"/>
              <a:t> </a:t>
            </a:r>
            <a:r>
              <a:rPr lang="hu-HU" sz="900" dirty="0" err="1"/>
              <a:t>dynamics</a:t>
            </a:r>
            <a:r>
              <a:rPr lang="hu-HU" sz="900" dirty="0"/>
              <a:t> </a:t>
            </a:r>
            <a:r>
              <a:rPr lang="hu-HU" sz="900" dirty="0" err="1"/>
              <a:t>of</a:t>
            </a:r>
            <a:r>
              <a:rPr lang="hu-HU" sz="900" dirty="0"/>
              <a:t> </a:t>
            </a:r>
            <a:r>
              <a:rPr lang="hu-HU" sz="900" dirty="0" err="1"/>
              <a:t>many-body</a:t>
            </a:r>
            <a:r>
              <a:rPr lang="hu-HU" sz="900" dirty="0"/>
              <a:t> Fermi </a:t>
            </a:r>
            <a:r>
              <a:rPr lang="hu-HU" sz="900" dirty="0" err="1"/>
              <a:t>systems</a:t>
            </a:r>
            <a:r>
              <a:rPr lang="hu-HU" sz="900" dirty="0"/>
              <a:t>, </a:t>
            </a:r>
            <a:r>
              <a:rPr lang="hu-HU" sz="900" dirty="0" err="1"/>
              <a:t>using</a:t>
            </a:r>
            <a:r>
              <a:rPr lang="hu-HU" sz="900" dirty="0"/>
              <a:t> </a:t>
            </a:r>
            <a:r>
              <a:rPr lang="hu-HU" sz="900" dirty="0" err="1"/>
              <a:t>either</a:t>
            </a:r>
            <a:r>
              <a:rPr lang="hu-HU" sz="900" dirty="0"/>
              <a:t> </a:t>
            </a:r>
            <a:r>
              <a:rPr lang="hu-HU" sz="900" dirty="0" err="1"/>
              <a:t>first</a:t>
            </a:r>
            <a:r>
              <a:rPr lang="hu-HU" sz="900" dirty="0"/>
              <a:t> </a:t>
            </a:r>
            <a:r>
              <a:rPr lang="hu-HU" sz="900" dirty="0" err="1"/>
              <a:t>or</a:t>
            </a:r>
            <a:r>
              <a:rPr lang="hu-HU" sz="900" dirty="0"/>
              <a:t> </a:t>
            </a:r>
            <a:r>
              <a:rPr lang="hu-HU" sz="900" dirty="0" err="1"/>
              <a:t>second</a:t>
            </a:r>
            <a:endParaRPr lang="hu-HU" sz="900" dirty="0"/>
          </a:p>
          <a:p>
            <a:pPr eaLnBrk="1" hangingPunct="1"/>
            <a:r>
              <a:rPr lang="hu-HU" sz="900" dirty="0" err="1"/>
              <a:t>quantized</a:t>
            </a:r>
            <a:r>
              <a:rPr lang="hu-HU" sz="900" dirty="0"/>
              <a:t> </a:t>
            </a:r>
            <a:r>
              <a:rPr lang="hu-HU" sz="900" dirty="0" err="1"/>
              <a:t>descriptions</a:t>
            </a:r>
            <a:r>
              <a:rPr lang="hu-HU" sz="900" dirty="0"/>
              <a:t> [AL97].</a:t>
            </a:r>
          </a:p>
          <a:p>
            <a:pPr eaLnBrk="1" hangingPunct="1"/>
            <a:r>
              <a:rPr lang="hu-HU" sz="900" dirty="0"/>
              <a:t>• </a:t>
            </a:r>
            <a:r>
              <a:rPr lang="hu-HU" sz="900" dirty="0" err="1"/>
              <a:t>Simulation</a:t>
            </a:r>
            <a:r>
              <a:rPr lang="hu-HU" sz="900" dirty="0"/>
              <a:t> of </a:t>
            </a:r>
            <a:r>
              <a:rPr lang="hu-HU" sz="900" dirty="0" err="1"/>
              <a:t>quantum</a:t>
            </a:r>
            <a:r>
              <a:rPr lang="hu-HU" sz="900" dirty="0"/>
              <a:t> </a:t>
            </a:r>
            <a:r>
              <a:rPr lang="hu-HU" sz="900" dirty="0" err="1"/>
              <a:t>chaos</a:t>
            </a:r>
            <a:r>
              <a:rPr lang="hu-HU" sz="900" dirty="0"/>
              <a:t> and </a:t>
            </a:r>
            <a:r>
              <a:rPr lang="hu-HU" sz="900" dirty="0" err="1"/>
              <a:t>localization</a:t>
            </a:r>
            <a:r>
              <a:rPr lang="hu-HU" sz="900" dirty="0"/>
              <a:t> [GS01].</a:t>
            </a:r>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linearitasa</a:t>
            </a:r>
            <a:r>
              <a:rPr lang="en-US" sz="900" dirty="0"/>
              <a:t> </a:t>
            </a:r>
            <a:r>
              <a:rPr lang="en-US" sz="900" dirty="0" err="1"/>
              <a:t>miatt</a:t>
            </a:r>
            <a:r>
              <a:rPr lang="en-US" sz="900" dirty="0"/>
              <a:t> </a:t>
            </a:r>
            <a:r>
              <a:rPr lang="en-US" sz="900" dirty="0" err="1"/>
              <a:t>egy</a:t>
            </a:r>
            <a:r>
              <a:rPr lang="en-US" sz="900" dirty="0"/>
              <a:t> </a:t>
            </a:r>
            <a:r>
              <a:rPr lang="en-US" sz="900" dirty="0" err="1"/>
              <a:t>kvantum</a:t>
            </a:r>
            <a:r>
              <a:rPr lang="en-US" sz="900" dirty="0"/>
              <a:t> </a:t>
            </a:r>
            <a:r>
              <a:rPr lang="en-US" sz="900" dirty="0" err="1"/>
              <a:t>mechanikai</a:t>
            </a:r>
            <a:r>
              <a:rPr lang="en-US" sz="900" dirty="0"/>
              <a:t> </a:t>
            </a:r>
            <a:r>
              <a:rPr lang="en-US" sz="900" dirty="0" err="1"/>
              <a:t>logikai</a:t>
            </a:r>
            <a:r>
              <a:rPr lang="en-US" sz="900" dirty="0"/>
              <a:t> </a:t>
            </a:r>
            <a:r>
              <a:rPr lang="en-US" sz="900" dirty="0" err="1"/>
              <a:t>kapu</a:t>
            </a:r>
            <a:endParaRPr lang="en-US" sz="900" dirty="0"/>
          </a:p>
          <a:p>
            <a:pPr eaLnBrk="1" hangingPunct="1"/>
            <a:r>
              <a:rPr lang="en-US" sz="900" dirty="0" err="1"/>
              <a:t>parhuzamosan</a:t>
            </a:r>
            <a:r>
              <a:rPr lang="en-US" sz="900" dirty="0"/>
              <a:t> </a:t>
            </a:r>
            <a:r>
              <a:rPr lang="en-US" sz="900" dirty="0" err="1"/>
              <a:t>transzformalja</a:t>
            </a:r>
            <a:r>
              <a:rPr lang="en-US" sz="900" dirty="0"/>
              <a:t> </a:t>
            </a:r>
            <a:r>
              <a:rPr lang="en-US" sz="900" dirty="0" err="1"/>
              <a:t>az</a:t>
            </a:r>
            <a:r>
              <a:rPr lang="en-US" sz="900" dirty="0"/>
              <a:t> </a:t>
            </a:r>
            <a:r>
              <a:rPr lang="en-US" sz="900" dirty="0" err="1"/>
              <a:t>osszes</a:t>
            </a:r>
            <a:r>
              <a:rPr lang="en-US" sz="900" dirty="0"/>
              <a:t> </a:t>
            </a:r>
            <a:r>
              <a:rPr lang="en-US" sz="900" dirty="0" err="1"/>
              <a:t>kombinaciojat</a:t>
            </a:r>
            <a:r>
              <a:rPr lang="en-US" sz="900" dirty="0"/>
              <a:t> a </a:t>
            </a:r>
            <a:r>
              <a:rPr lang="en-US" sz="900" dirty="0" err="1"/>
              <a:t>ket</a:t>
            </a:r>
            <a:r>
              <a:rPr lang="en-US" sz="900" dirty="0"/>
              <a:t> </a:t>
            </a:r>
            <a:r>
              <a:rPr lang="en-US" sz="900" dirty="0" err="1"/>
              <a:t>qubites</a:t>
            </a:r>
            <a:r>
              <a:rPr lang="en-US" sz="900" dirty="0"/>
              <a:t> </a:t>
            </a:r>
            <a:r>
              <a:rPr lang="en-US" sz="900" dirty="0" err="1"/>
              <a:t>allapotnak</a:t>
            </a:r>
            <a:r>
              <a:rPr lang="en-US" sz="900" dirty="0"/>
              <a:t>.</a:t>
            </a:r>
          </a:p>
          <a:p>
            <a:pPr eaLnBrk="1" hangingPunct="1"/>
            <a:endParaRPr lang="en-US" sz="900" dirty="0"/>
          </a:p>
          <a:p>
            <a:pPr eaLnBrk="1" hangingPunct="1"/>
            <a:endParaRPr lang="hu-HU" sz="900" dirty="0"/>
          </a:p>
          <a:p>
            <a:pPr eaLnBrk="1" hangingPunct="1"/>
            <a:endParaRPr lang="hu-HU" sz="900" dirty="0"/>
          </a:p>
          <a:p>
            <a:pPr eaLnBrk="1" hangingPunct="1"/>
            <a:r>
              <a:rPr lang="hu-HU" sz="900" dirty="0" err="1"/>
              <a:t>Jo</a:t>
            </a:r>
            <a:r>
              <a:rPr lang="hu-HU" sz="900" dirty="0"/>
              <a:t> tudni:</a:t>
            </a:r>
          </a:p>
          <a:p>
            <a:pPr eaLnBrk="1" hangingPunct="1"/>
            <a:r>
              <a:rPr lang="hu-HU" sz="900" dirty="0"/>
              <a:t>- </a:t>
            </a:r>
            <a:r>
              <a:rPr lang="hu-HU" sz="900" dirty="0" err="1"/>
              <a:t>Nehany</a:t>
            </a:r>
            <a:r>
              <a:rPr lang="hu-HU" sz="900" dirty="0"/>
              <a:t> fontos eset van, ahol </a:t>
            </a:r>
            <a:r>
              <a:rPr lang="hu-HU" sz="900" dirty="0" err="1"/>
              <a:t>exponencialisan</a:t>
            </a:r>
            <a:r>
              <a:rPr lang="hu-HU" sz="900" dirty="0"/>
              <a:t> jobb a kvantum </a:t>
            </a:r>
            <a:r>
              <a:rPr lang="hu-HU" sz="900" dirty="0" err="1"/>
              <a:t>szamitogep</a:t>
            </a:r>
            <a:endParaRPr lang="hu-HU" sz="900" dirty="0"/>
          </a:p>
          <a:p>
            <a:pPr eaLnBrk="1" hangingPunct="1"/>
            <a:r>
              <a:rPr lang="hu-HU" sz="900" dirty="0"/>
              <a:t>- </a:t>
            </a:r>
            <a:r>
              <a:rPr lang="hu-HU" sz="900" dirty="0" err="1"/>
              <a:t>Normal</a:t>
            </a:r>
            <a:r>
              <a:rPr lang="hu-HU" sz="900" dirty="0"/>
              <a:t> </a:t>
            </a:r>
            <a:r>
              <a:rPr lang="hu-HU" sz="900" dirty="0" err="1"/>
              <a:t>szamitast</a:t>
            </a:r>
            <a:r>
              <a:rPr lang="hu-HU" sz="900" dirty="0"/>
              <a:t> pl. </a:t>
            </a:r>
            <a:r>
              <a:rPr lang="hu-HU" sz="900" dirty="0" err="1"/>
              <a:t>szamok</a:t>
            </a:r>
            <a:r>
              <a:rPr lang="hu-HU" sz="900" dirty="0"/>
              <a:t> </a:t>
            </a:r>
            <a:r>
              <a:rPr lang="hu-HU" sz="900" dirty="0" err="1"/>
              <a:t>osszeadasat</a:t>
            </a:r>
            <a:r>
              <a:rPr lang="hu-HU" sz="900" dirty="0"/>
              <a:t> nem </a:t>
            </a:r>
            <a:r>
              <a:rPr lang="hu-HU" sz="900" dirty="0" err="1"/>
              <a:t>gyorsitan</a:t>
            </a:r>
            <a:r>
              <a:rPr lang="hu-HU" sz="900" dirty="0"/>
              <a:t> fel a kvantum </a:t>
            </a:r>
            <a:r>
              <a:rPr lang="hu-HU" sz="900" dirty="0" err="1"/>
              <a:t>szamitogep</a:t>
            </a:r>
            <a:endParaRPr lang="hu-HU" sz="900" dirty="0"/>
          </a:p>
          <a:p>
            <a:pPr eaLnBrk="1" hangingPunct="1"/>
            <a:r>
              <a:rPr lang="hu-HU" sz="900" dirty="0"/>
              <a:t>- Nem minden </a:t>
            </a:r>
            <a:r>
              <a:rPr lang="hu-HU" sz="900" dirty="0" err="1"/>
              <a:t>problema</a:t>
            </a:r>
            <a:r>
              <a:rPr lang="hu-HU" sz="900" dirty="0"/>
              <a:t> </a:t>
            </a:r>
            <a:r>
              <a:rPr lang="hu-HU" sz="900" dirty="0" err="1"/>
              <a:t>eseteben</a:t>
            </a:r>
            <a:r>
              <a:rPr lang="hu-HU" sz="900" dirty="0"/>
              <a:t> </a:t>
            </a:r>
            <a:r>
              <a:rPr lang="hu-HU" sz="900" dirty="0" err="1"/>
              <a:t>okoyna</a:t>
            </a:r>
            <a:r>
              <a:rPr lang="hu-HU" sz="900" dirty="0"/>
              <a:t> </a:t>
            </a:r>
            <a:r>
              <a:rPr lang="hu-HU" sz="900" dirty="0" err="1"/>
              <a:t>exponencialis</a:t>
            </a:r>
            <a:r>
              <a:rPr lang="hu-HU" sz="900" dirty="0"/>
              <a:t> </a:t>
            </a:r>
            <a:r>
              <a:rPr lang="hu-HU" sz="900" dirty="0" err="1"/>
              <a:t>sebesseg</a:t>
            </a:r>
            <a:r>
              <a:rPr lang="hu-HU" sz="900" dirty="0"/>
              <a:t> </a:t>
            </a:r>
            <a:r>
              <a:rPr lang="hu-HU" sz="900" dirty="0" err="1"/>
              <a:t>novekedest</a:t>
            </a:r>
            <a:endParaRPr lang="hu-HU" sz="900" dirty="0"/>
          </a:p>
          <a:p>
            <a:pPr eaLnBrk="1" hangingPunct="1"/>
            <a:endParaRPr lang="hu-HU" sz="900" dirty="0"/>
          </a:p>
          <a:p>
            <a:pPr eaLnBrk="1" hangingPunct="1"/>
            <a:r>
              <a:rPr lang="hu-HU" sz="900" dirty="0"/>
              <a:t>Kvantum algoritmusok </a:t>
            </a:r>
            <a:r>
              <a:rPr lang="hu-HU" sz="900" dirty="0" err="1"/>
              <a:t>felfedezese</a:t>
            </a:r>
            <a:r>
              <a:rPr lang="hu-HU" sz="900" dirty="0"/>
              <a:t> </a:t>
            </a:r>
            <a:r>
              <a:rPr lang="hu-HU" sz="900" dirty="0" err="1"/>
              <a:t>uj</a:t>
            </a:r>
            <a:r>
              <a:rPr lang="hu-HU" sz="900" dirty="0"/>
              <a:t> </a:t>
            </a:r>
            <a:r>
              <a:rPr lang="hu-HU" sz="900" dirty="0" err="1"/>
              <a:t>dimenziokba</a:t>
            </a:r>
            <a:r>
              <a:rPr lang="hu-HU" sz="900" dirty="0"/>
              <a:t> helyezte fizika, </a:t>
            </a:r>
            <a:r>
              <a:rPr lang="hu-HU" sz="900" dirty="0" err="1"/>
              <a:t>szamitaselmelet</a:t>
            </a:r>
            <a:r>
              <a:rPr lang="hu-HU" sz="900" dirty="0"/>
              <a:t> es </a:t>
            </a:r>
            <a:r>
              <a:rPr lang="hu-HU" sz="900" dirty="0" err="1"/>
              <a:t>informacioelmelet</a:t>
            </a:r>
            <a:r>
              <a:rPr lang="hu-HU" sz="900" dirty="0"/>
              <a:t>  </a:t>
            </a:r>
            <a:r>
              <a:rPr lang="hu-HU" sz="900" dirty="0" err="1"/>
              <a:t>tudomany</a:t>
            </a:r>
            <a:r>
              <a:rPr lang="hu-HU" sz="900" dirty="0"/>
              <a:t> agait.</a:t>
            </a:r>
            <a:endParaRPr lang="en-US" sz="900" dirty="0"/>
          </a:p>
        </p:txBody>
      </p:sp>
    </p:spTree>
    <p:extLst>
      <p:ext uri="{BB962C8B-B14F-4D97-AF65-F5344CB8AC3E}">
        <p14:creationId xmlns:p14="http://schemas.microsoft.com/office/powerpoint/2010/main" val="314414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06976"/>
            <a:fld id="{7D5D2F8D-8597-4ECE-8341-DC1A90325B29}" type="slidenum">
              <a:rPr lang="en-US" smtClean="0">
                <a:solidFill>
                  <a:srgbClr val="000000"/>
                </a:solidFill>
              </a:rPr>
              <a:pPr defTabSz="906976"/>
              <a:t>15</a:t>
            </a:fld>
            <a:endParaRPr lang="en-US" dirty="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Coherence</a:t>
            </a:r>
            <a:r>
              <a:rPr lang="en-US" sz="900" baseline="0" dirty="0"/>
              <a:t> </a:t>
            </a:r>
            <a:r>
              <a:rPr lang="en-US" sz="900" baseline="0" dirty="0">
                <a:sym typeface="Wingdings" pitchFamily="2" charset="2"/>
              </a:rPr>
              <a:t> Coupling to surrounding, for readout, manipulation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aseline="0" dirty="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100 -1000 </a:t>
            </a:r>
            <a:r>
              <a:rPr lang="en-US" sz="900" dirty="0" err="1"/>
              <a:t>qubit</a:t>
            </a:r>
            <a:r>
              <a:rPr lang="en-US" sz="900" dirty="0"/>
              <a:t> system</a:t>
            </a:r>
            <a:r>
              <a:rPr lang="en-US" sz="900" baseline="0" dirty="0"/>
              <a:t> would be </a:t>
            </a:r>
            <a:r>
              <a:rPr lang="en-US" sz="900" baseline="0" dirty="0" err="1"/>
              <a:t>competitve</a:t>
            </a:r>
            <a:endParaRPr lang="en-US" sz="900" dirty="0"/>
          </a:p>
          <a:p>
            <a:pPr eaLnBrk="1" hangingPunct="1"/>
            <a:endParaRPr lang="en-US" sz="900" dirty="0"/>
          </a:p>
          <a:p>
            <a:r>
              <a:rPr lang="en-US" sz="900" dirty="0"/>
              <a:t>Quantum parallelism</a:t>
            </a:r>
          </a:p>
          <a:p>
            <a:r>
              <a:rPr lang="en-US" sz="900" i="1" kern="1200" baseline="0" dirty="0">
                <a:solidFill>
                  <a:schemeClr val="tx1"/>
                </a:solidFill>
                <a:latin typeface="+mn-lt"/>
                <a:ea typeface="+mn-ea"/>
                <a:cs typeface="+mn-cs"/>
              </a:rPr>
              <a:t>the number of parallel function evaluations grows exponentially with the size of the</a:t>
            </a:r>
          </a:p>
          <a:p>
            <a:r>
              <a:rPr lang="en-US" sz="900" i="1" kern="1200" baseline="0" dirty="0">
                <a:solidFill>
                  <a:schemeClr val="tx1"/>
                </a:solidFill>
                <a:latin typeface="+mn-lt"/>
                <a:ea typeface="+mn-ea"/>
                <a:cs typeface="+mn-cs"/>
              </a:rPr>
              <a:t>quantum computer</a:t>
            </a:r>
            <a:endParaRPr lang="en-US" sz="900" dirty="0"/>
          </a:p>
          <a:p>
            <a:pPr eaLnBrk="1" hangingPunct="1"/>
            <a:endParaRPr lang="en-US" sz="900" dirty="0"/>
          </a:p>
          <a:p>
            <a:pPr eaLnBrk="1" hangingPunct="1"/>
            <a:endParaRPr lang="en-US" sz="900" dirty="0"/>
          </a:p>
          <a:p>
            <a:pPr eaLnBrk="1" hangingPunct="1"/>
            <a:endParaRPr lang="en-US" sz="900" dirty="0"/>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alapjait</a:t>
            </a:r>
            <a:r>
              <a:rPr lang="en-US" sz="900" dirty="0"/>
              <a:t> </a:t>
            </a:r>
            <a:r>
              <a:rPr lang="en-US" sz="900" dirty="0" err="1"/>
              <a:t>erinto</a:t>
            </a:r>
            <a:r>
              <a:rPr lang="en-US" sz="900" dirty="0"/>
              <a:t> </a:t>
            </a:r>
            <a:r>
              <a:rPr lang="en-US" sz="900" dirty="0" err="1"/>
              <a:t>kerdeskor</a:t>
            </a:r>
            <a:r>
              <a:rPr lang="en-US" sz="900" dirty="0"/>
              <a:t>…  </a:t>
            </a:r>
          </a:p>
          <a:p>
            <a:pPr eaLnBrk="1" hangingPunct="1"/>
            <a:r>
              <a:rPr lang="en-US" sz="900" dirty="0" err="1"/>
              <a:t>Fizika</a:t>
            </a:r>
            <a:r>
              <a:rPr lang="en-US" sz="900" dirty="0"/>
              <a:t> </a:t>
            </a:r>
            <a:r>
              <a:rPr lang="en-US" sz="900" dirty="0" err="1"/>
              <a:t>ket</a:t>
            </a:r>
            <a:r>
              <a:rPr lang="en-US" sz="900" dirty="0"/>
              <a:t> </a:t>
            </a:r>
            <a:r>
              <a:rPr lang="en-US" sz="900" dirty="0" err="1"/>
              <a:t>uj</a:t>
            </a:r>
            <a:r>
              <a:rPr lang="en-US" sz="900" dirty="0"/>
              <a:t> </a:t>
            </a:r>
            <a:r>
              <a:rPr lang="en-US" sz="900" dirty="0" err="1"/>
              <a:t>teruletenek</a:t>
            </a:r>
            <a:r>
              <a:rPr lang="en-US" sz="900" dirty="0"/>
              <a:t> a </a:t>
            </a:r>
            <a:r>
              <a:rPr lang="en-US" sz="900" dirty="0" err="1"/>
              <a:t>megszuletesehez</a:t>
            </a:r>
            <a:r>
              <a:rPr lang="en-US" sz="900" dirty="0"/>
              <a:t> </a:t>
            </a:r>
            <a:r>
              <a:rPr lang="en-US" sz="900" dirty="0" err="1"/>
              <a:t>vezetett</a:t>
            </a:r>
            <a:r>
              <a:rPr lang="en-US" sz="900" dirty="0"/>
              <a:t>…</a:t>
            </a:r>
          </a:p>
          <a:p>
            <a:pPr eaLnBrk="1" hangingPunct="1"/>
            <a:r>
              <a:rPr lang="en-US" sz="900" dirty="0" err="1"/>
              <a:t>Eroforrasava</a:t>
            </a:r>
            <a:r>
              <a:rPr lang="en-US" sz="900" dirty="0"/>
              <a:t> </a:t>
            </a:r>
            <a:r>
              <a:rPr lang="en-US" sz="900" dirty="0" err="1"/>
              <a:t>valt</a:t>
            </a:r>
            <a:endParaRPr lang="en-US" sz="900" dirty="0"/>
          </a:p>
          <a:p>
            <a:pPr eaLnBrk="1" hangingPunct="1"/>
            <a:endParaRPr lang="en-US" sz="900" dirty="0"/>
          </a:p>
          <a:p>
            <a:pPr eaLnBrk="1" hangingPunct="1"/>
            <a:endParaRPr lang="en-US" sz="900" dirty="0"/>
          </a:p>
          <a:p>
            <a:pPr eaLnBrk="1" hangingPunct="1"/>
            <a:endParaRPr lang="en-US" sz="900" dirty="0"/>
          </a:p>
          <a:p>
            <a:pPr eaLnBrk="1" hangingPunct="1"/>
            <a:r>
              <a:rPr lang="hu-HU" sz="900" dirty="0"/>
              <a:t>Kvantum rendszerek </a:t>
            </a:r>
            <a:r>
              <a:rPr lang="hu-HU" sz="900" dirty="0" err="1"/>
              <a:t>szimulaciojat</a:t>
            </a:r>
            <a:r>
              <a:rPr lang="hu-HU" sz="900" dirty="0"/>
              <a:t> mar </a:t>
            </a:r>
            <a:r>
              <a:rPr lang="hu-HU" sz="900" dirty="0" err="1"/>
              <a:t>Feynman</a:t>
            </a:r>
            <a:r>
              <a:rPr lang="hu-HU" sz="900" dirty="0"/>
              <a:t> 82 megsejtette,  </a:t>
            </a:r>
            <a:r>
              <a:rPr lang="en-US" sz="900" dirty="0"/>
              <a:t>96 ban </a:t>
            </a:r>
            <a:r>
              <a:rPr lang="en-US" sz="900" dirty="0" err="1"/>
              <a:t>elso</a:t>
            </a:r>
            <a:r>
              <a:rPr lang="en-US" sz="900" dirty="0"/>
              <a:t> </a:t>
            </a:r>
            <a:r>
              <a:rPr lang="en-US" sz="900" dirty="0" err="1"/>
              <a:t>ilyen</a:t>
            </a:r>
            <a:r>
              <a:rPr lang="en-US" sz="900" dirty="0"/>
              <a:t> </a:t>
            </a:r>
            <a:r>
              <a:rPr lang="en-US" sz="900" dirty="0" err="1"/>
              <a:t>algoritmusok</a:t>
            </a:r>
            <a:endParaRPr lang="en-US" sz="900" dirty="0"/>
          </a:p>
          <a:p>
            <a:pPr eaLnBrk="1" hangingPunct="1"/>
            <a:r>
              <a:rPr lang="en-US" sz="900" dirty="0"/>
              <a:t>Pl.:</a:t>
            </a:r>
          </a:p>
          <a:p>
            <a:pPr eaLnBrk="1" hangingPunct="1"/>
            <a:r>
              <a:rPr lang="hu-HU" sz="900" dirty="0" err="1"/>
              <a:t>Estimation</a:t>
            </a:r>
            <a:r>
              <a:rPr lang="hu-HU" sz="900" dirty="0"/>
              <a:t> of </a:t>
            </a:r>
            <a:r>
              <a:rPr lang="hu-HU" sz="900" dirty="0" err="1"/>
              <a:t>the</a:t>
            </a:r>
            <a:r>
              <a:rPr lang="hu-HU" sz="900" dirty="0"/>
              <a:t> </a:t>
            </a:r>
            <a:r>
              <a:rPr lang="hu-HU" sz="900" dirty="0" err="1"/>
              <a:t>eigenvalues</a:t>
            </a:r>
            <a:r>
              <a:rPr lang="hu-HU" sz="900" dirty="0"/>
              <a:t> and </a:t>
            </a:r>
            <a:r>
              <a:rPr lang="hu-HU" sz="900" dirty="0" err="1"/>
              <a:t>eigenvectors</a:t>
            </a:r>
            <a:r>
              <a:rPr lang="hu-HU" sz="900" dirty="0"/>
              <a:t> of a Hamiltonian (</a:t>
            </a:r>
            <a:r>
              <a:rPr lang="hu-HU" sz="900" dirty="0" err="1"/>
              <a:t>this</a:t>
            </a:r>
            <a:r>
              <a:rPr lang="hu-HU" sz="900" dirty="0"/>
              <a:t> </a:t>
            </a:r>
            <a:r>
              <a:rPr lang="hu-HU" sz="900" dirty="0" err="1"/>
              <a:t>algorithm</a:t>
            </a:r>
            <a:r>
              <a:rPr lang="hu-HU" sz="900" dirty="0"/>
              <a:t> </a:t>
            </a:r>
            <a:r>
              <a:rPr lang="hu-HU" sz="900" dirty="0" err="1"/>
              <a:t>invokes</a:t>
            </a:r>
            <a:endParaRPr lang="hu-HU" sz="900" dirty="0"/>
          </a:p>
          <a:p>
            <a:pPr eaLnBrk="1" hangingPunct="1"/>
            <a:r>
              <a:rPr lang="hu-HU" sz="900" dirty="0" err="1"/>
              <a:t>the</a:t>
            </a:r>
            <a:r>
              <a:rPr lang="hu-HU" sz="900" dirty="0"/>
              <a:t> QFT), </a:t>
            </a:r>
            <a:r>
              <a:rPr lang="hu-HU" sz="900" dirty="0" err="1"/>
              <a:t>which</a:t>
            </a:r>
            <a:r>
              <a:rPr lang="hu-HU" sz="900" dirty="0"/>
              <a:t> </a:t>
            </a:r>
            <a:r>
              <a:rPr lang="hu-HU" sz="900" dirty="0" err="1"/>
              <a:t>can</a:t>
            </a:r>
            <a:r>
              <a:rPr lang="hu-HU" sz="900" dirty="0"/>
              <a:t> be </a:t>
            </a:r>
            <a:r>
              <a:rPr lang="hu-HU" sz="900" dirty="0" err="1"/>
              <a:t>used</a:t>
            </a:r>
            <a:r>
              <a:rPr lang="hu-HU" sz="900" dirty="0"/>
              <a:t> </a:t>
            </a:r>
            <a:r>
              <a:rPr lang="hu-HU" sz="900" dirty="0" err="1"/>
              <a:t>to</a:t>
            </a:r>
            <a:r>
              <a:rPr lang="hu-HU" sz="900" dirty="0"/>
              <a:t> </a:t>
            </a:r>
            <a:r>
              <a:rPr lang="hu-HU" sz="900" dirty="0" err="1"/>
              <a:t>find</a:t>
            </a:r>
            <a:r>
              <a:rPr lang="hu-HU" sz="900" dirty="0"/>
              <a:t> </a:t>
            </a:r>
            <a:r>
              <a:rPr lang="hu-HU" sz="900" dirty="0" err="1"/>
              <a:t>the</a:t>
            </a:r>
            <a:r>
              <a:rPr lang="hu-HU" sz="900" dirty="0"/>
              <a:t> </a:t>
            </a:r>
            <a:r>
              <a:rPr lang="hu-HU" sz="900" dirty="0" err="1"/>
              <a:t>energy</a:t>
            </a:r>
            <a:r>
              <a:rPr lang="hu-HU" sz="900" dirty="0"/>
              <a:t> </a:t>
            </a:r>
            <a:r>
              <a:rPr lang="hu-HU" sz="900" dirty="0" err="1"/>
              <a:t>levels</a:t>
            </a:r>
            <a:r>
              <a:rPr lang="hu-HU" sz="900" dirty="0"/>
              <a:t> of an atom </a:t>
            </a:r>
            <a:r>
              <a:rPr lang="hu-HU" sz="900" dirty="0" err="1"/>
              <a:t>for</a:t>
            </a:r>
            <a:r>
              <a:rPr lang="hu-HU" sz="900" dirty="0"/>
              <a:t> </a:t>
            </a:r>
            <a:r>
              <a:rPr lang="hu-HU" sz="900" dirty="0" err="1"/>
              <a:t>example</a:t>
            </a:r>
            <a:r>
              <a:rPr lang="hu-HU" sz="900" dirty="0"/>
              <a:t> [AL99].</a:t>
            </a:r>
          </a:p>
          <a:p>
            <a:pPr eaLnBrk="1" hangingPunct="1"/>
            <a:r>
              <a:rPr lang="hu-HU" sz="900" dirty="0"/>
              <a:t>• </a:t>
            </a:r>
            <a:r>
              <a:rPr lang="hu-HU" sz="900" dirty="0" err="1"/>
              <a:t>Simulation</a:t>
            </a:r>
            <a:r>
              <a:rPr lang="hu-HU" sz="900" dirty="0"/>
              <a:t> of </a:t>
            </a:r>
            <a:r>
              <a:rPr lang="hu-HU" sz="900" dirty="0" err="1"/>
              <a:t>the</a:t>
            </a:r>
            <a:r>
              <a:rPr lang="hu-HU" sz="900" dirty="0"/>
              <a:t> </a:t>
            </a:r>
            <a:r>
              <a:rPr lang="hu-HU" sz="900" dirty="0" err="1"/>
              <a:t>dynamics</a:t>
            </a:r>
            <a:r>
              <a:rPr lang="hu-HU" sz="900" dirty="0"/>
              <a:t> </a:t>
            </a:r>
            <a:r>
              <a:rPr lang="hu-HU" sz="900" dirty="0" err="1"/>
              <a:t>of</a:t>
            </a:r>
            <a:r>
              <a:rPr lang="hu-HU" sz="900" dirty="0"/>
              <a:t> </a:t>
            </a:r>
            <a:r>
              <a:rPr lang="hu-HU" sz="900" dirty="0" err="1"/>
              <a:t>many-body</a:t>
            </a:r>
            <a:r>
              <a:rPr lang="hu-HU" sz="900" dirty="0"/>
              <a:t> Fermi </a:t>
            </a:r>
            <a:r>
              <a:rPr lang="hu-HU" sz="900" dirty="0" err="1"/>
              <a:t>systems</a:t>
            </a:r>
            <a:r>
              <a:rPr lang="hu-HU" sz="900" dirty="0"/>
              <a:t>, </a:t>
            </a:r>
            <a:r>
              <a:rPr lang="hu-HU" sz="900" dirty="0" err="1"/>
              <a:t>using</a:t>
            </a:r>
            <a:r>
              <a:rPr lang="hu-HU" sz="900" dirty="0"/>
              <a:t> </a:t>
            </a:r>
            <a:r>
              <a:rPr lang="hu-HU" sz="900" dirty="0" err="1"/>
              <a:t>either</a:t>
            </a:r>
            <a:r>
              <a:rPr lang="hu-HU" sz="900" dirty="0"/>
              <a:t> </a:t>
            </a:r>
            <a:r>
              <a:rPr lang="hu-HU" sz="900" dirty="0" err="1"/>
              <a:t>first</a:t>
            </a:r>
            <a:r>
              <a:rPr lang="hu-HU" sz="900" dirty="0"/>
              <a:t> </a:t>
            </a:r>
            <a:r>
              <a:rPr lang="hu-HU" sz="900" dirty="0" err="1"/>
              <a:t>or</a:t>
            </a:r>
            <a:r>
              <a:rPr lang="hu-HU" sz="900" dirty="0"/>
              <a:t> </a:t>
            </a:r>
            <a:r>
              <a:rPr lang="hu-HU" sz="900" dirty="0" err="1"/>
              <a:t>second</a:t>
            </a:r>
            <a:endParaRPr lang="hu-HU" sz="900" dirty="0"/>
          </a:p>
          <a:p>
            <a:pPr eaLnBrk="1" hangingPunct="1"/>
            <a:r>
              <a:rPr lang="hu-HU" sz="900" dirty="0" err="1"/>
              <a:t>quantized</a:t>
            </a:r>
            <a:r>
              <a:rPr lang="hu-HU" sz="900" dirty="0"/>
              <a:t> </a:t>
            </a:r>
            <a:r>
              <a:rPr lang="hu-HU" sz="900" dirty="0" err="1"/>
              <a:t>descriptions</a:t>
            </a:r>
            <a:r>
              <a:rPr lang="hu-HU" sz="900" dirty="0"/>
              <a:t> [AL97].</a:t>
            </a:r>
          </a:p>
          <a:p>
            <a:pPr eaLnBrk="1" hangingPunct="1"/>
            <a:r>
              <a:rPr lang="hu-HU" sz="900" dirty="0"/>
              <a:t>• </a:t>
            </a:r>
            <a:r>
              <a:rPr lang="hu-HU" sz="900" dirty="0" err="1"/>
              <a:t>Simulation</a:t>
            </a:r>
            <a:r>
              <a:rPr lang="hu-HU" sz="900" dirty="0"/>
              <a:t> of </a:t>
            </a:r>
            <a:r>
              <a:rPr lang="hu-HU" sz="900" dirty="0" err="1"/>
              <a:t>quantum</a:t>
            </a:r>
            <a:r>
              <a:rPr lang="hu-HU" sz="900" dirty="0"/>
              <a:t> </a:t>
            </a:r>
            <a:r>
              <a:rPr lang="hu-HU" sz="900" dirty="0" err="1"/>
              <a:t>chaos</a:t>
            </a:r>
            <a:r>
              <a:rPr lang="hu-HU" sz="900" dirty="0"/>
              <a:t> and </a:t>
            </a:r>
            <a:r>
              <a:rPr lang="hu-HU" sz="900" dirty="0" err="1"/>
              <a:t>localization</a:t>
            </a:r>
            <a:r>
              <a:rPr lang="hu-HU" sz="900" dirty="0"/>
              <a:t> [GS01].</a:t>
            </a:r>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linearitasa</a:t>
            </a:r>
            <a:r>
              <a:rPr lang="en-US" sz="900" dirty="0"/>
              <a:t> </a:t>
            </a:r>
            <a:r>
              <a:rPr lang="en-US" sz="900" dirty="0" err="1"/>
              <a:t>miatt</a:t>
            </a:r>
            <a:r>
              <a:rPr lang="en-US" sz="900" dirty="0"/>
              <a:t> </a:t>
            </a:r>
            <a:r>
              <a:rPr lang="en-US" sz="900" dirty="0" err="1"/>
              <a:t>egy</a:t>
            </a:r>
            <a:r>
              <a:rPr lang="en-US" sz="900" dirty="0"/>
              <a:t> </a:t>
            </a:r>
            <a:r>
              <a:rPr lang="en-US" sz="900" dirty="0" err="1"/>
              <a:t>kvantum</a:t>
            </a:r>
            <a:r>
              <a:rPr lang="en-US" sz="900" dirty="0"/>
              <a:t> </a:t>
            </a:r>
            <a:r>
              <a:rPr lang="en-US" sz="900" dirty="0" err="1"/>
              <a:t>mechanikai</a:t>
            </a:r>
            <a:r>
              <a:rPr lang="en-US" sz="900" dirty="0"/>
              <a:t> </a:t>
            </a:r>
            <a:r>
              <a:rPr lang="en-US" sz="900" dirty="0" err="1"/>
              <a:t>logikai</a:t>
            </a:r>
            <a:r>
              <a:rPr lang="en-US" sz="900" dirty="0"/>
              <a:t> </a:t>
            </a:r>
            <a:r>
              <a:rPr lang="en-US" sz="900" dirty="0" err="1"/>
              <a:t>kapu</a:t>
            </a:r>
            <a:endParaRPr lang="en-US" sz="900" dirty="0"/>
          </a:p>
          <a:p>
            <a:pPr eaLnBrk="1" hangingPunct="1"/>
            <a:r>
              <a:rPr lang="en-US" sz="900" dirty="0" err="1"/>
              <a:t>parhuzamosan</a:t>
            </a:r>
            <a:r>
              <a:rPr lang="en-US" sz="900" dirty="0"/>
              <a:t> </a:t>
            </a:r>
            <a:r>
              <a:rPr lang="en-US" sz="900" dirty="0" err="1"/>
              <a:t>transzformalja</a:t>
            </a:r>
            <a:r>
              <a:rPr lang="en-US" sz="900" dirty="0"/>
              <a:t> </a:t>
            </a:r>
            <a:r>
              <a:rPr lang="en-US" sz="900" dirty="0" err="1"/>
              <a:t>az</a:t>
            </a:r>
            <a:r>
              <a:rPr lang="en-US" sz="900" dirty="0"/>
              <a:t> </a:t>
            </a:r>
            <a:r>
              <a:rPr lang="en-US" sz="900" dirty="0" err="1"/>
              <a:t>osszes</a:t>
            </a:r>
            <a:r>
              <a:rPr lang="en-US" sz="900" dirty="0"/>
              <a:t> </a:t>
            </a:r>
            <a:r>
              <a:rPr lang="en-US" sz="900" dirty="0" err="1"/>
              <a:t>kombinaciojat</a:t>
            </a:r>
            <a:r>
              <a:rPr lang="en-US" sz="900" dirty="0"/>
              <a:t> a </a:t>
            </a:r>
            <a:r>
              <a:rPr lang="en-US" sz="900" dirty="0" err="1"/>
              <a:t>ket</a:t>
            </a:r>
            <a:r>
              <a:rPr lang="en-US" sz="900" dirty="0"/>
              <a:t> </a:t>
            </a:r>
            <a:r>
              <a:rPr lang="en-US" sz="900" dirty="0" err="1"/>
              <a:t>qubites</a:t>
            </a:r>
            <a:r>
              <a:rPr lang="en-US" sz="900" dirty="0"/>
              <a:t> </a:t>
            </a:r>
            <a:r>
              <a:rPr lang="en-US" sz="900" dirty="0" err="1"/>
              <a:t>allapotnak</a:t>
            </a:r>
            <a:r>
              <a:rPr lang="en-US" sz="900" dirty="0"/>
              <a:t>.</a:t>
            </a:r>
          </a:p>
          <a:p>
            <a:pPr eaLnBrk="1" hangingPunct="1"/>
            <a:endParaRPr lang="en-US" sz="900" dirty="0"/>
          </a:p>
          <a:p>
            <a:pPr eaLnBrk="1" hangingPunct="1"/>
            <a:endParaRPr lang="hu-HU" sz="900" dirty="0"/>
          </a:p>
          <a:p>
            <a:pPr eaLnBrk="1" hangingPunct="1"/>
            <a:endParaRPr lang="hu-HU" sz="900" dirty="0"/>
          </a:p>
          <a:p>
            <a:pPr eaLnBrk="1" hangingPunct="1"/>
            <a:r>
              <a:rPr lang="hu-HU" sz="900" dirty="0" err="1"/>
              <a:t>Jo</a:t>
            </a:r>
            <a:r>
              <a:rPr lang="hu-HU" sz="900" dirty="0"/>
              <a:t> tudni:</a:t>
            </a:r>
          </a:p>
          <a:p>
            <a:pPr eaLnBrk="1" hangingPunct="1"/>
            <a:r>
              <a:rPr lang="hu-HU" sz="900" dirty="0"/>
              <a:t>- </a:t>
            </a:r>
            <a:r>
              <a:rPr lang="hu-HU" sz="900" dirty="0" err="1"/>
              <a:t>Nehany</a:t>
            </a:r>
            <a:r>
              <a:rPr lang="hu-HU" sz="900" dirty="0"/>
              <a:t> fontos eset van, ahol </a:t>
            </a:r>
            <a:r>
              <a:rPr lang="hu-HU" sz="900" dirty="0" err="1"/>
              <a:t>exponencialisan</a:t>
            </a:r>
            <a:r>
              <a:rPr lang="hu-HU" sz="900" dirty="0"/>
              <a:t> jobb a kvantum </a:t>
            </a:r>
            <a:r>
              <a:rPr lang="hu-HU" sz="900" dirty="0" err="1"/>
              <a:t>szamitogep</a:t>
            </a:r>
            <a:endParaRPr lang="hu-HU" sz="900" dirty="0"/>
          </a:p>
          <a:p>
            <a:pPr eaLnBrk="1" hangingPunct="1"/>
            <a:r>
              <a:rPr lang="hu-HU" sz="900" dirty="0"/>
              <a:t>- </a:t>
            </a:r>
            <a:r>
              <a:rPr lang="hu-HU" sz="900" dirty="0" err="1"/>
              <a:t>Normal</a:t>
            </a:r>
            <a:r>
              <a:rPr lang="hu-HU" sz="900" dirty="0"/>
              <a:t> </a:t>
            </a:r>
            <a:r>
              <a:rPr lang="hu-HU" sz="900" dirty="0" err="1"/>
              <a:t>szamitast</a:t>
            </a:r>
            <a:r>
              <a:rPr lang="hu-HU" sz="900" dirty="0"/>
              <a:t> pl. </a:t>
            </a:r>
            <a:r>
              <a:rPr lang="hu-HU" sz="900" dirty="0" err="1"/>
              <a:t>szamok</a:t>
            </a:r>
            <a:r>
              <a:rPr lang="hu-HU" sz="900" dirty="0"/>
              <a:t> </a:t>
            </a:r>
            <a:r>
              <a:rPr lang="hu-HU" sz="900" dirty="0" err="1"/>
              <a:t>osszeadasat</a:t>
            </a:r>
            <a:r>
              <a:rPr lang="hu-HU" sz="900" dirty="0"/>
              <a:t> nem </a:t>
            </a:r>
            <a:r>
              <a:rPr lang="hu-HU" sz="900" dirty="0" err="1"/>
              <a:t>gyorsitan</a:t>
            </a:r>
            <a:r>
              <a:rPr lang="hu-HU" sz="900" dirty="0"/>
              <a:t> fel a kvantum </a:t>
            </a:r>
            <a:r>
              <a:rPr lang="hu-HU" sz="900" dirty="0" err="1"/>
              <a:t>szamitogep</a:t>
            </a:r>
            <a:endParaRPr lang="hu-HU" sz="900" dirty="0"/>
          </a:p>
          <a:p>
            <a:pPr eaLnBrk="1" hangingPunct="1"/>
            <a:r>
              <a:rPr lang="hu-HU" sz="900" dirty="0"/>
              <a:t>- Nem minden </a:t>
            </a:r>
            <a:r>
              <a:rPr lang="hu-HU" sz="900" dirty="0" err="1"/>
              <a:t>problema</a:t>
            </a:r>
            <a:r>
              <a:rPr lang="hu-HU" sz="900" dirty="0"/>
              <a:t> </a:t>
            </a:r>
            <a:r>
              <a:rPr lang="hu-HU" sz="900" dirty="0" err="1"/>
              <a:t>eseteben</a:t>
            </a:r>
            <a:r>
              <a:rPr lang="hu-HU" sz="900" dirty="0"/>
              <a:t> </a:t>
            </a:r>
            <a:r>
              <a:rPr lang="hu-HU" sz="900" dirty="0" err="1"/>
              <a:t>okoyna</a:t>
            </a:r>
            <a:r>
              <a:rPr lang="hu-HU" sz="900" dirty="0"/>
              <a:t> </a:t>
            </a:r>
            <a:r>
              <a:rPr lang="hu-HU" sz="900" dirty="0" err="1"/>
              <a:t>exponencialis</a:t>
            </a:r>
            <a:r>
              <a:rPr lang="hu-HU" sz="900" dirty="0"/>
              <a:t> </a:t>
            </a:r>
            <a:r>
              <a:rPr lang="hu-HU" sz="900" dirty="0" err="1"/>
              <a:t>sebesseg</a:t>
            </a:r>
            <a:r>
              <a:rPr lang="hu-HU" sz="900" dirty="0"/>
              <a:t> </a:t>
            </a:r>
            <a:r>
              <a:rPr lang="hu-HU" sz="900" dirty="0" err="1"/>
              <a:t>novekedest</a:t>
            </a:r>
            <a:endParaRPr lang="hu-HU" sz="900" dirty="0"/>
          </a:p>
          <a:p>
            <a:pPr eaLnBrk="1" hangingPunct="1"/>
            <a:endParaRPr lang="hu-HU" sz="900" dirty="0"/>
          </a:p>
          <a:p>
            <a:pPr eaLnBrk="1" hangingPunct="1"/>
            <a:r>
              <a:rPr lang="hu-HU" sz="900" dirty="0"/>
              <a:t>Kvantum algoritmusok </a:t>
            </a:r>
            <a:r>
              <a:rPr lang="hu-HU" sz="900" dirty="0" err="1"/>
              <a:t>felfedezese</a:t>
            </a:r>
            <a:r>
              <a:rPr lang="hu-HU" sz="900" dirty="0"/>
              <a:t> </a:t>
            </a:r>
            <a:r>
              <a:rPr lang="hu-HU" sz="900" dirty="0" err="1"/>
              <a:t>uj</a:t>
            </a:r>
            <a:r>
              <a:rPr lang="hu-HU" sz="900" dirty="0"/>
              <a:t> </a:t>
            </a:r>
            <a:r>
              <a:rPr lang="hu-HU" sz="900" dirty="0" err="1"/>
              <a:t>dimenziokba</a:t>
            </a:r>
            <a:r>
              <a:rPr lang="hu-HU" sz="900" dirty="0"/>
              <a:t> helyezte fizika, </a:t>
            </a:r>
            <a:r>
              <a:rPr lang="hu-HU" sz="900" dirty="0" err="1"/>
              <a:t>szamitaselmelet</a:t>
            </a:r>
            <a:r>
              <a:rPr lang="hu-HU" sz="900" dirty="0"/>
              <a:t> es </a:t>
            </a:r>
            <a:r>
              <a:rPr lang="hu-HU" sz="900" dirty="0" err="1"/>
              <a:t>informacioelmelet</a:t>
            </a:r>
            <a:r>
              <a:rPr lang="hu-HU" sz="900" dirty="0"/>
              <a:t>  </a:t>
            </a:r>
            <a:r>
              <a:rPr lang="hu-HU" sz="900" dirty="0" err="1"/>
              <a:t>tudomany</a:t>
            </a:r>
            <a:r>
              <a:rPr lang="hu-HU" sz="900" dirty="0"/>
              <a:t> agait.</a:t>
            </a:r>
            <a:endParaRPr lang="en-US" sz="900" dirty="0"/>
          </a:p>
        </p:txBody>
      </p:sp>
    </p:spTree>
    <p:extLst>
      <p:ext uri="{BB962C8B-B14F-4D97-AF65-F5344CB8AC3E}">
        <p14:creationId xmlns:p14="http://schemas.microsoft.com/office/powerpoint/2010/main" val="263977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Photons, easy to detect, fast, but difficult to localize</a:t>
            </a:r>
            <a:endParaRPr lang="hu-HU" dirty="0"/>
          </a:p>
          <a:p>
            <a:endParaRPr lang="hu-HU" dirty="0"/>
          </a:p>
          <a:p>
            <a:r>
              <a:rPr lang="hu-HU" dirty="0"/>
              <a:t>Geszti </a:t>
            </a:r>
            <a:r>
              <a:rPr lang="hu-HU" dirty="0" err="1"/>
              <a:t>course</a:t>
            </a:r>
            <a:br>
              <a:rPr lang="hu-HU" dirty="0"/>
            </a:br>
            <a:r>
              <a:rPr lang="hu-HU" dirty="0"/>
              <a:t>Domonkos Peter </a:t>
            </a:r>
            <a:r>
              <a:rPr lang="hu-HU" dirty="0" err="1"/>
              <a:t>course</a:t>
            </a:r>
            <a:endParaRPr lang="hu-HU" dirty="0"/>
          </a:p>
          <a:p>
            <a:endParaRPr lang="en-US" dirty="0"/>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31952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Idea is to build S lead into a small quantum computer,</a:t>
            </a:r>
            <a:r>
              <a:rPr lang="en-US" baseline="0" dirty="0"/>
              <a:t> which has two spin </a:t>
            </a:r>
            <a:r>
              <a:rPr lang="en-US" baseline="0" dirty="0" err="1"/>
              <a:t>qubits</a:t>
            </a:r>
            <a:r>
              <a:rPr lang="en-US" baseline="0" dirty="0"/>
              <a:t>. And by Single </a:t>
            </a:r>
            <a:r>
              <a:rPr lang="en-US" baseline="0" dirty="0" err="1"/>
              <a:t>Quibit</a:t>
            </a:r>
            <a:r>
              <a:rPr lang="en-US" baseline="0" dirty="0"/>
              <a:t> gates  </a:t>
            </a:r>
            <a:r>
              <a:rPr lang="en-US" baseline="0" dirty="0" err="1"/>
              <a:t>amnipulate</a:t>
            </a:r>
            <a:r>
              <a:rPr lang="en-US" baseline="0" dirty="0"/>
              <a:t> spin state of the dot, then let a second electron to be injected from the superconductor and do state tomography.</a:t>
            </a:r>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7115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Idea is to build S lead into a small quantum computer,</a:t>
            </a:r>
            <a:r>
              <a:rPr lang="en-US" baseline="0" dirty="0"/>
              <a:t> which has two spin </a:t>
            </a:r>
            <a:r>
              <a:rPr lang="en-US" baseline="0" dirty="0" err="1"/>
              <a:t>qubits</a:t>
            </a:r>
            <a:r>
              <a:rPr lang="en-US" baseline="0" dirty="0"/>
              <a:t>. And by Single </a:t>
            </a:r>
            <a:r>
              <a:rPr lang="en-US" baseline="0" dirty="0" err="1"/>
              <a:t>Quibit</a:t>
            </a:r>
            <a:r>
              <a:rPr lang="en-US" baseline="0" dirty="0"/>
              <a:t> gates  </a:t>
            </a:r>
            <a:r>
              <a:rPr lang="en-US" baseline="0" dirty="0" err="1"/>
              <a:t>amnipulate</a:t>
            </a:r>
            <a:r>
              <a:rPr lang="en-US" baseline="0" dirty="0"/>
              <a:t> spin state of the dot, then let a second electron to be injected from the superconductor and do state tomography.</a:t>
            </a:r>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19193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a:t>A. </a:t>
            </a:r>
            <a:r>
              <a:rPr lang="hu-HU" dirty="0" err="1"/>
              <a:t>Palyi</a:t>
            </a:r>
            <a:r>
              <a:rPr lang="hu-HU" dirty="0"/>
              <a:t> </a:t>
            </a:r>
            <a:r>
              <a:rPr lang="hu-HU" dirty="0" err="1"/>
              <a:t>course</a:t>
            </a:r>
            <a:endParaRPr lang="hu-HU" dirty="0"/>
          </a:p>
          <a:p>
            <a:endParaRPr lang="hu-HU" dirty="0"/>
          </a:p>
          <a:p>
            <a:r>
              <a:rPr lang="en-US" dirty="0"/>
              <a:t>The internal degree of freedom, spin.</a:t>
            </a:r>
            <a:r>
              <a:rPr lang="en-US" baseline="0" dirty="0"/>
              <a:t> The rotation of electron. It is an </a:t>
            </a:r>
            <a:r>
              <a:rPr lang="en-US" baseline="0" dirty="0" err="1"/>
              <a:t>idal</a:t>
            </a:r>
            <a:r>
              <a:rPr lang="en-US" baseline="0" dirty="0"/>
              <a:t> two level system.</a:t>
            </a:r>
          </a:p>
          <a:p>
            <a:endParaRPr lang="en-US" dirty="0"/>
          </a:p>
          <a:p>
            <a:endParaRPr lang="en-US" dirty="0"/>
          </a:p>
          <a:p>
            <a:r>
              <a:rPr lang="en-US" dirty="0"/>
              <a:t>Advantages of spin </a:t>
            </a:r>
            <a:r>
              <a:rPr lang="en-US" dirty="0" err="1"/>
              <a:t>qubits</a:t>
            </a:r>
            <a:r>
              <a:rPr lang="en-US" dirty="0"/>
              <a:t> compare to other systems:</a:t>
            </a:r>
          </a:p>
          <a:p>
            <a:r>
              <a:rPr lang="en-US" dirty="0"/>
              <a:t>- Inherent scalability</a:t>
            </a:r>
          </a:p>
          <a:p>
            <a:pPr>
              <a:buFontTx/>
              <a:buChar char="-"/>
            </a:pPr>
            <a:r>
              <a:rPr lang="en-US" dirty="0"/>
              <a:t> Compatibility with existing microelectronics industry</a:t>
            </a:r>
          </a:p>
          <a:p>
            <a:pPr>
              <a:buFontTx/>
              <a:buChar char="-"/>
            </a:pPr>
            <a:r>
              <a:rPr lang="en-US" dirty="0"/>
              <a:t> well- defined native </a:t>
            </a:r>
            <a:r>
              <a:rPr lang="en-US" dirty="0" err="1"/>
              <a:t>qubits</a:t>
            </a:r>
            <a:endParaRPr lang="en-US" dirty="0"/>
          </a:p>
          <a:p>
            <a:pPr>
              <a:buFontTx/>
              <a:buChar char="-"/>
            </a:pPr>
            <a:r>
              <a:rPr lang="en-US" dirty="0"/>
              <a:t> potential</a:t>
            </a:r>
            <a:r>
              <a:rPr lang="en-US" baseline="0" dirty="0"/>
              <a:t> to coupling to flying </a:t>
            </a:r>
            <a:r>
              <a:rPr lang="en-US" baseline="0" dirty="0" err="1"/>
              <a:t>qubits</a:t>
            </a:r>
            <a:endParaRPr lang="en-US" baseline="0" dirty="0"/>
          </a:p>
          <a:p>
            <a:pPr>
              <a:buFontTx/>
              <a:buNone/>
            </a:pPr>
            <a:r>
              <a:rPr lang="en-US" baseline="0" dirty="0"/>
              <a:t>- Various </a:t>
            </a:r>
            <a:r>
              <a:rPr lang="en-US" baseline="0" dirty="0" err="1"/>
              <a:t>matterial</a:t>
            </a:r>
            <a:r>
              <a:rPr lang="en-US" baseline="0" dirty="0"/>
              <a:t> systems, strong development driven by nanotechnology (CNT, </a:t>
            </a:r>
            <a:r>
              <a:rPr lang="en-US" baseline="0" dirty="0" err="1"/>
              <a:t>graphene</a:t>
            </a:r>
            <a:r>
              <a:rPr lang="en-US" baseline="0" dirty="0"/>
              <a:t>, </a:t>
            </a:r>
            <a:r>
              <a:rPr lang="en-US" baseline="0" dirty="0" err="1"/>
              <a:t>nanowires</a:t>
            </a:r>
            <a:r>
              <a:rPr lang="en-US" baseline="0" dirty="0"/>
              <a:t>)</a:t>
            </a:r>
          </a:p>
          <a:p>
            <a:pPr>
              <a:buFontTx/>
              <a:buNone/>
            </a:pPr>
            <a:r>
              <a:rPr lang="en-US" baseline="0" dirty="0" err="1"/>
              <a:t>Disadvantege</a:t>
            </a:r>
            <a:r>
              <a:rPr lang="en-US" baseline="0" dirty="0"/>
              <a:t>:</a:t>
            </a:r>
          </a:p>
          <a:p>
            <a:pPr>
              <a:buFontTx/>
              <a:buChar char="-"/>
            </a:pPr>
            <a:r>
              <a:rPr lang="en-US" baseline="0" dirty="0"/>
              <a:t> Linear structure</a:t>
            </a:r>
          </a:p>
          <a:p>
            <a:pPr>
              <a:buFontTx/>
              <a:buChar char="-"/>
            </a:pPr>
            <a:r>
              <a:rPr lang="en-US" baseline="0" dirty="0"/>
              <a:t> </a:t>
            </a:r>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0776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CD1A028-2F34-4FBE-8887-A688CE89BC53}" type="slidenum">
              <a:rPr lang="hu-HU" sz="1200">
                <a:solidFill>
                  <a:srgbClr val="000000"/>
                </a:solidFill>
                <a:latin typeface="Arial" charset="0"/>
                <a:cs typeface="Arial" charset="0"/>
              </a:rPr>
              <a:pPr algn="r" eaLnBrk="1" hangingPunct="1"/>
              <a:t>2</a:t>
            </a:fld>
            <a:endParaRPr lang="hu-HU" sz="1200">
              <a:solidFill>
                <a:srgbClr val="000000"/>
              </a:solidFill>
              <a:latin typeface="Arial" charset="0"/>
              <a:cs typeface="Arial" charset="0"/>
            </a:endParaRPr>
          </a:p>
        </p:txBody>
      </p:sp>
      <p:sp>
        <p:nvSpPr>
          <p:cNvPr id="24579" name="Rectangle 2"/>
          <p:cNvSpPr>
            <a:spLocks noGrp="1" noRot="1" noChangeAspect="1" noChangeArrowheads="1" noTextEdit="1"/>
          </p:cNvSpPr>
          <p:nvPr>
            <p:ph type="sldImg"/>
          </p:nvPr>
        </p:nvSpPr>
        <p:spPr>
          <a:xfrm>
            <a:off x="1144588" y="685800"/>
            <a:ext cx="4572000" cy="3429000"/>
          </a:xfrm>
          <a:ln/>
        </p:spPr>
      </p:sp>
      <p:sp>
        <p:nvSpPr>
          <p:cNvPr id="24580" name="Rectangle 3"/>
          <p:cNvSpPr>
            <a:spLocks noGrp="1" noChangeArrowheads="1"/>
          </p:cNvSpPr>
          <p:nvPr>
            <p:ph type="body" idx="1"/>
          </p:nvPr>
        </p:nvSpPr>
        <p:spPr>
          <a:xfrm>
            <a:off x="685800" y="4344988"/>
            <a:ext cx="5486400" cy="4113212"/>
          </a:xfrm>
          <a:noFill/>
          <a:ln/>
        </p:spPr>
        <p:txBody>
          <a:bodyPr/>
          <a:lstStyle/>
          <a:p>
            <a:pPr eaLnBrk="1" hangingPunct="1"/>
            <a:r>
              <a:rPr lang="hu-HU" dirty="0" err="1"/>
              <a:t>To</a:t>
            </a:r>
            <a:r>
              <a:rPr lang="hu-HU" dirty="0"/>
              <a:t> print: 1,4,5,7,8,9,15,16,18,23,24,25,26,29,30,31,34,35,40,41,43,46,47,48,51,55,60,61,62,63</a:t>
            </a:r>
          </a:p>
          <a:p>
            <a:pPr eaLnBrk="1" hangingPunct="1"/>
            <a:endParaRPr lang="hu-HU" dirty="0"/>
          </a:p>
          <a:p>
            <a:pPr eaLnBrk="1" hangingPunct="1"/>
            <a:r>
              <a:rPr lang="en-GB" dirty="0" err="1"/>
              <a:t>Hosszutav</a:t>
            </a:r>
            <a:r>
              <a:rPr lang="hu-HU" dirty="0"/>
              <a:t> </a:t>
            </a:r>
            <a:r>
              <a:rPr lang="hu-HU" dirty="0" err="1"/>
              <a:t>jovo</a:t>
            </a:r>
            <a:r>
              <a:rPr lang="hu-HU" dirty="0"/>
              <a:t> </a:t>
            </a:r>
            <a:r>
              <a:rPr lang="hu-HU" dirty="0" err="1"/>
              <a:t>elektornikaja</a:t>
            </a:r>
            <a:endParaRPr lang="hu-HU" dirty="0"/>
          </a:p>
          <a:p>
            <a:pPr eaLnBrk="1" hangingPunct="1">
              <a:buFontTx/>
              <a:buChar char="-"/>
            </a:pPr>
            <a:r>
              <a:rPr lang="hu-HU" dirty="0" err="1"/>
              <a:t>Folztatni</a:t>
            </a:r>
            <a:r>
              <a:rPr lang="hu-HU" dirty="0"/>
              <a:t> a </a:t>
            </a:r>
            <a:r>
              <a:rPr lang="hu-HU" dirty="0" err="1"/>
              <a:t>miniaturiyalast</a:t>
            </a:r>
            <a:r>
              <a:rPr lang="en-US" dirty="0"/>
              <a:t> </a:t>
            </a:r>
            <a:r>
              <a:rPr lang="en-US" dirty="0">
                <a:sym typeface="Wingdings" pitchFamily="2" charset="2"/>
              </a:rPr>
              <a:t> </a:t>
            </a:r>
            <a:r>
              <a:rPr lang="en-US" dirty="0" err="1">
                <a:sym typeface="Wingdings" pitchFamily="2" charset="2"/>
              </a:rPr>
              <a:t>molekularis</a:t>
            </a:r>
            <a:r>
              <a:rPr lang="en-US" dirty="0">
                <a:sym typeface="Wingdings" pitchFamily="2" charset="2"/>
              </a:rPr>
              <a:t> </a:t>
            </a:r>
            <a:r>
              <a:rPr lang="en-US" dirty="0" err="1">
                <a:sym typeface="Wingdings" pitchFamily="2" charset="2"/>
              </a:rPr>
              <a:t>elektronika</a:t>
            </a:r>
            <a:endParaRPr lang="en-US" dirty="0">
              <a:sym typeface="Wingdings" pitchFamily="2" charset="2"/>
            </a:endParaRPr>
          </a:p>
          <a:p>
            <a:pPr eaLnBrk="1" hangingPunct="1">
              <a:buFontTx/>
              <a:buChar char="-"/>
            </a:pPr>
            <a:r>
              <a:rPr lang="en-US" baseline="0" dirty="0">
                <a:sym typeface="Wingdings" pitchFamily="2" charset="2"/>
              </a:rPr>
              <a:t> </a:t>
            </a:r>
            <a:r>
              <a:rPr lang="en-US" baseline="0" dirty="0" err="1">
                <a:sym typeface="Wingdings" pitchFamily="2" charset="2"/>
              </a:rPr>
              <a:t>Uj</a:t>
            </a:r>
            <a:r>
              <a:rPr lang="en-US" baseline="0" dirty="0">
                <a:sym typeface="Wingdings" pitchFamily="2" charset="2"/>
              </a:rPr>
              <a:t> </a:t>
            </a:r>
            <a:r>
              <a:rPr lang="en-US" baseline="0" dirty="0" err="1">
                <a:sym typeface="Wingdings" pitchFamily="2" charset="2"/>
              </a:rPr>
              <a:t>koncepciokat</a:t>
            </a:r>
            <a:r>
              <a:rPr lang="en-US" baseline="0" dirty="0">
                <a:sym typeface="Wingdings" pitchFamily="2" charset="2"/>
              </a:rPr>
              <a:t> </a:t>
            </a:r>
            <a:r>
              <a:rPr lang="en-US" baseline="0" dirty="0" err="1">
                <a:sym typeface="Wingdings" pitchFamily="2" charset="2"/>
              </a:rPr>
              <a:t>kidolgozni</a:t>
            </a:r>
            <a:r>
              <a:rPr lang="en-US" baseline="0" dirty="0">
                <a:sym typeface="Wingdings" pitchFamily="2" charset="2"/>
              </a:rPr>
              <a:t> </a:t>
            </a:r>
            <a:r>
              <a:rPr lang="en-US" baseline="0" dirty="0" err="1">
                <a:sym typeface="Wingdings" pitchFamily="2" charset="2"/>
              </a:rPr>
              <a:t>szamitasokra</a:t>
            </a:r>
            <a:r>
              <a:rPr lang="en-US" baseline="0" dirty="0">
                <a:sym typeface="Wingdings" pitchFamily="2" charset="2"/>
              </a:rPr>
              <a:t>…</a:t>
            </a:r>
          </a:p>
          <a:p>
            <a:pPr eaLnBrk="1" hangingPunct="1">
              <a:buFontTx/>
              <a:buChar char="-"/>
            </a:pPr>
            <a:r>
              <a:rPr lang="en-US" baseline="0" dirty="0" err="1">
                <a:sym typeface="Wingdings" pitchFamily="2" charset="2"/>
              </a:rPr>
              <a:t>Kis</a:t>
            </a:r>
            <a:r>
              <a:rPr lang="en-US" baseline="0" dirty="0">
                <a:sym typeface="Wingdings" pitchFamily="2" charset="2"/>
              </a:rPr>
              <a:t> </a:t>
            </a:r>
            <a:r>
              <a:rPr lang="en-US" baseline="0" dirty="0" err="1">
                <a:sym typeface="Wingdings" pitchFamily="2" charset="2"/>
              </a:rPr>
              <a:t>meret</a:t>
            </a:r>
            <a:r>
              <a:rPr lang="en-US" baseline="0" dirty="0">
                <a:sym typeface="Wingdings" pitchFamily="2" charset="2"/>
              </a:rPr>
              <a:t> </a:t>
            </a:r>
            <a:r>
              <a:rPr lang="en-US" baseline="0" dirty="0" err="1">
                <a:sym typeface="Wingdings" pitchFamily="2" charset="2"/>
              </a:rPr>
              <a:t>tartomanyban</a:t>
            </a:r>
            <a:r>
              <a:rPr lang="en-US" baseline="0" dirty="0">
                <a:sym typeface="Wingdings" pitchFamily="2" charset="2"/>
              </a:rPr>
              <a:t> </a:t>
            </a:r>
            <a:r>
              <a:rPr lang="en-US" baseline="0" dirty="0" err="1">
                <a:sym typeface="Wingdings" pitchFamily="2" charset="2"/>
              </a:rPr>
              <a:t>maskeppen</a:t>
            </a:r>
            <a:r>
              <a:rPr lang="en-US" baseline="0" dirty="0">
                <a:sym typeface="Wingdings" pitchFamily="2" charset="2"/>
              </a:rPr>
              <a:t> </a:t>
            </a:r>
            <a:r>
              <a:rPr lang="en-US" baseline="0" dirty="0" err="1">
                <a:sym typeface="Wingdings" pitchFamily="2" charset="2"/>
              </a:rPr>
              <a:t>viselkedik</a:t>
            </a:r>
            <a:r>
              <a:rPr lang="en-US" baseline="0" dirty="0">
                <a:sym typeface="Wingdings" pitchFamily="2" charset="2"/>
              </a:rPr>
              <a:t> </a:t>
            </a:r>
            <a:r>
              <a:rPr lang="en-US" baseline="0" dirty="0" err="1">
                <a:sym typeface="Wingdings" pitchFamily="2" charset="2"/>
              </a:rPr>
              <a:t>egy</a:t>
            </a:r>
            <a:r>
              <a:rPr lang="en-US" baseline="0" dirty="0">
                <a:sym typeface="Wingdings" pitchFamily="2" charset="2"/>
              </a:rPr>
              <a:t> </a:t>
            </a:r>
            <a:r>
              <a:rPr lang="en-US" baseline="0" dirty="0" err="1">
                <a:sym typeface="Wingdings" pitchFamily="2" charset="2"/>
              </a:rPr>
              <a:t>eszkoz</a:t>
            </a:r>
            <a:r>
              <a:rPr lang="en-US" baseline="0" dirty="0">
                <a:sym typeface="Wingdings" pitchFamily="2" charset="2"/>
              </a:rPr>
              <a:t>. Pl.  </a:t>
            </a:r>
            <a:r>
              <a:rPr lang="en-US" baseline="0" dirty="0" err="1">
                <a:sym typeface="Wingdings" pitchFamily="2" charset="2"/>
              </a:rPr>
              <a:t>Kvantummechanikailag</a:t>
            </a:r>
            <a:r>
              <a:rPr lang="en-US" baseline="0" dirty="0">
                <a:sym typeface="Wingdings" pitchFamily="2" charset="2"/>
              </a:rPr>
              <a:t>,</a:t>
            </a:r>
          </a:p>
          <a:p>
            <a:pPr eaLnBrk="1" hangingPunct="1">
              <a:buFontTx/>
              <a:buChar char="-"/>
            </a:pPr>
            <a:r>
              <a:rPr lang="en-US" baseline="0" dirty="0" err="1">
                <a:sym typeface="Wingdings" pitchFamily="2" charset="2"/>
              </a:rPr>
              <a:t>Vagy</a:t>
            </a:r>
            <a:r>
              <a:rPr lang="en-US" baseline="0" dirty="0">
                <a:sym typeface="Wingdings" pitchFamily="2" charset="2"/>
              </a:rPr>
              <a:t> </a:t>
            </a:r>
            <a:r>
              <a:rPr lang="en-US" baseline="0" dirty="0" err="1">
                <a:sym typeface="Wingdings" pitchFamily="2" charset="2"/>
              </a:rPr>
              <a:t>ballisztikusan</a:t>
            </a:r>
            <a:r>
              <a:rPr lang="en-US" baseline="0" dirty="0">
                <a:sym typeface="Wingdings" pitchFamily="2" charset="2"/>
              </a:rPr>
              <a:t>  </a:t>
            </a:r>
            <a:r>
              <a:rPr lang="en-US" baseline="0" dirty="0" err="1">
                <a:sym typeface="Wingdings" pitchFamily="2" charset="2"/>
              </a:rPr>
              <a:t>elektron</a:t>
            </a:r>
            <a:r>
              <a:rPr lang="en-US" baseline="0" dirty="0">
                <a:sym typeface="Wingdings" pitchFamily="2" charset="2"/>
              </a:rPr>
              <a:t> </a:t>
            </a:r>
            <a:r>
              <a:rPr lang="en-US" baseline="0" dirty="0" err="1">
                <a:sym typeface="Wingdings" pitchFamily="2" charset="2"/>
              </a:rPr>
              <a:t>optika</a:t>
            </a:r>
            <a:endParaRPr lang="en-US" baseline="0" dirty="0">
              <a:sym typeface="Wingdings" pitchFamily="2" charset="2"/>
            </a:endParaRPr>
          </a:p>
          <a:p>
            <a:pPr eaLnBrk="1" hangingPunct="1">
              <a:buFontTx/>
              <a:buChar char="-"/>
            </a:pPr>
            <a:r>
              <a:rPr lang="en-US" baseline="0" dirty="0" err="1">
                <a:sym typeface="Wingdings" pitchFamily="2" charset="2"/>
              </a:rPr>
              <a:t>Szamos</a:t>
            </a:r>
            <a:r>
              <a:rPr lang="en-US" baseline="0" dirty="0">
                <a:sym typeface="Wingdings" pitchFamily="2" charset="2"/>
              </a:rPr>
              <a:t> </a:t>
            </a:r>
            <a:r>
              <a:rPr lang="en-US" baseline="0" dirty="0" err="1">
                <a:sym typeface="Wingdings" pitchFamily="2" charset="2"/>
              </a:rPr>
              <a:t>objektum</a:t>
            </a:r>
            <a:r>
              <a:rPr lang="en-US" baseline="0" dirty="0">
                <a:sym typeface="Wingdings" pitchFamily="2" charset="2"/>
              </a:rPr>
              <a:t> </a:t>
            </a:r>
            <a:r>
              <a:rPr lang="en-US" baseline="0" dirty="0" err="1">
                <a:sym typeface="Wingdings" pitchFamily="2" charset="2"/>
              </a:rPr>
              <a:t>nanotechnologia</a:t>
            </a:r>
            <a:r>
              <a:rPr lang="en-US" baseline="0" dirty="0">
                <a:sym typeface="Wingdings" pitchFamily="2" charset="2"/>
              </a:rPr>
              <a:t> </a:t>
            </a:r>
            <a:r>
              <a:rPr lang="en-US" baseline="0" dirty="0" err="1">
                <a:sym typeface="Wingdings" pitchFamily="2" charset="2"/>
              </a:rPr>
              <a:t>teruleterol</a:t>
            </a:r>
            <a:r>
              <a:rPr lang="en-US" baseline="0" dirty="0">
                <a:sym typeface="Wingdings" pitchFamily="2" charset="2"/>
              </a:rPr>
              <a:t>, </a:t>
            </a:r>
            <a:r>
              <a:rPr lang="en-US" baseline="0" dirty="0" err="1">
                <a:sym typeface="Wingdings" pitchFamily="2" charset="2"/>
              </a:rPr>
              <a:t>amibol</a:t>
            </a:r>
            <a:r>
              <a:rPr lang="en-US" baseline="0" dirty="0">
                <a:sym typeface="Wingdings" pitchFamily="2" charset="2"/>
              </a:rPr>
              <a:t> </a:t>
            </a:r>
            <a:r>
              <a:rPr lang="en-US" baseline="0" dirty="0" err="1">
                <a:sym typeface="Wingdings" pitchFamily="2" charset="2"/>
              </a:rPr>
              <a:t>aramkoroket</a:t>
            </a:r>
            <a:r>
              <a:rPr lang="en-US" baseline="0" dirty="0">
                <a:sym typeface="Wingdings" pitchFamily="2" charset="2"/>
              </a:rPr>
              <a:t> </a:t>
            </a:r>
            <a:r>
              <a:rPr lang="en-US" baseline="0" dirty="0" err="1">
                <a:sym typeface="Wingdings" pitchFamily="2" charset="2"/>
              </a:rPr>
              <a:t>lehet</a:t>
            </a:r>
            <a:r>
              <a:rPr lang="en-US" baseline="0" dirty="0">
                <a:sym typeface="Wingdings" pitchFamily="2" charset="2"/>
              </a:rPr>
              <a:t> </a:t>
            </a:r>
            <a:r>
              <a:rPr lang="en-US" baseline="0" dirty="0" err="1">
                <a:sym typeface="Wingdings" pitchFamily="2" charset="2"/>
              </a:rPr>
              <a:t>kesziteni</a:t>
            </a:r>
            <a:r>
              <a:rPr lang="en-US" baseline="0" dirty="0">
                <a:sym typeface="Wingdings" pitchFamily="2" charset="2"/>
              </a:rPr>
              <a:t>.</a:t>
            </a:r>
          </a:p>
          <a:p>
            <a:pPr eaLnBrk="1" hangingPunct="1">
              <a:buFontTx/>
              <a:buChar char="-"/>
            </a:pPr>
            <a:endParaRPr lang="hu-HU" dirty="0"/>
          </a:p>
        </p:txBody>
      </p:sp>
    </p:spTree>
    <p:extLst>
      <p:ext uri="{BB962C8B-B14F-4D97-AF65-F5344CB8AC3E}">
        <p14:creationId xmlns:p14="http://schemas.microsoft.com/office/powerpoint/2010/main" val="3076568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Advantages of spin </a:t>
            </a:r>
            <a:r>
              <a:rPr lang="en-US" dirty="0" err="1"/>
              <a:t>qubits</a:t>
            </a:r>
            <a:r>
              <a:rPr lang="en-US" dirty="0"/>
              <a:t> compare to other systems:</a:t>
            </a:r>
          </a:p>
          <a:p>
            <a:r>
              <a:rPr lang="en-US" dirty="0"/>
              <a:t>- Inherent scalability</a:t>
            </a:r>
          </a:p>
          <a:p>
            <a:pPr>
              <a:buFontTx/>
              <a:buChar char="-"/>
            </a:pPr>
            <a:r>
              <a:rPr lang="en-US" dirty="0"/>
              <a:t> Compatibility with existing microelectronics industry</a:t>
            </a:r>
          </a:p>
          <a:p>
            <a:pPr>
              <a:buFontTx/>
              <a:buChar char="-"/>
            </a:pPr>
            <a:r>
              <a:rPr lang="en-US" dirty="0"/>
              <a:t> well- defined native </a:t>
            </a:r>
            <a:r>
              <a:rPr lang="en-US" dirty="0" err="1"/>
              <a:t>qubits</a:t>
            </a:r>
            <a:endParaRPr lang="en-US" dirty="0"/>
          </a:p>
          <a:p>
            <a:pPr>
              <a:buFontTx/>
              <a:buChar char="-"/>
            </a:pPr>
            <a:r>
              <a:rPr lang="en-US" dirty="0"/>
              <a:t> potential</a:t>
            </a:r>
            <a:r>
              <a:rPr lang="en-US" baseline="0" dirty="0"/>
              <a:t> to coupling to flying </a:t>
            </a:r>
            <a:r>
              <a:rPr lang="en-US" baseline="0" dirty="0" err="1"/>
              <a:t>qubits</a:t>
            </a:r>
            <a:endParaRPr lang="en-US" baseline="0" dirty="0"/>
          </a:p>
          <a:p>
            <a:pPr>
              <a:buFontTx/>
              <a:buNone/>
            </a:pPr>
            <a:r>
              <a:rPr lang="en-US" baseline="0" dirty="0"/>
              <a:t>- Various </a:t>
            </a:r>
            <a:r>
              <a:rPr lang="en-US" baseline="0" dirty="0" err="1"/>
              <a:t>matterial</a:t>
            </a:r>
            <a:r>
              <a:rPr lang="en-US" baseline="0" dirty="0"/>
              <a:t> systems, strong development driven by nanotechnology (CNT, </a:t>
            </a:r>
            <a:r>
              <a:rPr lang="en-US" baseline="0" dirty="0" err="1"/>
              <a:t>graphene</a:t>
            </a:r>
            <a:r>
              <a:rPr lang="en-US" baseline="0" dirty="0"/>
              <a:t>, </a:t>
            </a:r>
            <a:r>
              <a:rPr lang="en-US" baseline="0" dirty="0" err="1"/>
              <a:t>nanowires</a:t>
            </a:r>
            <a:r>
              <a:rPr lang="en-US" baseline="0" dirty="0"/>
              <a:t>)</a:t>
            </a:r>
          </a:p>
          <a:p>
            <a:pPr>
              <a:buFontTx/>
              <a:buNone/>
            </a:pPr>
            <a:r>
              <a:rPr lang="en-US" baseline="0" dirty="0" err="1"/>
              <a:t>Disadvantege</a:t>
            </a:r>
            <a:r>
              <a:rPr lang="en-US" baseline="0" dirty="0"/>
              <a:t>:</a:t>
            </a:r>
          </a:p>
          <a:p>
            <a:pPr>
              <a:buFontTx/>
              <a:buChar char="-"/>
            </a:pPr>
            <a:r>
              <a:rPr lang="en-US" baseline="0" dirty="0"/>
              <a:t> Linear structure</a:t>
            </a:r>
          </a:p>
          <a:p>
            <a:pPr>
              <a:buFontTx/>
              <a:buChar char="-"/>
            </a:pPr>
            <a:r>
              <a:rPr lang="en-US" baseline="0" dirty="0"/>
              <a:t> </a:t>
            </a:r>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31088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Amazing degree of control on single electrons has been achieved during the last 5-10 years.</a:t>
            </a:r>
          </a:p>
          <a:p>
            <a:endParaRPr lang="en-US" dirty="0"/>
          </a:p>
          <a:p>
            <a:endParaRPr lang="en-US" dirty="0"/>
          </a:p>
          <a:p>
            <a:r>
              <a:rPr lang="en-US" dirty="0"/>
              <a:t>Advantages of spin </a:t>
            </a:r>
            <a:r>
              <a:rPr lang="en-US" dirty="0" err="1"/>
              <a:t>qubits</a:t>
            </a:r>
            <a:r>
              <a:rPr lang="en-US" dirty="0"/>
              <a:t> compare to other systems:</a:t>
            </a:r>
          </a:p>
          <a:p>
            <a:r>
              <a:rPr lang="en-US" dirty="0"/>
              <a:t>- Inherent scalability</a:t>
            </a:r>
          </a:p>
          <a:p>
            <a:pPr>
              <a:buFontTx/>
              <a:buChar char="-"/>
            </a:pPr>
            <a:r>
              <a:rPr lang="en-US" dirty="0"/>
              <a:t> Compatibility with existing microelectronics industry</a:t>
            </a:r>
          </a:p>
          <a:p>
            <a:pPr>
              <a:buFontTx/>
              <a:buChar char="-"/>
            </a:pPr>
            <a:r>
              <a:rPr lang="en-US" dirty="0"/>
              <a:t> well- defined native </a:t>
            </a:r>
            <a:r>
              <a:rPr lang="en-US" dirty="0" err="1"/>
              <a:t>qubits</a:t>
            </a:r>
            <a:endParaRPr lang="en-US" dirty="0"/>
          </a:p>
          <a:p>
            <a:pPr>
              <a:buFontTx/>
              <a:buChar char="-"/>
            </a:pPr>
            <a:r>
              <a:rPr lang="en-US" dirty="0"/>
              <a:t> potential</a:t>
            </a:r>
            <a:r>
              <a:rPr lang="en-US" baseline="0" dirty="0"/>
              <a:t> to coupling to flying </a:t>
            </a:r>
            <a:r>
              <a:rPr lang="en-US" baseline="0" dirty="0" err="1"/>
              <a:t>qubits</a:t>
            </a:r>
            <a:endParaRPr lang="en-US" baseline="0" dirty="0"/>
          </a:p>
          <a:p>
            <a:pPr>
              <a:buFontTx/>
              <a:buNone/>
            </a:pPr>
            <a:r>
              <a:rPr lang="en-US" baseline="0" dirty="0"/>
              <a:t>- Various </a:t>
            </a:r>
            <a:r>
              <a:rPr lang="en-US" baseline="0" dirty="0" err="1"/>
              <a:t>matterial</a:t>
            </a:r>
            <a:r>
              <a:rPr lang="en-US" baseline="0" dirty="0"/>
              <a:t> systems, strong development driven by nanotechnology (CNT, </a:t>
            </a:r>
            <a:r>
              <a:rPr lang="en-US" baseline="0" dirty="0" err="1"/>
              <a:t>graphene</a:t>
            </a:r>
            <a:r>
              <a:rPr lang="en-US" baseline="0" dirty="0"/>
              <a:t>, </a:t>
            </a:r>
            <a:r>
              <a:rPr lang="en-US" baseline="0" dirty="0" err="1"/>
              <a:t>nanowires</a:t>
            </a:r>
            <a:r>
              <a:rPr lang="en-US" baseline="0" dirty="0"/>
              <a:t>)</a:t>
            </a:r>
          </a:p>
          <a:p>
            <a:pPr>
              <a:buFontTx/>
              <a:buNone/>
            </a:pPr>
            <a:r>
              <a:rPr lang="en-US" baseline="0" dirty="0" err="1"/>
              <a:t>Disadvantege</a:t>
            </a:r>
            <a:r>
              <a:rPr lang="en-US" baseline="0" dirty="0"/>
              <a:t>:</a:t>
            </a:r>
          </a:p>
          <a:p>
            <a:pPr>
              <a:buFontTx/>
              <a:buChar char="-"/>
            </a:pPr>
            <a:r>
              <a:rPr lang="en-US" baseline="0" dirty="0"/>
              <a:t> Linear structure</a:t>
            </a:r>
          </a:p>
          <a:p>
            <a:pPr>
              <a:buFontTx/>
              <a:buChar char="-"/>
            </a:pPr>
            <a:r>
              <a:rPr lang="en-US" baseline="0" dirty="0"/>
              <a:t> </a:t>
            </a:r>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85101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Improve coherence… different material system. Fast development of nanotechnology is  a great resource….</a:t>
            </a:r>
          </a:p>
          <a:p>
            <a:r>
              <a:rPr lang="en-US" dirty="0"/>
              <a:t>Various</a:t>
            </a:r>
            <a:r>
              <a:rPr lang="en-US" baseline="0" dirty="0"/>
              <a:t> ways to improve, technological </a:t>
            </a:r>
            <a:r>
              <a:rPr lang="en-US" baseline="0" dirty="0" err="1"/>
              <a:t>challanges</a:t>
            </a:r>
            <a:endParaRPr lang="en-US" baseline="0" dirty="0"/>
          </a:p>
          <a:p>
            <a:pPr>
              <a:buFontTx/>
              <a:buChar char="-"/>
            </a:pPr>
            <a:r>
              <a:rPr lang="en-US" baseline="0" dirty="0"/>
              <a:t> </a:t>
            </a:r>
            <a:r>
              <a:rPr lang="en-US" baseline="0" dirty="0" err="1"/>
              <a:t>Nanowires</a:t>
            </a:r>
            <a:r>
              <a:rPr lang="en-US" baseline="0" dirty="0"/>
              <a:t> where parts with long coherence time (Si) for memory, and strong SO interaction to operate</a:t>
            </a:r>
          </a:p>
          <a:p>
            <a:pPr>
              <a:buFontTx/>
              <a:buChar char="-"/>
            </a:pPr>
            <a:r>
              <a:rPr lang="en-US" baseline="0" dirty="0"/>
              <a:t> Topological protection: </a:t>
            </a:r>
            <a:r>
              <a:rPr lang="en-US" baseline="0" dirty="0" err="1"/>
              <a:t>Majoran</a:t>
            </a:r>
            <a:r>
              <a:rPr lang="en-US" baseline="0" dirty="0"/>
              <a:t> Fermions. Have zero spin and charge, well isolated from the outside world.</a:t>
            </a:r>
          </a:p>
          <a:p>
            <a:pPr>
              <a:buFontTx/>
              <a:buNone/>
            </a:pPr>
            <a:endParaRPr lang="en-US" baseline="0" dirty="0"/>
          </a:p>
          <a:p>
            <a:pPr>
              <a:buFontTx/>
              <a:buNone/>
            </a:pPr>
            <a:r>
              <a:rPr lang="en-US" baseline="0" dirty="0"/>
              <a:t>This </a:t>
            </a:r>
            <a:r>
              <a:rPr lang="en-US" baseline="0" dirty="0" err="1"/>
              <a:t>reachness</a:t>
            </a:r>
            <a:r>
              <a:rPr lang="en-US" baseline="0" dirty="0"/>
              <a:t> of systems gives the power of solid state quantum machines.</a:t>
            </a:r>
          </a:p>
          <a:p>
            <a:pPr>
              <a:buFontTx/>
              <a:buChar char="-"/>
            </a:pPr>
            <a:endParaRPr lang="en-US" baseline="0" dirty="0"/>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94209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Coming back to the architecture. </a:t>
            </a:r>
            <a:r>
              <a:rPr lang="en-US" dirty="0" err="1"/>
              <a:t>Qubits</a:t>
            </a:r>
            <a:r>
              <a:rPr lang="en-US" dirty="0"/>
              <a:t> are in 1D array. Difficult to perform far distance operation. E.g. </a:t>
            </a:r>
            <a:r>
              <a:rPr lang="en-US" dirty="0" err="1"/>
              <a:t>entanglment</a:t>
            </a:r>
            <a:r>
              <a:rPr lang="en-US" dirty="0"/>
              <a:t> sending.</a:t>
            </a:r>
          </a:p>
          <a:p>
            <a:r>
              <a:rPr lang="en-US" dirty="0"/>
              <a:t>In addition quantum interfaces,</a:t>
            </a:r>
            <a:r>
              <a:rPr lang="en-US" baseline="0" dirty="0"/>
              <a:t> convert info to other quantum system, e.g. for better isolation or better access.</a:t>
            </a:r>
          </a:p>
          <a:p>
            <a:endParaRPr lang="en-US" baseline="0" dirty="0"/>
          </a:p>
          <a:p>
            <a:r>
              <a:rPr lang="en-US" baseline="0" dirty="0"/>
              <a:t>Entanglement generation of flying spin </a:t>
            </a:r>
            <a:r>
              <a:rPr lang="en-US" baseline="0" dirty="0" err="1"/>
              <a:t>qubits</a:t>
            </a:r>
            <a:r>
              <a:rPr lang="en-US" baseline="0" dirty="0"/>
              <a:t>…</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665313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Coming back to the architecture. </a:t>
            </a:r>
            <a:r>
              <a:rPr lang="en-US" dirty="0" err="1"/>
              <a:t>Qubits</a:t>
            </a:r>
            <a:r>
              <a:rPr lang="en-US" dirty="0"/>
              <a:t> are in 1D array. Difficult to perform far distance operation. E.g. </a:t>
            </a:r>
            <a:r>
              <a:rPr lang="en-US" dirty="0" err="1"/>
              <a:t>entanglment</a:t>
            </a:r>
            <a:r>
              <a:rPr lang="en-US" dirty="0"/>
              <a:t> sending.</a:t>
            </a:r>
          </a:p>
          <a:p>
            <a:r>
              <a:rPr lang="en-US" dirty="0"/>
              <a:t>In addition quantum interfaces,</a:t>
            </a:r>
            <a:r>
              <a:rPr lang="en-US" baseline="0" dirty="0"/>
              <a:t> convert info to other quantum system, e.g. for better isolation or better access.</a:t>
            </a:r>
          </a:p>
          <a:p>
            <a:endParaRPr lang="en-US" baseline="0" dirty="0"/>
          </a:p>
          <a:p>
            <a:r>
              <a:rPr lang="en-US" baseline="0" dirty="0"/>
              <a:t>Entanglement generation of flying spin </a:t>
            </a:r>
            <a:r>
              <a:rPr lang="en-US" baseline="0" dirty="0" err="1"/>
              <a:t>qubits</a:t>
            </a:r>
            <a:r>
              <a:rPr lang="en-US" baseline="0" dirty="0"/>
              <a:t>…</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11859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Coming back to the architecture. </a:t>
            </a:r>
            <a:r>
              <a:rPr lang="en-US" dirty="0" err="1"/>
              <a:t>Qubits</a:t>
            </a:r>
            <a:r>
              <a:rPr lang="en-US" dirty="0"/>
              <a:t> are in 1D array. Difficult to perform far distance operation. E.g. </a:t>
            </a:r>
            <a:r>
              <a:rPr lang="en-US" dirty="0" err="1"/>
              <a:t>entanglment</a:t>
            </a:r>
            <a:r>
              <a:rPr lang="en-US" dirty="0"/>
              <a:t> sending.</a:t>
            </a:r>
          </a:p>
          <a:p>
            <a:r>
              <a:rPr lang="en-US" dirty="0"/>
              <a:t>In addition quantum interfaces,</a:t>
            </a:r>
            <a:r>
              <a:rPr lang="en-US" baseline="0" dirty="0"/>
              <a:t> convert info to other quantum system, e.g. for better isolation or better access.</a:t>
            </a:r>
          </a:p>
          <a:p>
            <a:endParaRPr lang="en-US" baseline="0" dirty="0"/>
          </a:p>
          <a:p>
            <a:r>
              <a:rPr lang="en-US" baseline="0" dirty="0"/>
              <a:t>Entanglement generation of flying spin </a:t>
            </a:r>
            <a:r>
              <a:rPr lang="en-US" baseline="0" dirty="0" err="1"/>
              <a:t>qubits</a:t>
            </a:r>
            <a:r>
              <a:rPr lang="en-US" baseline="0" dirty="0"/>
              <a:t>…</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253508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Coming back to the architecture. </a:t>
            </a:r>
            <a:r>
              <a:rPr lang="en-US" dirty="0" err="1"/>
              <a:t>Qubits</a:t>
            </a:r>
            <a:r>
              <a:rPr lang="en-US" dirty="0"/>
              <a:t> are in 1D array. Difficult to perform far distance operation. E.g. </a:t>
            </a:r>
            <a:r>
              <a:rPr lang="en-US" dirty="0" err="1"/>
              <a:t>entanglment</a:t>
            </a:r>
            <a:r>
              <a:rPr lang="en-US" dirty="0"/>
              <a:t> sending.</a:t>
            </a:r>
          </a:p>
          <a:p>
            <a:r>
              <a:rPr lang="en-US" dirty="0"/>
              <a:t>In addition quantum interfaces,</a:t>
            </a:r>
            <a:r>
              <a:rPr lang="en-US" baseline="0" dirty="0"/>
              <a:t> convert info to other quantum system, e.g. for better isolation or better access.</a:t>
            </a:r>
          </a:p>
          <a:p>
            <a:endParaRPr lang="en-US" baseline="0" dirty="0"/>
          </a:p>
          <a:p>
            <a:r>
              <a:rPr lang="en-US" baseline="0" dirty="0"/>
              <a:t>Entanglement generation of flying spin </a:t>
            </a:r>
            <a:r>
              <a:rPr lang="en-US" baseline="0" dirty="0" err="1"/>
              <a:t>qubits</a:t>
            </a:r>
            <a:r>
              <a:rPr lang="en-US" baseline="0" dirty="0"/>
              <a:t>…</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142977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Coming back to the architecture. </a:t>
            </a:r>
            <a:r>
              <a:rPr lang="en-US" dirty="0" err="1"/>
              <a:t>Qubits</a:t>
            </a:r>
            <a:r>
              <a:rPr lang="en-US" dirty="0"/>
              <a:t> are in 1D array. Difficult to perform far distance operation. E.g. </a:t>
            </a:r>
            <a:r>
              <a:rPr lang="en-US" dirty="0" err="1"/>
              <a:t>entanglment</a:t>
            </a:r>
            <a:r>
              <a:rPr lang="en-US" dirty="0"/>
              <a:t> sending.</a:t>
            </a:r>
          </a:p>
          <a:p>
            <a:r>
              <a:rPr lang="en-US" dirty="0"/>
              <a:t>In addition quantum interfaces,</a:t>
            </a:r>
            <a:r>
              <a:rPr lang="en-US" baseline="0" dirty="0"/>
              <a:t> convert info to other quantum system, e.g. for better isolation or better access.</a:t>
            </a:r>
          </a:p>
          <a:p>
            <a:endParaRPr lang="en-US" baseline="0" dirty="0"/>
          </a:p>
          <a:p>
            <a:r>
              <a:rPr lang="en-US" baseline="0" dirty="0"/>
              <a:t>Entanglement generation of flying spin </a:t>
            </a:r>
            <a:r>
              <a:rPr lang="en-US" baseline="0" dirty="0" err="1"/>
              <a:t>qubits</a:t>
            </a:r>
            <a:r>
              <a:rPr lang="en-US" baseline="0" dirty="0"/>
              <a:t>…</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1355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Coming back to the architecture. </a:t>
            </a:r>
            <a:r>
              <a:rPr lang="en-US" dirty="0" err="1"/>
              <a:t>Qubits</a:t>
            </a:r>
            <a:r>
              <a:rPr lang="en-US" dirty="0"/>
              <a:t> are in 1D array. Difficult to perform far distance operation. E.g. </a:t>
            </a:r>
            <a:r>
              <a:rPr lang="en-US" dirty="0" err="1"/>
              <a:t>entanglment</a:t>
            </a:r>
            <a:r>
              <a:rPr lang="en-US" dirty="0"/>
              <a:t> sending.</a:t>
            </a:r>
          </a:p>
          <a:p>
            <a:r>
              <a:rPr lang="en-US" dirty="0"/>
              <a:t>In addition quantum interfaces,</a:t>
            </a:r>
            <a:r>
              <a:rPr lang="en-US" baseline="0" dirty="0"/>
              <a:t> convert info to other quantum system, e.g. for better isolation or better access.</a:t>
            </a:r>
          </a:p>
          <a:p>
            <a:endParaRPr lang="en-US" baseline="0" dirty="0"/>
          </a:p>
          <a:p>
            <a:r>
              <a:rPr lang="en-US" baseline="0" dirty="0"/>
              <a:t>Entanglement generation of flying spin </a:t>
            </a:r>
            <a:r>
              <a:rPr lang="en-US" baseline="0" dirty="0" err="1"/>
              <a:t>qubits</a:t>
            </a:r>
            <a:r>
              <a:rPr lang="en-US" baseline="0" dirty="0"/>
              <a:t>…</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472202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CD1A028-2F34-4FBE-8887-A688CE89BC53}" type="slidenum">
              <a:rPr lang="hu-HU" sz="1200">
                <a:solidFill>
                  <a:srgbClr val="000000"/>
                </a:solidFill>
                <a:latin typeface="Arial" charset="0"/>
                <a:cs typeface="Arial" charset="0"/>
              </a:rPr>
              <a:pPr algn="r" eaLnBrk="1" hangingPunct="1"/>
              <a:t>29</a:t>
            </a:fld>
            <a:endParaRPr lang="hu-HU" sz="1200">
              <a:solidFill>
                <a:srgbClr val="000000"/>
              </a:solidFill>
              <a:latin typeface="Arial" charset="0"/>
              <a:cs typeface="Arial" charset="0"/>
            </a:endParaRPr>
          </a:p>
        </p:txBody>
      </p:sp>
      <p:sp>
        <p:nvSpPr>
          <p:cNvPr id="24579" name="Rectangle 2"/>
          <p:cNvSpPr>
            <a:spLocks noGrp="1" noRot="1" noChangeAspect="1" noChangeArrowheads="1" noTextEdit="1"/>
          </p:cNvSpPr>
          <p:nvPr>
            <p:ph type="sldImg"/>
          </p:nvPr>
        </p:nvSpPr>
        <p:spPr>
          <a:xfrm>
            <a:off x="1144588" y="685800"/>
            <a:ext cx="4572000" cy="3429000"/>
          </a:xfrm>
          <a:ln/>
        </p:spPr>
      </p:sp>
      <p:sp>
        <p:nvSpPr>
          <p:cNvPr id="24580" name="Rectangle 3"/>
          <p:cNvSpPr>
            <a:spLocks noGrp="1" noChangeArrowheads="1"/>
          </p:cNvSpPr>
          <p:nvPr>
            <p:ph type="body" idx="1"/>
          </p:nvPr>
        </p:nvSpPr>
        <p:spPr>
          <a:xfrm>
            <a:off x="685800" y="4344988"/>
            <a:ext cx="5486400" cy="4113212"/>
          </a:xfrm>
          <a:noFill/>
          <a:ln/>
        </p:spPr>
        <p:txBody>
          <a:bodyPr/>
          <a:lstStyle/>
          <a:p>
            <a:pPr eaLnBrk="1" hangingPunct="1"/>
            <a:r>
              <a:rPr lang="hu-HU" dirty="0" err="1"/>
              <a:t>To</a:t>
            </a:r>
            <a:r>
              <a:rPr lang="hu-HU" dirty="0"/>
              <a:t> print: 1,4,5,7,8,9,15,16,18,23,24,25,26,29,30,31,34,35,40,41,43,46,47,48,51,55,60,61,62,63</a:t>
            </a:r>
          </a:p>
          <a:p>
            <a:pPr eaLnBrk="1" hangingPunct="1"/>
            <a:endParaRPr lang="hu-HU" dirty="0"/>
          </a:p>
          <a:p>
            <a:pPr eaLnBrk="1" hangingPunct="1"/>
            <a:r>
              <a:rPr lang="en-GB" dirty="0" err="1"/>
              <a:t>Hosszutav</a:t>
            </a:r>
            <a:r>
              <a:rPr lang="hu-HU" dirty="0"/>
              <a:t> </a:t>
            </a:r>
            <a:r>
              <a:rPr lang="hu-HU" dirty="0" err="1"/>
              <a:t>jovo</a:t>
            </a:r>
            <a:r>
              <a:rPr lang="hu-HU" dirty="0"/>
              <a:t> </a:t>
            </a:r>
            <a:r>
              <a:rPr lang="hu-HU" dirty="0" err="1"/>
              <a:t>elektornikaja</a:t>
            </a:r>
            <a:endParaRPr lang="hu-HU" dirty="0"/>
          </a:p>
          <a:p>
            <a:pPr eaLnBrk="1" hangingPunct="1">
              <a:buFontTx/>
              <a:buChar char="-"/>
            </a:pPr>
            <a:r>
              <a:rPr lang="hu-HU" dirty="0" err="1"/>
              <a:t>Folztatni</a:t>
            </a:r>
            <a:r>
              <a:rPr lang="hu-HU" dirty="0"/>
              <a:t> a </a:t>
            </a:r>
            <a:r>
              <a:rPr lang="hu-HU" dirty="0" err="1"/>
              <a:t>miniaturiyalast</a:t>
            </a:r>
            <a:r>
              <a:rPr lang="en-US" dirty="0"/>
              <a:t> </a:t>
            </a:r>
            <a:r>
              <a:rPr lang="en-US" dirty="0">
                <a:sym typeface="Wingdings" pitchFamily="2" charset="2"/>
              </a:rPr>
              <a:t> </a:t>
            </a:r>
            <a:r>
              <a:rPr lang="en-US" dirty="0" err="1">
                <a:sym typeface="Wingdings" pitchFamily="2" charset="2"/>
              </a:rPr>
              <a:t>molekularis</a:t>
            </a:r>
            <a:r>
              <a:rPr lang="en-US" dirty="0">
                <a:sym typeface="Wingdings" pitchFamily="2" charset="2"/>
              </a:rPr>
              <a:t> </a:t>
            </a:r>
            <a:r>
              <a:rPr lang="en-US" dirty="0" err="1">
                <a:sym typeface="Wingdings" pitchFamily="2" charset="2"/>
              </a:rPr>
              <a:t>elektronika</a:t>
            </a:r>
            <a:endParaRPr lang="en-US" dirty="0">
              <a:sym typeface="Wingdings" pitchFamily="2" charset="2"/>
            </a:endParaRPr>
          </a:p>
          <a:p>
            <a:pPr eaLnBrk="1" hangingPunct="1">
              <a:buFontTx/>
              <a:buChar char="-"/>
            </a:pPr>
            <a:r>
              <a:rPr lang="en-US" baseline="0" dirty="0">
                <a:sym typeface="Wingdings" pitchFamily="2" charset="2"/>
              </a:rPr>
              <a:t> </a:t>
            </a:r>
            <a:r>
              <a:rPr lang="en-US" baseline="0" dirty="0" err="1">
                <a:sym typeface="Wingdings" pitchFamily="2" charset="2"/>
              </a:rPr>
              <a:t>Uj</a:t>
            </a:r>
            <a:r>
              <a:rPr lang="en-US" baseline="0" dirty="0">
                <a:sym typeface="Wingdings" pitchFamily="2" charset="2"/>
              </a:rPr>
              <a:t> </a:t>
            </a:r>
            <a:r>
              <a:rPr lang="en-US" baseline="0" dirty="0" err="1">
                <a:sym typeface="Wingdings" pitchFamily="2" charset="2"/>
              </a:rPr>
              <a:t>koncepciokat</a:t>
            </a:r>
            <a:r>
              <a:rPr lang="en-US" baseline="0" dirty="0">
                <a:sym typeface="Wingdings" pitchFamily="2" charset="2"/>
              </a:rPr>
              <a:t> </a:t>
            </a:r>
            <a:r>
              <a:rPr lang="en-US" baseline="0" dirty="0" err="1">
                <a:sym typeface="Wingdings" pitchFamily="2" charset="2"/>
              </a:rPr>
              <a:t>kidolgozni</a:t>
            </a:r>
            <a:r>
              <a:rPr lang="en-US" baseline="0" dirty="0">
                <a:sym typeface="Wingdings" pitchFamily="2" charset="2"/>
              </a:rPr>
              <a:t> </a:t>
            </a:r>
            <a:r>
              <a:rPr lang="en-US" baseline="0" dirty="0" err="1">
                <a:sym typeface="Wingdings" pitchFamily="2" charset="2"/>
              </a:rPr>
              <a:t>szamitasokra</a:t>
            </a:r>
            <a:r>
              <a:rPr lang="en-US" baseline="0" dirty="0">
                <a:sym typeface="Wingdings" pitchFamily="2" charset="2"/>
              </a:rPr>
              <a:t>…</a:t>
            </a:r>
          </a:p>
          <a:p>
            <a:pPr eaLnBrk="1" hangingPunct="1">
              <a:buFontTx/>
              <a:buChar char="-"/>
            </a:pPr>
            <a:r>
              <a:rPr lang="en-US" baseline="0" dirty="0" err="1">
                <a:sym typeface="Wingdings" pitchFamily="2" charset="2"/>
              </a:rPr>
              <a:t>Kis</a:t>
            </a:r>
            <a:r>
              <a:rPr lang="en-US" baseline="0" dirty="0">
                <a:sym typeface="Wingdings" pitchFamily="2" charset="2"/>
              </a:rPr>
              <a:t> </a:t>
            </a:r>
            <a:r>
              <a:rPr lang="en-US" baseline="0" dirty="0" err="1">
                <a:sym typeface="Wingdings" pitchFamily="2" charset="2"/>
              </a:rPr>
              <a:t>meret</a:t>
            </a:r>
            <a:r>
              <a:rPr lang="en-US" baseline="0" dirty="0">
                <a:sym typeface="Wingdings" pitchFamily="2" charset="2"/>
              </a:rPr>
              <a:t> </a:t>
            </a:r>
            <a:r>
              <a:rPr lang="en-US" baseline="0" dirty="0" err="1">
                <a:sym typeface="Wingdings" pitchFamily="2" charset="2"/>
              </a:rPr>
              <a:t>tartomanyban</a:t>
            </a:r>
            <a:r>
              <a:rPr lang="en-US" baseline="0" dirty="0">
                <a:sym typeface="Wingdings" pitchFamily="2" charset="2"/>
              </a:rPr>
              <a:t> </a:t>
            </a:r>
            <a:r>
              <a:rPr lang="en-US" baseline="0" dirty="0" err="1">
                <a:sym typeface="Wingdings" pitchFamily="2" charset="2"/>
              </a:rPr>
              <a:t>maskeppen</a:t>
            </a:r>
            <a:r>
              <a:rPr lang="en-US" baseline="0" dirty="0">
                <a:sym typeface="Wingdings" pitchFamily="2" charset="2"/>
              </a:rPr>
              <a:t> </a:t>
            </a:r>
            <a:r>
              <a:rPr lang="en-US" baseline="0" dirty="0" err="1">
                <a:sym typeface="Wingdings" pitchFamily="2" charset="2"/>
              </a:rPr>
              <a:t>viselkedik</a:t>
            </a:r>
            <a:r>
              <a:rPr lang="en-US" baseline="0" dirty="0">
                <a:sym typeface="Wingdings" pitchFamily="2" charset="2"/>
              </a:rPr>
              <a:t> </a:t>
            </a:r>
            <a:r>
              <a:rPr lang="en-US" baseline="0" dirty="0" err="1">
                <a:sym typeface="Wingdings" pitchFamily="2" charset="2"/>
              </a:rPr>
              <a:t>egy</a:t>
            </a:r>
            <a:r>
              <a:rPr lang="en-US" baseline="0" dirty="0">
                <a:sym typeface="Wingdings" pitchFamily="2" charset="2"/>
              </a:rPr>
              <a:t> </a:t>
            </a:r>
            <a:r>
              <a:rPr lang="en-US" baseline="0" dirty="0" err="1">
                <a:sym typeface="Wingdings" pitchFamily="2" charset="2"/>
              </a:rPr>
              <a:t>eszkoz</a:t>
            </a:r>
            <a:r>
              <a:rPr lang="en-US" baseline="0" dirty="0">
                <a:sym typeface="Wingdings" pitchFamily="2" charset="2"/>
              </a:rPr>
              <a:t>. Pl.  </a:t>
            </a:r>
            <a:r>
              <a:rPr lang="en-US" baseline="0" dirty="0" err="1">
                <a:sym typeface="Wingdings" pitchFamily="2" charset="2"/>
              </a:rPr>
              <a:t>Kvantummechanikailag</a:t>
            </a:r>
            <a:r>
              <a:rPr lang="en-US" baseline="0" dirty="0">
                <a:sym typeface="Wingdings" pitchFamily="2" charset="2"/>
              </a:rPr>
              <a:t>,</a:t>
            </a:r>
          </a:p>
          <a:p>
            <a:pPr eaLnBrk="1" hangingPunct="1">
              <a:buFontTx/>
              <a:buChar char="-"/>
            </a:pPr>
            <a:r>
              <a:rPr lang="en-US" baseline="0" dirty="0" err="1">
                <a:sym typeface="Wingdings" pitchFamily="2" charset="2"/>
              </a:rPr>
              <a:t>Vagy</a:t>
            </a:r>
            <a:r>
              <a:rPr lang="en-US" baseline="0" dirty="0">
                <a:sym typeface="Wingdings" pitchFamily="2" charset="2"/>
              </a:rPr>
              <a:t> </a:t>
            </a:r>
            <a:r>
              <a:rPr lang="en-US" baseline="0" dirty="0" err="1">
                <a:sym typeface="Wingdings" pitchFamily="2" charset="2"/>
              </a:rPr>
              <a:t>ballisztikusan</a:t>
            </a:r>
            <a:r>
              <a:rPr lang="en-US" baseline="0" dirty="0">
                <a:sym typeface="Wingdings" pitchFamily="2" charset="2"/>
              </a:rPr>
              <a:t>  </a:t>
            </a:r>
            <a:r>
              <a:rPr lang="en-US" baseline="0" dirty="0" err="1">
                <a:sym typeface="Wingdings" pitchFamily="2" charset="2"/>
              </a:rPr>
              <a:t>elektron</a:t>
            </a:r>
            <a:r>
              <a:rPr lang="en-US" baseline="0" dirty="0">
                <a:sym typeface="Wingdings" pitchFamily="2" charset="2"/>
              </a:rPr>
              <a:t> </a:t>
            </a:r>
            <a:r>
              <a:rPr lang="en-US" baseline="0" dirty="0" err="1">
                <a:sym typeface="Wingdings" pitchFamily="2" charset="2"/>
              </a:rPr>
              <a:t>optika</a:t>
            </a:r>
            <a:endParaRPr lang="en-US" baseline="0" dirty="0">
              <a:sym typeface="Wingdings" pitchFamily="2" charset="2"/>
            </a:endParaRPr>
          </a:p>
          <a:p>
            <a:pPr eaLnBrk="1" hangingPunct="1">
              <a:buFontTx/>
              <a:buChar char="-"/>
            </a:pPr>
            <a:r>
              <a:rPr lang="en-US" baseline="0" dirty="0" err="1">
                <a:sym typeface="Wingdings" pitchFamily="2" charset="2"/>
              </a:rPr>
              <a:t>Szamos</a:t>
            </a:r>
            <a:r>
              <a:rPr lang="en-US" baseline="0" dirty="0">
                <a:sym typeface="Wingdings" pitchFamily="2" charset="2"/>
              </a:rPr>
              <a:t> </a:t>
            </a:r>
            <a:r>
              <a:rPr lang="en-US" baseline="0" dirty="0" err="1">
                <a:sym typeface="Wingdings" pitchFamily="2" charset="2"/>
              </a:rPr>
              <a:t>objektum</a:t>
            </a:r>
            <a:r>
              <a:rPr lang="en-US" baseline="0" dirty="0">
                <a:sym typeface="Wingdings" pitchFamily="2" charset="2"/>
              </a:rPr>
              <a:t> </a:t>
            </a:r>
            <a:r>
              <a:rPr lang="en-US" baseline="0" dirty="0" err="1">
                <a:sym typeface="Wingdings" pitchFamily="2" charset="2"/>
              </a:rPr>
              <a:t>nanotechnologia</a:t>
            </a:r>
            <a:r>
              <a:rPr lang="en-US" baseline="0" dirty="0">
                <a:sym typeface="Wingdings" pitchFamily="2" charset="2"/>
              </a:rPr>
              <a:t> </a:t>
            </a:r>
            <a:r>
              <a:rPr lang="en-US" baseline="0" dirty="0" err="1">
                <a:sym typeface="Wingdings" pitchFamily="2" charset="2"/>
              </a:rPr>
              <a:t>teruleterol</a:t>
            </a:r>
            <a:r>
              <a:rPr lang="en-US" baseline="0" dirty="0">
                <a:sym typeface="Wingdings" pitchFamily="2" charset="2"/>
              </a:rPr>
              <a:t>, </a:t>
            </a:r>
            <a:r>
              <a:rPr lang="en-US" baseline="0" dirty="0" err="1">
                <a:sym typeface="Wingdings" pitchFamily="2" charset="2"/>
              </a:rPr>
              <a:t>amibol</a:t>
            </a:r>
            <a:r>
              <a:rPr lang="en-US" baseline="0" dirty="0">
                <a:sym typeface="Wingdings" pitchFamily="2" charset="2"/>
              </a:rPr>
              <a:t> </a:t>
            </a:r>
            <a:r>
              <a:rPr lang="en-US" baseline="0" dirty="0" err="1">
                <a:sym typeface="Wingdings" pitchFamily="2" charset="2"/>
              </a:rPr>
              <a:t>aramkoroket</a:t>
            </a:r>
            <a:r>
              <a:rPr lang="en-US" baseline="0" dirty="0">
                <a:sym typeface="Wingdings" pitchFamily="2" charset="2"/>
              </a:rPr>
              <a:t> </a:t>
            </a:r>
            <a:r>
              <a:rPr lang="en-US" baseline="0" dirty="0" err="1">
                <a:sym typeface="Wingdings" pitchFamily="2" charset="2"/>
              </a:rPr>
              <a:t>lehet</a:t>
            </a:r>
            <a:r>
              <a:rPr lang="en-US" baseline="0" dirty="0">
                <a:sym typeface="Wingdings" pitchFamily="2" charset="2"/>
              </a:rPr>
              <a:t> </a:t>
            </a:r>
            <a:r>
              <a:rPr lang="en-US" baseline="0" dirty="0" err="1">
                <a:sym typeface="Wingdings" pitchFamily="2" charset="2"/>
              </a:rPr>
              <a:t>kesziteni</a:t>
            </a:r>
            <a:r>
              <a:rPr lang="en-US" baseline="0" dirty="0">
                <a:sym typeface="Wingdings" pitchFamily="2" charset="2"/>
              </a:rPr>
              <a:t>.</a:t>
            </a:r>
          </a:p>
          <a:p>
            <a:pPr eaLnBrk="1" hangingPunct="1">
              <a:buFontTx/>
              <a:buChar char="-"/>
            </a:pPr>
            <a:endParaRPr lang="hu-HU" dirty="0"/>
          </a:p>
        </p:txBody>
      </p:sp>
    </p:spTree>
    <p:extLst>
      <p:ext uri="{BB962C8B-B14F-4D97-AF65-F5344CB8AC3E}">
        <p14:creationId xmlns:p14="http://schemas.microsoft.com/office/powerpoint/2010/main" val="388173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 In present chip industry quantum mechanics place a major limitation of further miniaturization. Insulator barriers with a few atom layer width. Gate leakage due to tunneling effect</a:t>
            </a:r>
          </a:p>
          <a:p>
            <a:r>
              <a:rPr lang="en-US" dirty="0"/>
              <a:t>- Scale of atoms and molecules, full quantum limit. Schrodinger equation dictates the behaviors, periodic table etc.</a:t>
            </a:r>
          </a:p>
          <a:p>
            <a:pPr>
              <a:buFontTx/>
              <a:buChar char="-"/>
            </a:pPr>
            <a:r>
              <a:rPr lang="en-US" dirty="0" err="1"/>
              <a:t>Nanoscale</a:t>
            </a:r>
            <a:r>
              <a:rPr lang="en-US" dirty="0"/>
              <a:t> objects </a:t>
            </a:r>
            <a:r>
              <a:rPr lang="en-US" dirty="0" err="1"/>
              <a:t>lambda_F</a:t>
            </a:r>
            <a:r>
              <a:rPr lang="en-US" dirty="0"/>
              <a:t> comparable to the size: e.g. two tunnel barriers forming a quantum dot.</a:t>
            </a:r>
          </a:p>
          <a:p>
            <a:pPr>
              <a:buFontTx/>
              <a:buChar char="-"/>
            </a:pPr>
            <a:endParaRPr lang="en-US" dirty="0"/>
          </a:p>
          <a:p>
            <a:pPr>
              <a:buFontTx/>
              <a:buChar char="-"/>
            </a:pPr>
            <a:endParaRPr lang="en-US" dirty="0"/>
          </a:p>
          <a:p>
            <a:r>
              <a:rPr lang="en-US" dirty="0"/>
              <a:t>As long as quantum effects are a limitation for electrical engineer, a great advantage and playground for physicists. Try to take as an advantage…. Quantum behavior is richer than classical one. </a:t>
            </a:r>
            <a:r>
              <a:rPr lang="en-US" dirty="0">
                <a:sym typeface="Wingdings" pitchFamily="2" charset="2"/>
              </a:rPr>
              <a:t> Define controllable quantum systems with manipulation and read out possibility.</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44653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9CE88CD6-2053-4092-8AC8-F5E23E51D111}" type="slidenum">
              <a:rPr lang="en-GB" smtClean="0"/>
              <a:t>34</a:t>
            </a:fld>
            <a:endParaRPr lang="en-GB"/>
          </a:p>
        </p:txBody>
      </p:sp>
    </p:spTree>
    <p:extLst>
      <p:ext uri="{BB962C8B-B14F-4D97-AF65-F5344CB8AC3E}">
        <p14:creationId xmlns:p14="http://schemas.microsoft.com/office/powerpoint/2010/main" val="1498979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9CE88CD6-2053-4092-8AC8-F5E23E51D111}" type="slidenum">
              <a:rPr lang="en-GB" smtClean="0"/>
              <a:t>35</a:t>
            </a:fld>
            <a:endParaRPr lang="en-GB"/>
          </a:p>
        </p:txBody>
      </p:sp>
    </p:spTree>
    <p:extLst>
      <p:ext uri="{BB962C8B-B14F-4D97-AF65-F5344CB8AC3E}">
        <p14:creationId xmlns:p14="http://schemas.microsoft.com/office/powerpoint/2010/main" val="2598301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u-HU" sz="1200" b="0" i="0" u="none" strike="noStrike" kern="1200" cap="none" spc="0" normalizeH="0" baseline="0" noProof="0" dirty="0">
                <a:ln>
                  <a:noFill/>
                </a:ln>
                <a:solidFill>
                  <a:prstClr val="black"/>
                </a:solidFill>
                <a:effectLst/>
                <a:uLnTx/>
                <a:uFillTx/>
                <a:latin typeface="Calibri" panose="020F0502020204030204"/>
                <a:ea typeface="+mn-ea"/>
                <a:cs typeface="+mn-cs"/>
              </a:rPr>
              <a:t>11% unresponsive devices – self-adaption to hardware imperfecions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u-HU" sz="1200" dirty="0">
                <a:solidFill>
                  <a:prstClr val="black"/>
                </a:solidFill>
                <a:latin typeface="Calibri" panose="020F0502020204030204"/>
              </a:rPr>
              <a:t>Simulations predict 97% accuracy with 1024x512 arrays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hu-HU"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7879D3-A8AC-4DC7-BAF0-EBE16B3EC15F}" type="slidenum">
              <a:rPr kumimoji="0" lang="en-US" altLang="hu-HU"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hu-HU"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3531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171450" indent="-171450">
              <a:buFontTx/>
              <a:buChar char="-"/>
            </a:pPr>
            <a:endParaRPr lang="hu-HU" sz="1000" dirty="0"/>
          </a:p>
        </p:txBody>
      </p:sp>
      <p:sp>
        <p:nvSpPr>
          <p:cNvPr id="4" name="Dia számának hely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825CF-E7E1-40FF-A4F1-A98204AE295B}"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521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F53353-15D5-4A0D-8CF9-45B4C3B10025}" type="slidenum">
              <a:rPr kumimoji="0" lang="en-US" altLang="hu-H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hu-HU" dirty="0">
              <a:latin typeface="Arial" panose="020B0604020202020204" pitchFamily="34" charset="0"/>
            </a:endParaRPr>
          </a:p>
        </p:txBody>
      </p:sp>
    </p:spTree>
    <p:extLst>
      <p:ext uri="{BB962C8B-B14F-4D97-AF65-F5344CB8AC3E}">
        <p14:creationId xmlns:p14="http://schemas.microsoft.com/office/powerpoint/2010/main" val="3456444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CD1A028-2F34-4FBE-8887-A688CE89BC53}" type="slidenum">
              <a:rPr lang="hu-HU" sz="1200">
                <a:solidFill>
                  <a:srgbClr val="000000"/>
                </a:solidFill>
                <a:latin typeface="Arial" charset="0"/>
                <a:cs typeface="Arial" charset="0"/>
              </a:rPr>
              <a:pPr algn="r" eaLnBrk="1" hangingPunct="1"/>
              <a:t>39</a:t>
            </a:fld>
            <a:endParaRPr lang="hu-HU" sz="1200">
              <a:solidFill>
                <a:srgbClr val="000000"/>
              </a:solidFill>
              <a:latin typeface="Arial" charset="0"/>
              <a:cs typeface="Arial" charset="0"/>
            </a:endParaRPr>
          </a:p>
        </p:txBody>
      </p:sp>
      <p:sp>
        <p:nvSpPr>
          <p:cNvPr id="24579" name="Rectangle 2"/>
          <p:cNvSpPr>
            <a:spLocks noGrp="1" noRot="1" noChangeAspect="1" noChangeArrowheads="1" noTextEdit="1"/>
          </p:cNvSpPr>
          <p:nvPr>
            <p:ph type="sldImg"/>
          </p:nvPr>
        </p:nvSpPr>
        <p:spPr>
          <a:xfrm>
            <a:off x="1144588" y="685800"/>
            <a:ext cx="4572000" cy="3429000"/>
          </a:xfrm>
          <a:ln/>
        </p:spPr>
      </p:sp>
      <p:sp>
        <p:nvSpPr>
          <p:cNvPr id="24580" name="Rectangle 3"/>
          <p:cNvSpPr>
            <a:spLocks noGrp="1" noChangeArrowheads="1"/>
          </p:cNvSpPr>
          <p:nvPr>
            <p:ph type="body" idx="1"/>
          </p:nvPr>
        </p:nvSpPr>
        <p:spPr>
          <a:xfrm>
            <a:off x="685800" y="4344988"/>
            <a:ext cx="5486400" cy="4113212"/>
          </a:xfrm>
          <a:noFill/>
          <a:ln/>
        </p:spPr>
        <p:txBody>
          <a:bodyPr/>
          <a:lstStyle/>
          <a:p>
            <a:pPr eaLnBrk="1" hangingPunct="1"/>
            <a:r>
              <a:rPr lang="hu-HU" dirty="0" err="1"/>
              <a:t>To</a:t>
            </a:r>
            <a:r>
              <a:rPr lang="hu-HU" dirty="0"/>
              <a:t> print: 1,4,5,7,8,9,15,16,18,23,24,25,26,29,30,31,34,35,40,41,43,46,47,48,51,55,60,61,62,63</a:t>
            </a:r>
          </a:p>
          <a:p>
            <a:pPr eaLnBrk="1" hangingPunct="1"/>
            <a:endParaRPr lang="hu-HU" dirty="0"/>
          </a:p>
          <a:p>
            <a:pPr eaLnBrk="1" hangingPunct="1"/>
            <a:r>
              <a:rPr lang="en-GB" dirty="0" err="1"/>
              <a:t>Hosszutav</a:t>
            </a:r>
            <a:r>
              <a:rPr lang="hu-HU" dirty="0"/>
              <a:t> </a:t>
            </a:r>
            <a:r>
              <a:rPr lang="hu-HU" dirty="0" err="1"/>
              <a:t>jovo</a:t>
            </a:r>
            <a:r>
              <a:rPr lang="hu-HU" dirty="0"/>
              <a:t> </a:t>
            </a:r>
            <a:r>
              <a:rPr lang="hu-HU" dirty="0" err="1"/>
              <a:t>elektornikaja</a:t>
            </a:r>
            <a:endParaRPr lang="hu-HU" dirty="0"/>
          </a:p>
          <a:p>
            <a:pPr eaLnBrk="1" hangingPunct="1">
              <a:buFontTx/>
              <a:buChar char="-"/>
            </a:pPr>
            <a:r>
              <a:rPr lang="hu-HU" dirty="0" err="1"/>
              <a:t>Folztatni</a:t>
            </a:r>
            <a:r>
              <a:rPr lang="hu-HU" dirty="0"/>
              <a:t> a </a:t>
            </a:r>
            <a:r>
              <a:rPr lang="hu-HU" dirty="0" err="1"/>
              <a:t>miniaturiyalast</a:t>
            </a:r>
            <a:r>
              <a:rPr lang="en-US" dirty="0"/>
              <a:t> </a:t>
            </a:r>
            <a:r>
              <a:rPr lang="en-US" dirty="0">
                <a:sym typeface="Wingdings" pitchFamily="2" charset="2"/>
              </a:rPr>
              <a:t> </a:t>
            </a:r>
            <a:r>
              <a:rPr lang="en-US" dirty="0" err="1">
                <a:sym typeface="Wingdings" pitchFamily="2" charset="2"/>
              </a:rPr>
              <a:t>molekularis</a:t>
            </a:r>
            <a:r>
              <a:rPr lang="en-US" dirty="0">
                <a:sym typeface="Wingdings" pitchFamily="2" charset="2"/>
              </a:rPr>
              <a:t> </a:t>
            </a:r>
            <a:r>
              <a:rPr lang="en-US" dirty="0" err="1">
                <a:sym typeface="Wingdings" pitchFamily="2" charset="2"/>
              </a:rPr>
              <a:t>elektronika</a:t>
            </a:r>
            <a:endParaRPr lang="en-US" dirty="0">
              <a:sym typeface="Wingdings" pitchFamily="2" charset="2"/>
            </a:endParaRPr>
          </a:p>
          <a:p>
            <a:pPr eaLnBrk="1" hangingPunct="1">
              <a:buFontTx/>
              <a:buChar char="-"/>
            </a:pPr>
            <a:r>
              <a:rPr lang="en-US" baseline="0" dirty="0">
                <a:sym typeface="Wingdings" pitchFamily="2" charset="2"/>
              </a:rPr>
              <a:t> </a:t>
            </a:r>
            <a:r>
              <a:rPr lang="en-US" baseline="0" dirty="0" err="1">
                <a:sym typeface="Wingdings" pitchFamily="2" charset="2"/>
              </a:rPr>
              <a:t>Uj</a:t>
            </a:r>
            <a:r>
              <a:rPr lang="en-US" baseline="0" dirty="0">
                <a:sym typeface="Wingdings" pitchFamily="2" charset="2"/>
              </a:rPr>
              <a:t> </a:t>
            </a:r>
            <a:r>
              <a:rPr lang="en-US" baseline="0" dirty="0" err="1">
                <a:sym typeface="Wingdings" pitchFamily="2" charset="2"/>
              </a:rPr>
              <a:t>koncepciokat</a:t>
            </a:r>
            <a:r>
              <a:rPr lang="en-US" baseline="0" dirty="0">
                <a:sym typeface="Wingdings" pitchFamily="2" charset="2"/>
              </a:rPr>
              <a:t> </a:t>
            </a:r>
            <a:r>
              <a:rPr lang="en-US" baseline="0" dirty="0" err="1">
                <a:sym typeface="Wingdings" pitchFamily="2" charset="2"/>
              </a:rPr>
              <a:t>kidolgozni</a:t>
            </a:r>
            <a:r>
              <a:rPr lang="en-US" baseline="0" dirty="0">
                <a:sym typeface="Wingdings" pitchFamily="2" charset="2"/>
              </a:rPr>
              <a:t> </a:t>
            </a:r>
            <a:r>
              <a:rPr lang="en-US" baseline="0" dirty="0" err="1">
                <a:sym typeface="Wingdings" pitchFamily="2" charset="2"/>
              </a:rPr>
              <a:t>szamitasokra</a:t>
            </a:r>
            <a:r>
              <a:rPr lang="en-US" baseline="0" dirty="0">
                <a:sym typeface="Wingdings" pitchFamily="2" charset="2"/>
              </a:rPr>
              <a:t>…</a:t>
            </a:r>
          </a:p>
          <a:p>
            <a:pPr eaLnBrk="1" hangingPunct="1">
              <a:buFontTx/>
              <a:buChar char="-"/>
            </a:pPr>
            <a:r>
              <a:rPr lang="en-US" baseline="0" dirty="0" err="1">
                <a:sym typeface="Wingdings" pitchFamily="2" charset="2"/>
              </a:rPr>
              <a:t>Kis</a:t>
            </a:r>
            <a:r>
              <a:rPr lang="en-US" baseline="0" dirty="0">
                <a:sym typeface="Wingdings" pitchFamily="2" charset="2"/>
              </a:rPr>
              <a:t> </a:t>
            </a:r>
            <a:r>
              <a:rPr lang="en-US" baseline="0" dirty="0" err="1">
                <a:sym typeface="Wingdings" pitchFamily="2" charset="2"/>
              </a:rPr>
              <a:t>meret</a:t>
            </a:r>
            <a:r>
              <a:rPr lang="en-US" baseline="0" dirty="0">
                <a:sym typeface="Wingdings" pitchFamily="2" charset="2"/>
              </a:rPr>
              <a:t> </a:t>
            </a:r>
            <a:r>
              <a:rPr lang="en-US" baseline="0" dirty="0" err="1">
                <a:sym typeface="Wingdings" pitchFamily="2" charset="2"/>
              </a:rPr>
              <a:t>tartomanyban</a:t>
            </a:r>
            <a:r>
              <a:rPr lang="en-US" baseline="0" dirty="0">
                <a:sym typeface="Wingdings" pitchFamily="2" charset="2"/>
              </a:rPr>
              <a:t> </a:t>
            </a:r>
            <a:r>
              <a:rPr lang="en-US" baseline="0" dirty="0" err="1">
                <a:sym typeface="Wingdings" pitchFamily="2" charset="2"/>
              </a:rPr>
              <a:t>maskeppen</a:t>
            </a:r>
            <a:r>
              <a:rPr lang="en-US" baseline="0" dirty="0">
                <a:sym typeface="Wingdings" pitchFamily="2" charset="2"/>
              </a:rPr>
              <a:t> </a:t>
            </a:r>
            <a:r>
              <a:rPr lang="en-US" baseline="0" dirty="0" err="1">
                <a:sym typeface="Wingdings" pitchFamily="2" charset="2"/>
              </a:rPr>
              <a:t>viselkedik</a:t>
            </a:r>
            <a:r>
              <a:rPr lang="en-US" baseline="0" dirty="0">
                <a:sym typeface="Wingdings" pitchFamily="2" charset="2"/>
              </a:rPr>
              <a:t> </a:t>
            </a:r>
            <a:r>
              <a:rPr lang="en-US" baseline="0" dirty="0" err="1">
                <a:sym typeface="Wingdings" pitchFamily="2" charset="2"/>
              </a:rPr>
              <a:t>egy</a:t>
            </a:r>
            <a:r>
              <a:rPr lang="en-US" baseline="0" dirty="0">
                <a:sym typeface="Wingdings" pitchFamily="2" charset="2"/>
              </a:rPr>
              <a:t> </a:t>
            </a:r>
            <a:r>
              <a:rPr lang="en-US" baseline="0" dirty="0" err="1">
                <a:sym typeface="Wingdings" pitchFamily="2" charset="2"/>
              </a:rPr>
              <a:t>eszkoz</a:t>
            </a:r>
            <a:r>
              <a:rPr lang="en-US" baseline="0" dirty="0">
                <a:sym typeface="Wingdings" pitchFamily="2" charset="2"/>
              </a:rPr>
              <a:t>. Pl.  </a:t>
            </a:r>
            <a:r>
              <a:rPr lang="en-US" baseline="0" dirty="0" err="1">
                <a:sym typeface="Wingdings" pitchFamily="2" charset="2"/>
              </a:rPr>
              <a:t>Kvantummechanikailag</a:t>
            </a:r>
            <a:r>
              <a:rPr lang="en-US" baseline="0" dirty="0">
                <a:sym typeface="Wingdings" pitchFamily="2" charset="2"/>
              </a:rPr>
              <a:t>,</a:t>
            </a:r>
          </a:p>
          <a:p>
            <a:pPr eaLnBrk="1" hangingPunct="1">
              <a:buFontTx/>
              <a:buChar char="-"/>
            </a:pPr>
            <a:r>
              <a:rPr lang="en-US" baseline="0" dirty="0" err="1">
                <a:sym typeface="Wingdings" pitchFamily="2" charset="2"/>
              </a:rPr>
              <a:t>Vagy</a:t>
            </a:r>
            <a:r>
              <a:rPr lang="en-US" baseline="0" dirty="0">
                <a:sym typeface="Wingdings" pitchFamily="2" charset="2"/>
              </a:rPr>
              <a:t> </a:t>
            </a:r>
            <a:r>
              <a:rPr lang="en-US" baseline="0" dirty="0" err="1">
                <a:sym typeface="Wingdings" pitchFamily="2" charset="2"/>
              </a:rPr>
              <a:t>ballisztikusan</a:t>
            </a:r>
            <a:r>
              <a:rPr lang="en-US" baseline="0" dirty="0">
                <a:sym typeface="Wingdings" pitchFamily="2" charset="2"/>
              </a:rPr>
              <a:t>  </a:t>
            </a:r>
            <a:r>
              <a:rPr lang="en-US" baseline="0" dirty="0" err="1">
                <a:sym typeface="Wingdings" pitchFamily="2" charset="2"/>
              </a:rPr>
              <a:t>elektron</a:t>
            </a:r>
            <a:r>
              <a:rPr lang="en-US" baseline="0" dirty="0">
                <a:sym typeface="Wingdings" pitchFamily="2" charset="2"/>
              </a:rPr>
              <a:t> </a:t>
            </a:r>
            <a:r>
              <a:rPr lang="en-US" baseline="0" dirty="0" err="1">
                <a:sym typeface="Wingdings" pitchFamily="2" charset="2"/>
              </a:rPr>
              <a:t>optika</a:t>
            </a:r>
            <a:endParaRPr lang="en-US" baseline="0" dirty="0">
              <a:sym typeface="Wingdings" pitchFamily="2" charset="2"/>
            </a:endParaRPr>
          </a:p>
          <a:p>
            <a:pPr eaLnBrk="1" hangingPunct="1">
              <a:buFontTx/>
              <a:buChar char="-"/>
            </a:pPr>
            <a:r>
              <a:rPr lang="en-US" baseline="0" dirty="0" err="1">
                <a:sym typeface="Wingdings" pitchFamily="2" charset="2"/>
              </a:rPr>
              <a:t>Szamos</a:t>
            </a:r>
            <a:r>
              <a:rPr lang="en-US" baseline="0" dirty="0">
                <a:sym typeface="Wingdings" pitchFamily="2" charset="2"/>
              </a:rPr>
              <a:t> </a:t>
            </a:r>
            <a:r>
              <a:rPr lang="en-US" baseline="0" dirty="0" err="1">
                <a:sym typeface="Wingdings" pitchFamily="2" charset="2"/>
              </a:rPr>
              <a:t>objektum</a:t>
            </a:r>
            <a:r>
              <a:rPr lang="en-US" baseline="0" dirty="0">
                <a:sym typeface="Wingdings" pitchFamily="2" charset="2"/>
              </a:rPr>
              <a:t> </a:t>
            </a:r>
            <a:r>
              <a:rPr lang="en-US" baseline="0" dirty="0" err="1">
                <a:sym typeface="Wingdings" pitchFamily="2" charset="2"/>
              </a:rPr>
              <a:t>nanotechnologia</a:t>
            </a:r>
            <a:r>
              <a:rPr lang="en-US" baseline="0" dirty="0">
                <a:sym typeface="Wingdings" pitchFamily="2" charset="2"/>
              </a:rPr>
              <a:t> </a:t>
            </a:r>
            <a:r>
              <a:rPr lang="en-US" baseline="0" dirty="0" err="1">
                <a:sym typeface="Wingdings" pitchFamily="2" charset="2"/>
              </a:rPr>
              <a:t>teruleterol</a:t>
            </a:r>
            <a:r>
              <a:rPr lang="en-US" baseline="0" dirty="0">
                <a:sym typeface="Wingdings" pitchFamily="2" charset="2"/>
              </a:rPr>
              <a:t>, </a:t>
            </a:r>
            <a:r>
              <a:rPr lang="en-US" baseline="0" dirty="0" err="1">
                <a:sym typeface="Wingdings" pitchFamily="2" charset="2"/>
              </a:rPr>
              <a:t>amibol</a:t>
            </a:r>
            <a:r>
              <a:rPr lang="en-US" baseline="0" dirty="0">
                <a:sym typeface="Wingdings" pitchFamily="2" charset="2"/>
              </a:rPr>
              <a:t> </a:t>
            </a:r>
            <a:r>
              <a:rPr lang="en-US" baseline="0" dirty="0" err="1">
                <a:sym typeface="Wingdings" pitchFamily="2" charset="2"/>
              </a:rPr>
              <a:t>aramkoroket</a:t>
            </a:r>
            <a:r>
              <a:rPr lang="en-US" baseline="0" dirty="0">
                <a:sym typeface="Wingdings" pitchFamily="2" charset="2"/>
              </a:rPr>
              <a:t> </a:t>
            </a:r>
            <a:r>
              <a:rPr lang="en-US" baseline="0" dirty="0" err="1">
                <a:sym typeface="Wingdings" pitchFamily="2" charset="2"/>
              </a:rPr>
              <a:t>lehet</a:t>
            </a:r>
            <a:r>
              <a:rPr lang="en-US" baseline="0" dirty="0">
                <a:sym typeface="Wingdings" pitchFamily="2" charset="2"/>
              </a:rPr>
              <a:t> </a:t>
            </a:r>
            <a:r>
              <a:rPr lang="en-US" baseline="0" dirty="0" err="1">
                <a:sym typeface="Wingdings" pitchFamily="2" charset="2"/>
              </a:rPr>
              <a:t>kesziteni</a:t>
            </a:r>
            <a:r>
              <a:rPr lang="en-US" baseline="0" dirty="0">
                <a:sym typeface="Wingdings" pitchFamily="2" charset="2"/>
              </a:rPr>
              <a:t>.</a:t>
            </a:r>
          </a:p>
          <a:p>
            <a:pPr eaLnBrk="1" hangingPunct="1">
              <a:buFontTx/>
              <a:buChar char="-"/>
            </a:pPr>
            <a:endParaRPr lang="hu-HU" dirty="0"/>
          </a:p>
        </p:txBody>
      </p:sp>
    </p:spTree>
    <p:extLst>
      <p:ext uri="{BB962C8B-B14F-4D97-AF65-F5344CB8AC3E}">
        <p14:creationId xmlns:p14="http://schemas.microsoft.com/office/powerpoint/2010/main" val="1037365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7879D3-A8AC-4DC7-BAF0-EBE16B3EC15F}" type="slidenum">
              <a:rPr lang="en-US" altLang="hu-HU" smtClean="0"/>
              <a:pPr/>
              <a:t>48</a:t>
            </a:fld>
            <a:endParaRPr lang="en-US" altLang="hu-HU"/>
          </a:p>
        </p:txBody>
      </p:sp>
    </p:spTree>
    <p:extLst>
      <p:ext uri="{BB962C8B-B14F-4D97-AF65-F5344CB8AC3E}">
        <p14:creationId xmlns:p14="http://schemas.microsoft.com/office/powerpoint/2010/main" val="753204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741B1D-6CA4-493A-A628-3977630C0566}" type="slidenum">
              <a:rPr lang="en-US" smtClean="0"/>
              <a:pPr/>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 In present chip industry quantum mechanics place a major limitation of further miniaturization. Insulator barriers with a few atom layer width. Gate leakage due to tunneling effect</a:t>
            </a:r>
          </a:p>
          <a:p>
            <a:r>
              <a:rPr lang="en-US" dirty="0"/>
              <a:t>- Scale of atoms and molecules, full quantum limit. Schrodinger equation dictates the behaviors, periodic table etc.</a:t>
            </a:r>
          </a:p>
          <a:p>
            <a:pPr>
              <a:buFontTx/>
              <a:buChar char="-"/>
            </a:pPr>
            <a:r>
              <a:rPr lang="en-US" dirty="0" err="1"/>
              <a:t>Nanoscale</a:t>
            </a:r>
            <a:r>
              <a:rPr lang="en-US" dirty="0"/>
              <a:t> objects </a:t>
            </a:r>
            <a:r>
              <a:rPr lang="en-US" dirty="0" err="1"/>
              <a:t>lambda_F</a:t>
            </a:r>
            <a:r>
              <a:rPr lang="en-US" dirty="0"/>
              <a:t> comparable to the size: e.g. two tunnel barriers forming a quantum dot.</a:t>
            </a:r>
          </a:p>
          <a:p>
            <a:pPr>
              <a:buFontTx/>
              <a:buChar char="-"/>
            </a:pPr>
            <a:endParaRPr lang="en-US" dirty="0"/>
          </a:p>
          <a:p>
            <a:pPr>
              <a:buFontTx/>
              <a:buChar char="-"/>
            </a:pPr>
            <a:endParaRPr lang="en-US" dirty="0"/>
          </a:p>
          <a:p>
            <a:r>
              <a:rPr lang="en-US" dirty="0"/>
              <a:t>As long as quantum effects are a limitation for electrical engineer, a great advantage and playground for physicists. Try to take as an advantage…. Quantum behavior is richer than classical one. </a:t>
            </a:r>
            <a:r>
              <a:rPr lang="en-US" dirty="0">
                <a:sym typeface="Wingdings" pitchFamily="2" charset="2"/>
              </a:rPr>
              <a:t> Define controllable quantum systems with manipulation and read out possibility.</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78185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 In present chip industry quantum mechanics place a major limitation of further miniaturization. Insulator barriers with a few atom layer width. Gate leakage due to tunneling effect</a:t>
            </a:r>
          </a:p>
          <a:p>
            <a:r>
              <a:rPr lang="en-US" dirty="0"/>
              <a:t>- Scale of atoms and molecules, full quantum limit. Schrodinger equation dictates the behaviors, periodic table etc.</a:t>
            </a:r>
          </a:p>
          <a:p>
            <a:pPr>
              <a:buFontTx/>
              <a:buChar char="-"/>
            </a:pPr>
            <a:r>
              <a:rPr lang="en-US" dirty="0" err="1"/>
              <a:t>Nanoscale</a:t>
            </a:r>
            <a:r>
              <a:rPr lang="en-US" dirty="0"/>
              <a:t> objects </a:t>
            </a:r>
            <a:r>
              <a:rPr lang="en-US" dirty="0" err="1"/>
              <a:t>lambda_F</a:t>
            </a:r>
            <a:r>
              <a:rPr lang="en-US" dirty="0"/>
              <a:t> comparable to the size: e.g. two tunnel barriers forming a quantum dot.</a:t>
            </a:r>
          </a:p>
          <a:p>
            <a:pPr>
              <a:buFontTx/>
              <a:buChar char="-"/>
            </a:pPr>
            <a:endParaRPr lang="en-US" dirty="0"/>
          </a:p>
          <a:p>
            <a:pPr>
              <a:buFontTx/>
              <a:buChar char="-"/>
            </a:pPr>
            <a:endParaRPr lang="en-US" dirty="0"/>
          </a:p>
          <a:p>
            <a:r>
              <a:rPr lang="en-US" dirty="0"/>
              <a:t>As long as quantum effects are a limitation for electrical engineer, a great advantage and playground for physicists. Try to take as an advantage…. Quantum behavior is richer than classical one. </a:t>
            </a:r>
            <a:r>
              <a:rPr lang="en-US" dirty="0">
                <a:sym typeface="Wingdings" pitchFamily="2" charset="2"/>
              </a:rPr>
              <a:t> Define controllable quantum systems with manipulation and read out possibility.</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102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 In present chip industry quantum mechanics place a major limitation of further miniaturization. Insulator barriers with a few atom layer width. Gate leakage due to tunneling effect</a:t>
            </a:r>
          </a:p>
          <a:p>
            <a:r>
              <a:rPr lang="en-US" dirty="0"/>
              <a:t>- Scale of atoms and molecules, full quantum limit. Schrodinger equation dictates the behaviors, periodic table etc.</a:t>
            </a:r>
          </a:p>
          <a:p>
            <a:pPr>
              <a:buFontTx/>
              <a:buChar char="-"/>
            </a:pPr>
            <a:r>
              <a:rPr lang="en-US" dirty="0" err="1"/>
              <a:t>Nanoscale</a:t>
            </a:r>
            <a:r>
              <a:rPr lang="en-US" dirty="0"/>
              <a:t> objects </a:t>
            </a:r>
            <a:r>
              <a:rPr lang="en-US" dirty="0" err="1"/>
              <a:t>lambda_F</a:t>
            </a:r>
            <a:r>
              <a:rPr lang="en-US" dirty="0"/>
              <a:t> comparable to the size: e.g. two tunnel barriers forming a quantum dot.</a:t>
            </a:r>
          </a:p>
          <a:p>
            <a:pPr>
              <a:buFontTx/>
              <a:buChar char="-"/>
            </a:pPr>
            <a:endParaRPr lang="en-US" dirty="0"/>
          </a:p>
          <a:p>
            <a:pPr>
              <a:buFontTx/>
              <a:buChar char="-"/>
            </a:pPr>
            <a:endParaRPr lang="en-US" dirty="0"/>
          </a:p>
          <a:p>
            <a:r>
              <a:rPr lang="en-US" dirty="0"/>
              <a:t>As long as quantum effects are a limitation for electrical engineer, a great advantage and playground for physicists. Try to take as an advantage…. Quantum behavior is richer than classical one. </a:t>
            </a:r>
            <a:r>
              <a:rPr lang="en-US" dirty="0">
                <a:sym typeface="Wingdings" pitchFamily="2" charset="2"/>
              </a:rPr>
              <a:t> Define controllable quantum systems with manipulation and read out possibility.</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4758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 In present chip industry quantum mechanics place a major limitation of further miniaturization. Insulator barriers with a few atom layer width. Gate leakage due to tunneling effect</a:t>
            </a:r>
          </a:p>
          <a:p>
            <a:r>
              <a:rPr lang="en-US" dirty="0"/>
              <a:t>- Scale of atoms and molecules, full quantum limit. Schrodinger equation dictates the behaviors, periodic table etc.</a:t>
            </a:r>
          </a:p>
          <a:p>
            <a:pPr>
              <a:buFontTx/>
              <a:buChar char="-"/>
            </a:pPr>
            <a:r>
              <a:rPr lang="en-US" dirty="0" err="1"/>
              <a:t>Nanoscale</a:t>
            </a:r>
            <a:r>
              <a:rPr lang="en-US" dirty="0"/>
              <a:t> objects </a:t>
            </a:r>
            <a:r>
              <a:rPr lang="en-US" dirty="0" err="1"/>
              <a:t>lambda_F</a:t>
            </a:r>
            <a:r>
              <a:rPr lang="en-US" dirty="0"/>
              <a:t> comparable to the size: e.g. two tunnel barriers forming a quantum dot.</a:t>
            </a:r>
          </a:p>
          <a:p>
            <a:pPr>
              <a:buFontTx/>
              <a:buChar char="-"/>
            </a:pPr>
            <a:endParaRPr lang="en-US" dirty="0"/>
          </a:p>
          <a:p>
            <a:pPr>
              <a:buFontTx/>
              <a:buChar char="-"/>
            </a:pPr>
            <a:endParaRPr lang="en-US" dirty="0"/>
          </a:p>
          <a:p>
            <a:r>
              <a:rPr lang="en-US" dirty="0"/>
              <a:t>As long as quantum effects are a limitation for electrical engineer, a great advantage and playground for physicists. Try to take as an advantage…. Quantum behavior is richer than classical one. </a:t>
            </a:r>
            <a:r>
              <a:rPr lang="en-US" dirty="0">
                <a:sym typeface="Wingdings" pitchFamily="2" charset="2"/>
              </a:rPr>
              <a:t> Define controllable quantum systems with manipulation and read out possibility.</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9267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en-US" dirty="0"/>
              <a:t>- In present chip industry quantum mechanics place a major limitation of further miniaturization. Insulator barriers with a few atom layer width. Gate leakage due to tunneling effect</a:t>
            </a:r>
          </a:p>
          <a:p>
            <a:r>
              <a:rPr lang="en-US" dirty="0"/>
              <a:t>- Scale of atoms and molecules, full quantum limit. Schrodinger equation dictates the behaviors, periodic table etc.</a:t>
            </a:r>
          </a:p>
          <a:p>
            <a:pPr>
              <a:buFontTx/>
              <a:buChar char="-"/>
            </a:pPr>
            <a:r>
              <a:rPr lang="en-US" dirty="0" err="1"/>
              <a:t>Nanoscale</a:t>
            </a:r>
            <a:r>
              <a:rPr lang="en-US" dirty="0"/>
              <a:t> objects </a:t>
            </a:r>
            <a:r>
              <a:rPr lang="en-US" dirty="0" err="1"/>
              <a:t>lambda_F</a:t>
            </a:r>
            <a:r>
              <a:rPr lang="en-US" dirty="0"/>
              <a:t> comparable to the size: e.g. two tunnel barriers forming a quantum dot.</a:t>
            </a:r>
          </a:p>
          <a:p>
            <a:pPr>
              <a:buFontTx/>
              <a:buChar char="-"/>
            </a:pPr>
            <a:endParaRPr lang="en-US" dirty="0"/>
          </a:p>
          <a:p>
            <a:pPr>
              <a:buFontTx/>
              <a:buChar char="-"/>
            </a:pPr>
            <a:endParaRPr lang="en-US" dirty="0"/>
          </a:p>
          <a:p>
            <a:r>
              <a:rPr lang="en-US" dirty="0"/>
              <a:t>As long as quantum effects are a limitation for electrical engineer, a great advantage and playground for physicists. Try to take as an advantage…. Quantum behavior is richer than classical one. </a:t>
            </a:r>
            <a:r>
              <a:rPr lang="en-US" dirty="0">
                <a:sym typeface="Wingdings" pitchFamily="2" charset="2"/>
              </a:rPr>
              <a:t> Define controllable quantum systems with manipulation and read out possibility.</a:t>
            </a:r>
          </a:p>
          <a:p>
            <a:endParaRPr lang="en-US" dirty="0"/>
          </a:p>
        </p:txBody>
      </p:sp>
      <p:sp>
        <p:nvSpPr>
          <p:cNvPr id="4" name="Dia számának helye 3"/>
          <p:cNvSpPr>
            <a:spLocks noGrp="1"/>
          </p:cNvSpPr>
          <p:nvPr>
            <p:ph type="sldNum" sz="quarter" idx="10"/>
          </p:nvPr>
        </p:nvSpPr>
        <p:spPr/>
        <p:txBody>
          <a:bodyPr/>
          <a:lstStyle/>
          <a:p>
            <a:fld id="{560008B2-7060-4B3E-B3F8-0D436771F60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8926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06976"/>
            <a:fld id="{7D5D2F8D-8597-4ECE-8341-DC1A90325B29}" type="slidenum">
              <a:rPr lang="en-US" smtClean="0">
                <a:solidFill>
                  <a:srgbClr val="000000"/>
                </a:solidFill>
              </a:rPr>
              <a:pPr defTabSz="906976"/>
              <a:t>9</a:t>
            </a:fld>
            <a:endParaRPr lang="en-US" dirty="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normAutofit fontScale="92500" lnSpcReduction="20000"/>
          </a:bodyPr>
          <a:lstStyle/>
          <a:p>
            <a:pPr eaLnBrk="1" hangingPunct="1"/>
            <a:r>
              <a:rPr lang="en-US" sz="900" dirty="0"/>
              <a:t>Basic unit to store quantum</a:t>
            </a:r>
            <a:r>
              <a:rPr lang="en-US" sz="900" baseline="0" dirty="0"/>
              <a:t> information: </a:t>
            </a:r>
            <a:r>
              <a:rPr lang="en-US" sz="900" baseline="0" dirty="0" err="1"/>
              <a:t>qubit</a:t>
            </a:r>
            <a:endParaRPr lang="en-US" sz="900" dirty="0"/>
          </a:p>
          <a:p>
            <a:pPr eaLnBrk="1" hangingPunct="1"/>
            <a:endParaRPr lang="en-US" sz="900" dirty="0"/>
          </a:p>
          <a:p>
            <a:pPr eaLnBrk="1" hangingPunct="1"/>
            <a:r>
              <a:rPr lang="en-US" sz="900" dirty="0"/>
              <a:t>Classical two</a:t>
            </a:r>
            <a:r>
              <a:rPr lang="en-US" sz="900" baseline="0" dirty="0"/>
              <a:t> level system, quantum two level system.</a:t>
            </a:r>
            <a:endParaRPr lang="en-US" sz="900" dirty="0"/>
          </a:p>
          <a:p>
            <a:pPr eaLnBrk="1" hangingPunct="1"/>
            <a:endParaRPr lang="en-US" sz="900" dirty="0"/>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alapjait</a:t>
            </a:r>
            <a:r>
              <a:rPr lang="en-US" sz="900" dirty="0"/>
              <a:t> </a:t>
            </a:r>
            <a:r>
              <a:rPr lang="en-US" sz="900" dirty="0" err="1"/>
              <a:t>erinto</a:t>
            </a:r>
            <a:r>
              <a:rPr lang="en-US" sz="900" dirty="0"/>
              <a:t> </a:t>
            </a:r>
            <a:r>
              <a:rPr lang="en-US" sz="900" dirty="0" err="1"/>
              <a:t>kerdeskor</a:t>
            </a:r>
            <a:r>
              <a:rPr lang="en-US" sz="900" dirty="0"/>
              <a:t>…  </a:t>
            </a:r>
          </a:p>
          <a:p>
            <a:pPr eaLnBrk="1" hangingPunct="1"/>
            <a:r>
              <a:rPr lang="en-US" sz="900" dirty="0" err="1"/>
              <a:t>Fizika</a:t>
            </a:r>
            <a:r>
              <a:rPr lang="en-US" sz="900" dirty="0"/>
              <a:t> </a:t>
            </a:r>
            <a:r>
              <a:rPr lang="en-US" sz="900" dirty="0" err="1"/>
              <a:t>ket</a:t>
            </a:r>
            <a:r>
              <a:rPr lang="en-US" sz="900" dirty="0"/>
              <a:t> </a:t>
            </a:r>
            <a:r>
              <a:rPr lang="en-US" sz="900" dirty="0" err="1"/>
              <a:t>uj</a:t>
            </a:r>
            <a:r>
              <a:rPr lang="en-US" sz="900" dirty="0"/>
              <a:t> </a:t>
            </a:r>
            <a:r>
              <a:rPr lang="en-US" sz="900" dirty="0" err="1"/>
              <a:t>teruletenek</a:t>
            </a:r>
            <a:r>
              <a:rPr lang="en-US" sz="900" dirty="0"/>
              <a:t> a </a:t>
            </a:r>
            <a:r>
              <a:rPr lang="en-US" sz="900" dirty="0" err="1"/>
              <a:t>megszuletesehez</a:t>
            </a:r>
            <a:r>
              <a:rPr lang="en-US" sz="900" dirty="0"/>
              <a:t> </a:t>
            </a:r>
            <a:r>
              <a:rPr lang="en-US" sz="900" dirty="0" err="1"/>
              <a:t>vezetett</a:t>
            </a:r>
            <a:r>
              <a:rPr lang="en-US" sz="900" dirty="0"/>
              <a:t>…</a:t>
            </a:r>
          </a:p>
          <a:p>
            <a:pPr eaLnBrk="1" hangingPunct="1"/>
            <a:r>
              <a:rPr lang="en-US" sz="900" dirty="0" err="1"/>
              <a:t>Eroforrasava</a:t>
            </a:r>
            <a:r>
              <a:rPr lang="en-US" sz="900" dirty="0"/>
              <a:t> </a:t>
            </a:r>
            <a:r>
              <a:rPr lang="en-US" sz="900" dirty="0" err="1"/>
              <a:t>valt</a:t>
            </a:r>
            <a:endParaRPr lang="en-US" sz="900" dirty="0"/>
          </a:p>
          <a:p>
            <a:pPr eaLnBrk="1" hangingPunct="1"/>
            <a:endParaRPr lang="en-US" sz="900" dirty="0"/>
          </a:p>
          <a:p>
            <a:pPr eaLnBrk="1" hangingPunct="1"/>
            <a:endParaRPr lang="en-US" sz="900" dirty="0"/>
          </a:p>
          <a:p>
            <a:pPr eaLnBrk="1" hangingPunct="1"/>
            <a:endParaRPr lang="en-US" sz="900" dirty="0"/>
          </a:p>
          <a:p>
            <a:pPr eaLnBrk="1" hangingPunct="1"/>
            <a:r>
              <a:rPr lang="hu-HU" sz="900" dirty="0"/>
              <a:t>Kvantum rendszerek </a:t>
            </a:r>
            <a:r>
              <a:rPr lang="hu-HU" sz="900" dirty="0" err="1"/>
              <a:t>szimulaciojat</a:t>
            </a:r>
            <a:r>
              <a:rPr lang="hu-HU" sz="900" dirty="0"/>
              <a:t> mar </a:t>
            </a:r>
            <a:r>
              <a:rPr lang="hu-HU" sz="900" dirty="0" err="1"/>
              <a:t>Feynman</a:t>
            </a:r>
            <a:r>
              <a:rPr lang="hu-HU" sz="900" dirty="0"/>
              <a:t> 82 megsejtette,  </a:t>
            </a:r>
            <a:r>
              <a:rPr lang="en-US" sz="900" dirty="0"/>
              <a:t>96 ban </a:t>
            </a:r>
            <a:r>
              <a:rPr lang="en-US" sz="900" dirty="0" err="1"/>
              <a:t>elso</a:t>
            </a:r>
            <a:r>
              <a:rPr lang="en-US" sz="900" dirty="0"/>
              <a:t> </a:t>
            </a:r>
            <a:r>
              <a:rPr lang="en-US" sz="900" dirty="0" err="1"/>
              <a:t>ilyen</a:t>
            </a:r>
            <a:r>
              <a:rPr lang="en-US" sz="900" dirty="0"/>
              <a:t> </a:t>
            </a:r>
            <a:r>
              <a:rPr lang="en-US" sz="900" dirty="0" err="1"/>
              <a:t>algoritmusok</a:t>
            </a:r>
            <a:endParaRPr lang="en-US" sz="900" dirty="0"/>
          </a:p>
          <a:p>
            <a:pPr eaLnBrk="1" hangingPunct="1"/>
            <a:r>
              <a:rPr lang="en-US" sz="900" dirty="0"/>
              <a:t>Pl.:</a:t>
            </a:r>
          </a:p>
          <a:p>
            <a:pPr eaLnBrk="1" hangingPunct="1"/>
            <a:r>
              <a:rPr lang="hu-HU" sz="900" dirty="0" err="1"/>
              <a:t>Estimation</a:t>
            </a:r>
            <a:r>
              <a:rPr lang="hu-HU" sz="900" dirty="0"/>
              <a:t> of </a:t>
            </a:r>
            <a:r>
              <a:rPr lang="hu-HU" sz="900" dirty="0" err="1"/>
              <a:t>the</a:t>
            </a:r>
            <a:r>
              <a:rPr lang="hu-HU" sz="900" dirty="0"/>
              <a:t> </a:t>
            </a:r>
            <a:r>
              <a:rPr lang="hu-HU" sz="900" dirty="0" err="1"/>
              <a:t>eigenvalues</a:t>
            </a:r>
            <a:r>
              <a:rPr lang="hu-HU" sz="900" dirty="0"/>
              <a:t> and </a:t>
            </a:r>
            <a:r>
              <a:rPr lang="hu-HU" sz="900" dirty="0" err="1"/>
              <a:t>eigenvectors</a:t>
            </a:r>
            <a:r>
              <a:rPr lang="hu-HU" sz="900" dirty="0"/>
              <a:t> of a Hamiltonian (</a:t>
            </a:r>
            <a:r>
              <a:rPr lang="hu-HU" sz="900" dirty="0" err="1"/>
              <a:t>this</a:t>
            </a:r>
            <a:r>
              <a:rPr lang="hu-HU" sz="900" dirty="0"/>
              <a:t> </a:t>
            </a:r>
            <a:r>
              <a:rPr lang="hu-HU" sz="900" dirty="0" err="1"/>
              <a:t>algorithm</a:t>
            </a:r>
            <a:r>
              <a:rPr lang="hu-HU" sz="900" dirty="0"/>
              <a:t> </a:t>
            </a:r>
            <a:r>
              <a:rPr lang="hu-HU" sz="900" dirty="0" err="1"/>
              <a:t>invokes</a:t>
            </a:r>
            <a:endParaRPr lang="hu-HU" sz="900" dirty="0"/>
          </a:p>
          <a:p>
            <a:pPr eaLnBrk="1" hangingPunct="1"/>
            <a:r>
              <a:rPr lang="hu-HU" sz="900" dirty="0" err="1"/>
              <a:t>the</a:t>
            </a:r>
            <a:r>
              <a:rPr lang="hu-HU" sz="900" dirty="0"/>
              <a:t> QFT), </a:t>
            </a:r>
            <a:r>
              <a:rPr lang="hu-HU" sz="900" dirty="0" err="1"/>
              <a:t>which</a:t>
            </a:r>
            <a:r>
              <a:rPr lang="hu-HU" sz="900" dirty="0"/>
              <a:t> </a:t>
            </a:r>
            <a:r>
              <a:rPr lang="hu-HU" sz="900" dirty="0" err="1"/>
              <a:t>can</a:t>
            </a:r>
            <a:r>
              <a:rPr lang="hu-HU" sz="900" dirty="0"/>
              <a:t> be </a:t>
            </a:r>
            <a:r>
              <a:rPr lang="hu-HU" sz="900" dirty="0" err="1"/>
              <a:t>used</a:t>
            </a:r>
            <a:r>
              <a:rPr lang="hu-HU" sz="900" dirty="0"/>
              <a:t> </a:t>
            </a:r>
            <a:r>
              <a:rPr lang="hu-HU" sz="900" dirty="0" err="1"/>
              <a:t>to</a:t>
            </a:r>
            <a:r>
              <a:rPr lang="hu-HU" sz="900" dirty="0"/>
              <a:t> </a:t>
            </a:r>
            <a:r>
              <a:rPr lang="hu-HU" sz="900" dirty="0" err="1"/>
              <a:t>find</a:t>
            </a:r>
            <a:r>
              <a:rPr lang="hu-HU" sz="900" dirty="0"/>
              <a:t> </a:t>
            </a:r>
            <a:r>
              <a:rPr lang="hu-HU" sz="900" dirty="0" err="1"/>
              <a:t>the</a:t>
            </a:r>
            <a:r>
              <a:rPr lang="hu-HU" sz="900" dirty="0"/>
              <a:t> </a:t>
            </a:r>
            <a:r>
              <a:rPr lang="hu-HU" sz="900" dirty="0" err="1"/>
              <a:t>energy</a:t>
            </a:r>
            <a:r>
              <a:rPr lang="hu-HU" sz="900" dirty="0"/>
              <a:t> </a:t>
            </a:r>
            <a:r>
              <a:rPr lang="hu-HU" sz="900" dirty="0" err="1"/>
              <a:t>levels</a:t>
            </a:r>
            <a:r>
              <a:rPr lang="hu-HU" sz="900" dirty="0"/>
              <a:t> of an atom </a:t>
            </a:r>
            <a:r>
              <a:rPr lang="hu-HU" sz="900" dirty="0" err="1"/>
              <a:t>for</a:t>
            </a:r>
            <a:r>
              <a:rPr lang="hu-HU" sz="900" dirty="0"/>
              <a:t> </a:t>
            </a:r>
            <a:r>
              <a:rPr lang="hu-HU" sz="900" dirty="0" err="1"/>
              <a:t>example</a:t>
            </a:r>
            <a:r>
              <a:rPr lang="hu-HU" sz="900" dirty="0"/>
              <a:t> [AL99].</a:t>
            </a:r>
          </a:p>
          <a:p>
            <a:pPr eaLnBrk="1" hangingPunct="1"/>
            <a:r>
              <a:rPr lang="hu-HU" sz="900" dirty="0"/>
              <a:t>• </a:t>
            </a:r>
            <a:r>
              <a:rPr lang="hu-HU" sz="900" dirty="0" err="1"/>
              <a:t>Simulation</a:t>
            </a:r>
            <a:r>
              <a:rPr lang="hu-HU" sz="900" dirty="0"/>
              <a:t> of </a:t>
            </a:r>
            <a:r>
              <a:rPr lang="hu-HU" sz="900" dirty="0" err="1"/>
              <a:t>the</a:t>
            </a:r>
            <a:r>
              <a:rPr lang="hu-HU" sz="900" dirty="0"/>
              <a:t> </a:t>
            </a:r>
            <a:r>
              <a:rPr lang="hu-HU" sz="900" dirty="0" err="1"/>
              <a:t>dynamics</a:t>
            </a:r>
            <a:r>
              <a:rPr lang="hu-HU" sz="900" dirty="0"/>
              <a:t> </a:t>
            </a:r>
            <a:r>
              <a:rPr lang="hu-HU" sz="900" dirty="0" err="1"/>
              <a:t>of</a:t>
            </a:r>
            <a:r>
              <a:rPr lang="hu-HU" sz="900" dirty="0"/>
              <a:t> </a:t>
            </a:r>
            <a:r>
              <a:rPr lang="hu-HU" sz="900" dirty="0" err="1"/>
              <a:t>many-body</a:t>
            </a:r>
            <a:r>
              <a:rPr lang="hu-HU" sz="900" dirty="0"/>
              <a:t> Fermi </a:t>
            </a:r>
            <a:r>
              <a:rPr lang="hu-HU" sz="900" dirty="0" err="1"/>
              <a:t>systems</a:t>
            </a:r>
            <a:r>
              <a:rPr lang="hu-HU" sz="900" dirty="0"/>
              <a:t>, </a:t>
            </a:r>
            <a:r>
              <a:rPr lang="hu-HU" sz="900" dirty="0" err="1"/>
              <a:t>using</a:t>
            </a:r>
            <a:r>
              <a:rPr lang="hu-HU" sz="900" dirty="0"/>
              <a:t> </a:t>
            </a:r>
            <a:r>
              <a:rPr lang="hu-HU" sz="900" dirty="0" err="1"/>
              <a:t>either</a:t>
            </a:r>
            <a:r>
              <a:rPr lang="hu-HU" sz="900" dirty="0"/>
              <a:t> </a:t>
            </a:r>
            <a:r>
              <a:rPr lang="hu-HU" sz="900" dirty="0" err="1"/>
              <a:t>first</a:t>
            </a:r>
            <a:r>
              <a:rPr lang="hu-HU" sz="900" dirty="0"/>
              <a:t> </a:t>
            </a:r>
            <a:r>
              <a:rPr lang="hu-HU" sz="900" dirty="0" err="1"/>
              <a:t>or</a:t>
            </a:r>
            <a:r>
              <a:rPr lang="hu-HU" sz="900" dirty="0"/>
              <a:t> </a:t>
            </a:r>
            <a:r>
              <a:rPr lang="hu-HU" sz="900" dirty="0" err="1"/>
              <a:t>second</a:t>
            </a:r>
            <a:endParaRPr lang="hu-HU" sz="900" dirty="0"/>
          </a:p>
          <a:p>
            <a:pPr eaLnBrk="1" hangingPunct="1"/>
            <a:r>
              <a:rPr lang="hu-HU" sz="900" dirty="0" err="1"/>
              <a:t>quantized</a:t>
            </a:r>
            <a:r>
              <a:rPr lang="hu-HU" sz="900" dirty="0"/>
              <a:t> </a:t>
            </a:r>
            <a:r>
              <a:rPr lang="hu-HU" sz="900" dirty="0" err="1"/>
              <a:t>descriptions</a:t>
            </a:r>
            <a:r>
              <a:rPr lang="hu-HU" sz="900" dirty="0"/>
              <a:t> [AL97].</a:t>
            </a:r>
          </a:p>
          <a:p>
            <a:pPr eaLnBrk="1" hangingPunct="1"/>
            <a:r>
              <a:rPr lang="hu-HU" sz="900" dirty="0"/>
              <a:t>• </a:t>
            </a:r>
            <a:r>
              <a:rPr lang="hu-HU" sz="900" dirty="0" err="1"/>
              <a:t>Simulation</a:t>
            </a:r>
            <a:r>
              <a:rPr lang="hu-HU" sz="900" dirty="0"/>
              <a:t> of </a:t>
            </a:r>
            <a:r>
              <a:rPr lang="hu-HU" sz="900" dirty="0" err="1"/>
              <a:t>quantum</a:t>
            </a:r>
            <a:r>
              <a:rPr lang="hu-HU" sz="900" dirty="0"/>
              <a:t> </a:t>
            </a:r>
            <a:r>
              <a:rPr lang="hu-HU" sz="900" dirty="0" err="1"/>
              <a:t>chaos</a:t>
            </a:r>
            <a:r>
              <a:rPr lang="hu-HU" sz="900" dirty="0"/>
              <a:t> and </a:t>
            </a:r>
            <a:r>
              <a:rPr lang="hu-HU" sz="900" dirty="0" err="1"/>
              <a:t>localization</a:t>
            </a:r>
            <a:r>
              <a:rPr lang="hu-HU" sz="900" dirty="0"/>
              <a:t> [GS01].</a:t>
            </a:r>
          </a:p>
          <a:p>
            <a:pPr eaLnBrk="1" hangingPunct="1"/>
            <a:endParaRPr lang="en-US" sz="900" dirty="0"/>
          </a:p>
          <a:p>
            <a:pPr eaLnBrk="1" hangingPunct="1"/>
            <a:r>
              <a:rPr lang="en-US" sz="900" dirty="0" err="1"/>
              <a:t>Kvantum</a:t>
            </a:r>
            <a:r>
              <a:rPr lang="en-US" sz="900" dirty="0"/>
              <a:t> </a:t>
            </a:r>
            <a:r>
              <a:rPr lang="en-US" sz="900" dirty="0" err="1"/>
              <a:t>mechanika</a:t>
            </a:r>
            <a:r>
              <a:rPr lang="en-US" sz="900" dirty="0"/>
              <a:t> </a:t>
            </a:r>
            <a:r>
              <a:rPr lang="en-US" sz="900" dirty="0" err="1"/>
              <a:t>linearitasa</a:t>
            </a:r>
            <a:r>
              <a:rPr lang="en-US" sz="900" dirty="0"/>
              <a:t> </a:t>
            </a:r>
            <a:r>
              <a:rPr lang="en-US" sz="900" dirty="0" err="1"/>
              <a:t>miatt</a:t>
            </a:r>
            <a:r>
              <a:rPr lang="en-US" sz="900" dirty="0"/>
              <a:t> </a:t>
            </a:r>
            <a:r>
              <a:rPr lang="en-US" sz="900" dirty="0" err="1"/>
              <a:t>egy</a:t>
            </a:r>
            <a:r>
              <a:rPr lang="en-US" sz="900" dirty="0"/>
              <a:t> </a:t>
            </a:r>
            <a:r>
              <a:rPr lang="en-US" sz="900" dirty="0" err="1"/>
              <a:t>kvantum</a:t>
            </a:r>
            <a:r>
              <a:rPr lang="en-US" sz="900" dirty="0"/>
              <a:t> </a:t>
            </a:r>
            <a:r>
              <a:rPr lang="en-US" sz="900" dirty="0" err="1"/>
              <a:t>mechanikai</a:t>
            </a:r>
            <a:r>
              <a:rPr lang="en-US" sz="900" dirty="0"/>
              <a:t> </a:t>
            </a:r>
            <a:r>
              <a:rPr lang="en-US" sz="900" dirty="0" err="1"/>
              <a:t>logikai</a:t>
            </a:r>
            <a:r>
              <a:rPr lang="en-US" sz="900" dirty="0"/>
              <a:t> </a:t>
            </a:r>
            <a:r>
              <a:rPr lang="en-US" sz="900" dirty="0" err="1"/>
              <a:t>kapu</a:t>
            </a:r>
            <a:endParaRPr lang="en-US" sz="900" dirty="0"/>
          </a:p>
          <a:p>
            <a:pPr eaLnBrk="1" hangingPunct="1"/>
            <a:r>
              <a:rPr lang="en-US" sz="900" dirty="0" err="1"/>
              <a:t>parhuzamosan</a:t>
            </a:r>
            <a:r>
              <a:rPr lang="en-US" sz="900" dirty="0"/>
              <a:t> </a:t>
            </a:r>
            <a:r>
              <a:rPr lang="en-US" sz="900" dirty="0" err="1"/>
              <a:t>transzformalja</a:t>
            </a:r>
            <a:r>
              <a:rPr lang="en-US" sz="900" dirty="0"/>
              <a:t> </a:t>
            </a:r>
            <a:r>
              <a:rPr lang="en-US" sz="900" dirty="0" err="1"/>
              <a:t>az</a:t>
            </a:r>
            <a:r>
              <a:rPr lang="en-US" sz="900" dirty="0"/>
              <a:t> </a:t>
            </a:r>
            <a:r>
              <a:rPr lang="en-US" sz="900" dirty="0" err="1"/>
              <a:t>osszes</a:t>
            </a:r>
            <a:r>
              <a:rPr lang="en-US" sz="900" dirty="0"/>
              <a:t> </a:t>
            </a:r>
            <a:r>
              <a:rPr lang="en-US" sz="900" dirty="0" err="1"/>
              <a:t>kombinaciojat</a:t>
            </a:r>
            <a:r>
              <a:rPr lang="en-US" sz="900" dirty="0"/>
              <a:t> a </a:t>
            </a:r>
            <a:r>
              <a:rPr lang="en-US" sz="900" dirty="0" err="1"/>
              <a:t>ket</a:t>
            </a:r>
            <a:r>
              <a:rPr lang="en-US" sz="900" dirty="0"/>
              <a:t> </a:t>
            </a:r>
            <a:r>
              <a:rPr lang="en-US" sz="900" dirty="0" err="1"/>
              <a:t>qubites</a:t>
            </a:r>
            <a:r>
              <a:rPr lang="en-US" sz="900" dirty="0"/>
              <a:t> </a:t>
            </a:r>
            <a:r>
              <a:rPr lang="en-US" sz="900" dirty="0" err="1"/>
              <a:t>allapotnak</a:t>
            </a:r>
            <a:r>
              <a:rPr lang="en-US" sz="900" dirty="0"/>
              <a:t>.</a:t>
            </a:r>
          </a:p>
          <a:p>
            <a:pPr eaLnBrk="1" hangingPunct="1"/>
            <a:endParaRPr lang="en-US" sz="900" dirty="0"/>
          </a:p>
          <a:p>
            <a:pPr eaLnBrk="1" hangingPunct="1"/>
            <a:endParaRPr lang="hu-HU" sz="900" dirty="0"/>
          </a:p>
          <a:p>
            <a:pPr eaLnBrk="1" hangingPunct="1"/>
            <a:endParaRPr lang="hu-HU" sz="900" dirty="0"/>
          </a:p>
          <a:p>
            <a:pPr eaLnBrk="1" hangingPunct="1"/>
            <a:r>
              <a:rPr lang="hu-HU" sz="900" dirty="0" err="1"/>
              <a:t>Jo</a:t>
            </a:r>
            <a:r>
              <a:rPr lang="hu-HU" sz="900" dirty="0"/>
              <a:t> tudni:</a:t>
            </a:r>
          </a:p>
          <a:p>
            <a:pPr eaLnBrk="1" hangingPunct="1"/>
            <a:r>
              <a:rPr lang="hu-HU" sz="900" dirty="0"/>
              <a:t>- </a:t>
            </a:r>
            <a:r>
              <a:rPr lang="hu-HU" sz="900" dirty="0" err="1"/>
              <a:t>Nehany</a:t>
            </a:r>
            <a:r>
              <a:rPr lang="hu-HU" sz="900" dirty="0"/>
              <a:t> fontos eset van, ahol </a:t>
            </a:r>
            <a:r>
              <a:rPr lang="hu-HU" sz="900" dirty="0" err="1"/>
              <a:t>exponencialisan</a:t>
            </a:r>
            <a:r>
              <a:rPr lang="hu-HU" sz="900" dirty="0"/>
              <a:t> jobb a kvantum </a:t>
            </a:r>
            <a:r>
              <a:rPr lang="hu-HU" sz="900" dirty="0" err="1"/>
              <a:t>szamitogep</a:t>
            </a:r>
            <a:endParaRPr lang="hu-HU" sz="900" dirty="0"/>
          </a:p>
          <a:p>
            <a:pPr eaLnBrk="1" hangingPunct="1"/>
            <a:r>
              <a:rPr lang="hu-HU" sz="900" dirty="0"/>
              <a:t>- </a:t>
            </a:r>
            <a:r>
              <a:rPr lang="hu-HU" sz="900" dirty="0" err="1"/>
              <a:t>Normal</a:t>
            </a:r>
            <a:r>
              <a:rPr lang="hu-HU" sz="900" dirty="0"/>
              <a:t> </a:t>
            </a:r>
            <a:r>
              <a:rPr lang="hu-HU" sz="900" dirty="0" err="1"/>
              <a:t>szamitast</a:t>
            </a:r>
            <a:r>
              <a:rPr lang="hu-HU" sz="900" dirty="0"/>
              <a:t> pl. </a:t>
            </a:r>
            <a:r>
              <a:rPr lang="hu-HU" sz="900" dirty="0" err="1"/>
              <a:t>szamok</a:t>
            </a:r>
            <a:r>
              <a:rPr lang="hu-HU" sz="900" dirty="0"/>
              <a:t> </a:t>
            </a:r>
            <a:r>
              <a:rPr lang="hu-HU" sz="900" dirty="0" err="1"/>
              <a:t>osszeadasat</a:t>
            </a:r>
            <a:r>
              <a:rPr lang="hu-HU" sz="900" dirty="0"/>
              <a:t> nem </a:t>
            </a:r>
            <a:r>
              <a:rPr lang="hu-HU" sz="900" dirty="0" err="1"/>
              <a:t>gyorsitan</a:t>
            </a:r>
            <a:r>
              <a:rPr lang="hu-HU" sz="900" dirty="0"/>
              <a:t> fel a kvantum </a:t>
            </a:r>
            <a:r>
              <a:rPr lang="hu-HU" sz="900" dirty="0" err="1"/>
              <a:t>szamitogep</a:t>
            </a:r>
            <a:endParaRPr lang="hu-HU" sz="900" dirty="0"/>
          </a:p>
          <a:p>
            <a:pPr eaLnBrk="1" hangingPunct="1"/>
            <a:r>
              <a:rPr lang="hu-HU" sz="900" dirty="0"/>
              <a:t>- Nem minden </a:t>
            </a:r>
            <a:r>
              <a:rPr lang="hu-HU" sz="900" dirty="0" err="1"/>
              <a:t>problema</a:t>
            </a:r>
            <a:r>
              <a:rPr lang="hu-HU" sz="900" dirty="0"/>
              <a:t> </a:t>
            </a:r>
            <a:r>
              <a:rPr lang="hu-HU" sz="900" dirty="0" err="1"/>
              <a:t>eseteben</a:t>
            </a:r>
            <a:r>
              <a:rPr lang="hu-HU" sz="900" dirty="0"/>
              <a:t> </a:t>
            </a:r>
            <a:r>
              <a:rPr lang="hu-HU" sz="900" dirty="0" err="1"/>
              <a:t>okoyna</a:t>
            </a:r>
            <a:r>
              <a:rPr lang="hu-HU" sz="900" dirty="0"/>
              <a:t> </a:t>
            </a:r>
            <a:r>
              <a:rPr lang="hu-HU" sz="900" dirty="0" err="1"/>
              <a:t>exponencialis</a:t>
            </a:r>
            <a:r>
              <a:rPr lang="hu-HU" sz="900" dirty="0"/>
              <a:t> </a:t>
            </a:r>
            <a:r>
              <a:rPr lang="hu-HU" sz="900" dirty="0" err="1"/>
              <a:t>sebesseg</a:t>
            </a:r>
            <a:r>
              <a:rPr lang="hu-HU" sz="900" dirty="0"/>
              <a:t> </a:t>
            </a:r>
            <a:r>
              <a:rPr lang="hu-HU" sz="900" dirty="0" err="1"/>
              <a:t>novekedest</a:t>
            </a:r>
            <a:endParaRPr lang="hu-HU" sz="900" dirty="0"/>
          </a:p>
          <a:p>
            <a:pPr eaLnBrk="1" hangingPunct="1"/>
            <a:endParaRPr lang="hu-HU" sz="900" dirty="0"/>
          </a:p>
          <a:p>
            <a:pPr eaLnBrk="1" hangingPunct="1"/>
            <a:r>
              <a:rPr lang="hu-HU" sz="900" dirty="0"/>
              <a:t>Kvantum algoritmusok </a:t>
            </a:r>
            <a:r>
              <a:rPr lang="hu-HU" sz="900" dirty="0" err="1"/>
              <a:t>felfedezese</a:t>
            </a:r>
            <a:r>
              <a:rPr lang="hu-HU" sz="900" dirty="0"/>
              <a:t> </a:t>
            </a:r>
            <a:r>
              <a:rPr lang="hu-HU" sz="900" dirty="0" err="1"/>
              <a:t>uj</a:t>
            </a:r>
            <a:r>
              <a:rPr lang="hu-HU" sz="900" dirty="0"/>
              <a:t> </a:t>
            </a:r>
            <a:r>
              <a:rPr lang="hu-HU" sz="900" dirty="0" err="1"/>
              <a:t>dimenziokba</a:t>
            </a:r>
            <a:r>
              <a:rPr lang="hu-HU" sz="900" dirty="0"/>
              <a:t> helyezte fizika, </a:t>
            </a:r>
            <a:r>
              <a:rPr lang="hu-HU" sz="900" dirty="0" err="1"/>
              <a:t>szamitaselmelet</a:t>
            </a:r>
            <a:r>
              <a:rPr lang="hu-HU" sz="900" dirty="0"/>
              <a:t> es </a:t>
            </a:r>
            <a:r>
              <a:rPr lang="hu-HU" sz="900" dirty="0" err="1"/>
              <a:t>informacioelmelet</a:t>
            </a:r>
            <a:r>
              <a:rPr lang="hu-HU" sz="900" dirty="0"/>
              <a:t>  </a:t>
            </a:r>
            <a:r>
              <a:rPr lang="hu-HU" sz="900" dirty="0" err="1"/>
              <a:t>tudomany</a:t>
            </a:r>
            <a:r>
              <a:rPr lang="hu-HU" sz="900" dirty="0"/>
              <a:t> agait.</a:t>
            </a:r>
            <a:endParaRPr lang="en-US" sz="900" dirty="0"/>
          </a:p>
        </p:txBody>
      </p:sp>
    </p:spTree>
    <p:extLst>
      <p:ext uri="{BB962C8B-B14F-4D97-AF65-F5344CB8AC3E}">
        <p14:creationId xmlns:p14="http://schemas.microsoft.com/office/powerpoint/2010/main" val="64973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hu-HU"/>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u-HU"/>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79F5A74-61ED-4957-B13E-144C225D3F38}" type="slidenum">
              <a:rPr lang="en-US" altLang="hu-HU"/>
              <a:pPr>
                <a:defRPr/>
              </a:pPr>
              <a:t>‹#›</a:t>
            </a:fld>
            <a:endParaRPr lang="en-US" altLang="hu-HU"/>
          </a:p>
        </p:txBody>
      </p:sp>
    </p:spTree>
    <p:extLst>
      <p:ext uri="{BB962C8B-B14F-4D97-AF65-F5344CB8AC3E}">
        <p14:creationId xmlns:p14="http://schemas.microsoft.com/office/powerpoint/2010/main" val="84004854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hu-H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486A5F3-92CC-4447-8A3A-722136F3FB1A}" type="slidenum">
              <a:rPr lang="en-US" altLang="hu-HU"/>
              <a:pPr>
                <a:defRPr/>
              </a:pPr>
              <a:t>‹#›</a:t>
            </a:fld>
            <a:endParaRPr lang="en-US" altLang="hu-HU"/>
          </a:p>
        </p:txBody>
      </p:sp>
    </p:spTree>
    <p:extLst>
      <p:ext uri="{BB962C8B-B14F-4D97-AF65-F5344CB8AC3E}">
        <p14:creationId xmlns:p14="http://schemas.microsoft.com/office/powerpoint/2010/main" val="401840904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hu-H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8A057F9-A8CA-4D81-8A98-F4D4A85D6F5D}" type="slidenum">
              <a:rPr lang="en-US" altLang="hu-HU"/>
              <a:pPr>
                <a:defRPr/>
              </a:pPr>
              <a:t>‹#›</a:t>
            </a:fld>
            <a:endParaRPr lang="en-US" altLang="hu-HU"/>
          </a:p>
        </p:txBody>
      </p:sp>
    </p:spTree>
    <p:extLst>
      <p:ext uri="{BB962C8B-B14F-4D97-AF65-F5344CB8AC3E}">
        <p14:creationId xmlns:p14="http://schemas.microsoft.com/office/powerpoint/2010/main" val="28720084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a:prstGeom prst="rect">
            <a:avLst/>
          </a:prstGeom>
        </p:spPr>
        <p:txBody>
          <a:bodyPr/>
          <a:lstStyle/>
          <a:p>
            <a:r>
              <a:rPr lang="hu-HU"/>
              <a:t>Mintacím szerkesztése</a:t>
            </a:r>
          </a:p>
        </p:txBody>
      </p:sp>
      <p:sp>
        <p:nvSpPr>
          <p:cNvPr id="3" name="Szöveg helye 2"/>
          <p:cNvSpPr>
            <a:spLocks noGrp="1"/>
          </p:cNvSpPr>
          <p:nvPr>
            <p:ph type="body" sz="half" idx="1"/>
          </p:nvPr>
        </p:nvSpPr>
        <p:spPr>
          <a:xfrm>
            <a:off x="685800" y="1981200"/>
            <a:ext cx="3810000" cy="41148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quarter" idx="2"/>
          </p:nvPr>
        </p:nvSpPr>
        <p:spPr>
          <a:xfrm>
            <a:off x="4648200" y="1981200"/>
            <a:ext cx="3810000" cy="19812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p:cNvSpPr>
            <a:spLocks noGrp="1"/>
          </p:cNvSpPr>
          <p:nvPr>
            <p:ph sz="quarter" idx="3"/>
          </p:nvPr>
        </p:nvSpPr>
        <p:spPr>
          <a:xfrm>
            <a:off x="4648200" y="4114800"/>
            <a:ext cx="3810000" cy="19812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Dátum helye 5"/>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hu-HU" altLang="hu-HU"/>
          </a:p>
        </p:txBody>
      </p:sp>
      <p:sp>
        <p:nvSpPr>
          <p:cNvPr id="7" name="Élőláb helye 6"/>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hu-HU" altLang="hu-HU"/>
          </a:p>
        </p:txBody>
      </p:sp>
      <p:sp>
        <p:nvSpPr>
          <p:cNvPr id="8" name="Dia számának helye 7"/>
          <p:cNvSpPr>
            <a:spLocks noGrp="1"/>
          </p:cNvSpPr>
          <p:nvPr>
            <p:ph type="sldNum" sz="quarter" idx="12"/>
          </p:nvPr>
        </p:nvSpPr>
        <p:spPr>
          <a:xfrm>
            <a:off x="6553200" y="6248400"/>
            <a:ext cx="1905000" cy="457200"/>
          </a:xfrm>
          <a:prstGeom prst="rect">
            <a:avLst/>
          </a:prstGeom>
        </p:spPr>
        <p:txBody>
          <a:bodyPr/>
          <a:lstStyle>
            <a:lvl1pPr>
              <a:defRPr/>
            </a:lvl1pPr>
          </a:lstStyle>
          <a:p>
            <a:pPr>
              <a:defRPr/>
            </a:pPr>
            <a:endParaRPr lang="hu-HU" altLang="hu-HU"/>
          </a:p>
        </p:txBody>
      </p:sp>
    </p:spTree>
    <p:extLst>
      <p:ext uri="{BB962C8B-B14F-4D97-AF65-F5344CB8AC3E}">
        <p14:creationId xmlns:p14="http://schemas.microsoft.com/office/powerpoint/2010/main" val="609901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u-H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u-HU"/>
          </a:p>
        </p:txBody>
      </p:sp>
      <p:sp>
        <p:nvSpPr>
          <p:cNvPr id="4" name="Date Placeholder 3"/>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5CBBA6-11CF-4321-941A-0ED9A7A009A0}" type="slidenum">
              <a:rPr lang="hu-HU" smtClean="0"/>
              <a:pPr/>
              <a:t>‹#›</a:t>
            </a:fld>
            <a:endParaRPr lang="hu-HU"/>
          </a:p>
        </p:txBody>
      </p:sp>
      <p:sp>
        <p:nvSpPr>
          <p:cNvPr id="7" name="Rectangle 6">
            <a:extLst>
              <a:ext uri="{FF2B5EF4-FFF2-40B4-BE49-F238E27FC236}">
                <a16:creationId xmlns:a16="http://schemas.microsoft.com/office/drawing/2014/main" id="{9BC9C279-5BC0-0FFB-EC5B-F0059609CB1B}"/>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F54EAC5-C7E0-D102-731A-20A6C03B6D45}"/>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9" name="Picture 7" descr="C:\Users\peti\Documents\muegyetem_logo_attetszo.png">
            <a:extLst>
              <a:ext uri="{FF2B5EF4-FFF2-40B4-BE49-F238E27FC236}">
                <a16:creationId xmlns:a16="http://schemas.microsoft.com/office/drawing/2014/main" id="{2F3C2E8D-36E6-6845-BF29-B1C51ED43547}"/>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1185442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5CBBA6-11CF-4321-941A-0ED9A7A009A0}" type="slidenum">
              <a:rPr lang="hu-HU" smtClean="0"/>
              <a:pPr/>
              <a:t>‹#›</a:t>
            </a:fld>
            <a:endParaRPr lang="hu-HU"/>
          </a:p>
        </p:txBody>
      </p:sp>
      <p:sp>
        <p:nvSpPr>
          <p:cNvPr id="7" name="Rectangle 6">
            <a:extLst>
              <a:ext uri="{FF2B5EF4-FFF2-40B4-BE49-F238E27FC236}">
                <a16:creationId xmlns:a16="http://schemas.microsoft.com/office/drawing/2014/main" id="{6B8AF46B-E740-1D8E-6788-6B92F2B3C99E}"/>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1E696B9-678F-1BEE-7E95-65107C4E0B36}"/>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9" name="Picture 7" descr="C:\Users\peti\Documents\muegyetem_logo_attetszo.png">
            <a:extLst>
              <a:ext uri="{FF2B5EF4-FFF2-40B4-BE49-F238E27FC236}">
                <a16:creationId xmlns:a16="http://schemas.microsoft.com/office/drawing/2014/main" id="{267359AD-F89F-BAEE-310B-A30E9092CF8A}"/>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1494416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u-H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5CBBA6-11CF-4321-941A-0ED9A7A009A0}" type="slidenum">
              <a:rPr lang="hu-HU" smtClean="0"/>
              <a:pPr/>
              <a:t>‹#›</a:t>
            </a:fld>
            <a:endParaRPr lang="hu-HU"/>
          </a:p>
        </p:txBody>
      </p:sp>
    </p:spTree>
    <p:extLst>
      <p:ext uri="{BB962C8B-B14F-4D97-AF65-F5344CB8AC3E}">
        <p14:creationId xmlns:p14="http://schemas.microsoft.com/office/powerpoint/2010/main" val="2908846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Date Placeholder 4"/>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A5CBBA6-11CF-4321-941A-0ED9A7A009A0}" type="slidenum">
              <a:rPr lang="hu-HU" smtClean="0"/>
              <a:pPr/>
              <a:t>‹#›</a:t>
            </a:fld>
            <a:endParaRPr lang="hu-HU"/>
          </a:p>
        </p:txBody>
      </p:sp>
    </p:spTree>
    <p:extLst>
      <p:ext uri="{BB962C8B-B14F-4D97-AF65-F5344CB8AC3E}">
        <p14:creationId xmlns:p14="http://schemas.microsoft.com/office/powerpoint/2010/main" val="3170121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Date Placeholder 6"/>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9A5CBBA6-11CF-4321-941A-0ED9A7A009A0}" type="slidenum">
              <a:rPr lang="hu-HU" smtClean="0"/>
              <a:pPr/>
              <a:t>‹#›</a:t>
            </a:fld>
            <a:endParaRPr lang="hu-HU"/>
          </a:p>
        </p:txBody>
      </p:sp>
    </p:spTree>
    <p:extLst>
      <p:ext uri="{BB962C8B-B14F-4D97-AF65-F5344CB8AC3E}">
        <p14:creationId xmlns:p14="http://schemas.microsoft.com/office/powerpoint/2010/main" val="3442274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Date Placeholder 2"/>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9A5CBBA6-11CF-4321-941A-0ED9A7A009A0}" type="slidenum">
              <a:rPr lang="hu-HU" smtClean="0"/>
              <a:pPr/>
              <a:t>‹#›</a:t>
            </a:fld>
            <a:endParaRPr lang="hu-HU"/>
          </a:p>
        </p:txBody>
      </p:sp>
      <p:sp>
        <p:nvSpPr>
          <p:cNvPr id="6" name="Rectangle 5">
            <a:extLst>
              <a:ext uri="{FF2B5EF4-FFF2-40B4-BE49-F238E27FC236}">
                <a16:creationId xmlns:a16="http://schemas.microsoft.com/office/drawing/2014/main" id="{170A7987-5182-ACA5-412A-3154DF051F5E}"/>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AC659758-90F7-1030-B819-0D9C17428855}"/>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8" name="Picture 7" descr="C:\Users\peti\Documents\muegyetem_logo_attetszo.png">
            <a:extLst>
              <a:ext uri="{FF2B5EF4-FFF2-40B4-BE49-F238E27FC236}">
                <a16:creationId xmlns:a16="http://schemas.microsoft.com/office/drawing/2014/main" id="{E0407CA9-CED5-E3B0-D77A-028A96FE0815}"/>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20749186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9A5CBBA6-11CF-4321-941A-0ED9A7A009A0}" type="slidenum">
              <a:rPr lang="hu-HU" smtClean="0"/>
              <a:pPr/>
              <a:t>‹#›</a:t>
            </a:fld>
            <a:endParaRPr lang="hu-HU"/>
          </a:p>
        </p:txBody>
      </p:sp>
    </p:spTree>
    <p:extLst>
      <p:ext uri="{BB962C8B-B14F-4D97-AF65-F5344CB8AC3E}">
        <p14:creationId xmlns:p14="http://schemas.microsoft.com/office/powerpoint/2010/main" val="245504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hu-H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68A28A5-E0CC-44A1-A80A-7E13D6F2341B}" type="slidenum">
              <a:rPr lang="en-US" altLang="hu-HU"/>
              <a:pPr>
                <a:defRPr/>
              </a:pPr>
              <a:t>‹#›</a:t>
            </a:fld>
            <a:endParaRPr lang="en-US" altLang="hu-HU"/>
          </a:p>
        </p:txBody>
      </p:sp>
    </p:spTree>
    <p:extLst>
      <p:ext uri="{BB962C8B-B14F-4D97-AF65-F5344CB8AC3E}">
        <p14:creationId xmlns:p14="http://schemas.microsoft.com/office/powerpoint/2010/main" val="4207887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A5CBBA6-11CF-4321-941A-0ED9A7A009A0}" type="slidenum">
              <a:rPr lang="hu-HU" smtClean="0"/>
              <a:pPr/>
              <a:t>‹#›</a:t>
            </a:fld>
            <a:endParaRPr lang="hu-HU"/>
          </a:p>
        </p:txBody>
      </p:sp>
    </p:spTree>
    <p:extLst>
      <p:ext uri="{BB962C8B-B14F-4D97-AF65-F5344CB8AC3E}">
        <p14:creationId xmlns:p14="http://schemas.microsoft.com/office/powerpoint/2010/main" val="2454036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A5CBBA6-11CF-4321-941A-0ED9A7A009A0}" type="slidenum">
              <a:rPr lang="hu-HU" smtClean="0"/>
              <a:pPr/>
              <a:t>‹#›</a:t>
            </a:fld>
            <a:endParaRPr lang="hu-HU"/>
          </a:p>
        </p:txBody>
      </p:sp>
    </p:spTree>
    <p:extLst>
      <p:ext uri="{BB962C8B-B14F-4D97-AF65-F5344CB8AC3E}">
        <p14:creationId xmlns:p14="http://schemas.microsoft.com/office/powerpoint/2010/main" val="2554336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5CBBA6-11CF-4321-941A-0ED9A7A009A0}" type="slidenum">
              <a:rPr lang="hu-HU" smtClean="0"/>
              <a:pPr/>
              <a:t>‹#›</a:t>
            </a:fld>
            <a:endParaRPr lang="hu-HU"/>
          </a:p>
        </p:txBody>
      </p:sp>
    </p:spTree>
    <p:extLst>
      <p:ext uri="{BB962C8B-B14F-4D97-AF65-F5344CB8AC3E}">
        <p14:creationId xmlns:p14="http://schemas.microsoft.com/office/powerpoint/2010/main" val="1264989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u-H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3662E8E3-0593-4AF0-BCDE-7EC5E591289C}" type="datetimeFigureOut">
              <a:rPr lang="hu-HU" smtClean="0"/>
              <a:pPr/>
              <a:t>2024. 11. 26.</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A5CBBA6-11CF-4321-941A-0ED9A7A009A0}" type="slidenum">
              <a:rPr lang="hu-HU" smtClean="0"/>
              <a:pPr/>
              <a:t>‹#›</a:t>
            </a:fld>
            <a:endParaRPr lang="hu-HU"/>
          </a:p>
        </p:txBody>
      </p:sp>
    </p:spTree>
    <p:extLst>
      <p:ext uri="{BB962C8B-B14F-4D97-AF65-F5344CB8AC3E}">
        <p14:creationId xmlns:p14="http://schemas.microsoft.com/office/powerpoint/2010/main" val="1445739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0" y="0"/>
            <a:ext cx="9144000" cy="0"/>
          </a:xfrm>
          <a:prstGeom prst="rect">
            <a:avLst/>
          </a:prstGeom>
          <a:noFill/>
          <a:ln w="9525">
            <a:noFill/>
            <a:miter lim="800000"/>
            <a:headEnd/>
            <a:tailEnd/>
          </a:ln>
        </p:spPr>
        <p:txBody>
          <a:bodyPr wrap="none" anchor="ctr">
            <a:spAutoFit/>
          </a:bodyPr>
          <a:lstStyle/>
          <a:p>
            <a:pPr algn="l" eaLnBrk="1" hangingPunct="1">
              <a:defRPr/>
            </a:pPr>
            <a:endParaRPr lang="en-US" sz="1800">
              <a:solidFill>
                <a:srgbClr val="000000"/>
              </a:solidFill>
              <a:latin typeface="Arial"/>
              <a:cs typeface="Arial" charset="0"/>
            </a:endParaRPr>
          </a:p>
        </p:txBody>
      </p:sp>
    </p:spTree>
    <p:extLst>
      <p:ext uri="{BB962C8B-B14F-4D97-AF65-F5344CB8AC3E}">
        <p14:creationId xmlns:p14="http://schemas.microsoft.com/office/powerpoint/2010/main" val="16941557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fld id="{0A40C4B9-2A9B-45F2-92E6-B2D1C0C46728}" type="datetime1">
              <a:rPr lang="hu-HU">
                <a:solidFill>
                  <a:srgbClr val="000000"/>
                </a:solidFill>
              </a:rPr>
              <a:pPr>
                <a:defRPr/>
              </a:pPr>
              <a:t>2024. 11. 26.</a:t>
            </a:fld>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CF336-C490-4550-AE11-8D4FAB019BD5}"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628542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fld id="{7F1B16D4-5102-4C9A-9D2B-CFF7B429ECB2}" type="datetime1">
              <a:rPr lang="hu-HU">
                <a:solidFill>
                  <a:srgbClr val="000000"/>
                </a:solidFill>
              </a:rPr>
              <a:pPr>
                <a:defRPr/>
              </a:pPr>
              <a:t>2024. 11. 26.</a:t>
            </a:fld>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1DD3BF-8145-4982-BC4E-A9AEC4EF5730}"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2716406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fld id="{E6C956A3-2F3F-4CEB-8F08-1273EE6C3791}" type="datetime1">
              <a:rPr lang="hu-HU">
                <a:solidFill>
                  <a:srgbClr val="000000"/>
                </a:solidFill>
              </a:rPr>
              <a:pPr>
                <a:defRPr/>
              </a:pPr>
              <a:t>2024. 11. 26.</a:t>
            </a:fld>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B8F9A8-9725-4EBB-BDCF-91F8DEB13F1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806774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fld id="{F6A7C484-4AA8-4F62-9978-FB6BB5A31DE5}" type="datetime1">
              <a:rPr lang="hu-HU">
                <a:solidFill>
                  <a:srgbClr val="000000"/>
                </a:solidFill>
              </a:rPr>
              <a:pPr>
                <a:defRPr/>
              </a:pPr>
              <a:t>2024. 11. 26.</a:t>
            </a:fld>
            <a:endParaRPr 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84B05F-B96D-437F-880E-5B3776B5BEF5}"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106368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fld id="{51330E8E-C85D-49CB-B543-9D1FF0F2D35A}" type="datetime1">
              <a:rPr lang="hu-HU">
                <a:solidFill>
                  <a:srgbClr val="000000"/>
                </a:solidFill>
              </a:rPr>
              <a:pPr>
                <a:defRPr/>
              </a:pPr>
              <a:t>2024. 11. 26.</a:t>
            </a:fld>
            <a:endParaRPr 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AE6E46-27B6-4D37-BCEE-A492781F0ED7}"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4232867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hu-H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E7020EE2-6CE0-4D2C-9F02-4F6532A7EF1E}" type="slidenum">
              <a:rPr lang="en-US" altLang="hu-HU"/>
              <a:pPr>
                <a:defRPr/>
              </a:pPr>
              <a:t>‹#›</a:t>
            </a:fld>
            <a:endParaRPr lang="en-US" altLang="hu-HU"/>
          </a:p>
        </p:txBody>
      </p:sp>
    </p:spTree>
    <p:extLst>
      <p:ext uri="{BB962C8B-B14F-4D97-AF65-F5344CB8AC3E}">
        <p14:creationId xmlns:p14="http://schemas.microsoft.com/office/powerpoint/2010/main" val="278463981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11" name="Rectangle 3"/>
          <p:cNvSpPr>
            <a:spLocks noChangeArrowheads="1"/>
          </p:cNvSpPr>
          <p:nvPr userDrawn="1"/>
        </p:nvSpPr>
        <p:spPr bwMode="auto">
          <a:xfrm>
            <a:off x="0" y="0"/>
            <a:ext cx="9144000" cy="0"/>
          </a:xfrm>
          <a:prstGeom prst="rect">
            <a:avLst/>
          </a:prstGeom>
          <a:noFill/>
          <a:ln w="9525">
            <a:noFill/>
            <a:miter lim="800000"/>
            <a:headEnd/>
            <a:tailEnd/>
          </a:ln>
        </p:spPr>
        <p:txBody>
          <a:bodyPr wrap="none" anchor="ctr">
            <a:spAutoFit/>
          </a:bodyPr>
          <a:lstStyle/>
          <a:p>
            <a:pPr algn="l" eaLnBrk="1" hangingPunct="1">
              <a:defRPr/>
            </a:pPr>
            <a:endParaRPr lang="en-US" sz="1800">
              <a:solidFill>
                <a:srgbClr val="000000"/>
              </a:solidFill>
              <a:latin typeface="Arial"/>
              <a:cs typeface="Arial" charset="0"/>
            </a:endParaRPr>
          </a:p>
        </p:txBody>
      </p:sp>
    </p:spTree>
    <p:extLst>
      <p:ext uri="{BB962C8B-B14F-4D97-AF65-F5344CB8AC3E}">
        <p14:creationId xmlns:p14="http://schemas.microsoft.com/office/powerpoint/2010/main" val="2760931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fld id="{5F06F4E0-1AB2-4680-996A-61DF23FF85A5}" type="datetime1">
              <a:rPr lang="hu-HU">
                <a:solidFill>
                  <a:srgbClr val="000000"/>
                </a:solidFill>
              </a:rPr>
              <a:pPr>
                <a:defRPr/>
              </a:pPr>
              <a:t>2024. 11. 26.</a:t>
            </a:fld>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77550-F2E4-4309-B786-589CC333BCE5}"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051700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fld id="{52F6D630-168B-498F-8DB7-D96F7871EF9D}" type="datetime1">
              <a:rPr lang="hu-HU">
                <a:solidFill>
                  <a:srgbClr val="000000"/>
                </a:solidFill>
              </a:rPr>
              <a:pPr>
                <a:defRPr/>
              </a:pPr>
              <a:t>2024. 11. 26.</a:t>
            </a:fld>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31870A-CB58-4F7E-8CCA-F9F7A0BAD25A}"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4255297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fld id="{EF56B267-1966-4F8F-92F6-97E6F28BFD8B}" type="datetime1">
              <a:rPr lang="hu-HU">
                <a:solidFill>
                  <a:srgbClr val="000000"/>
                </a:solidFill>
              </a:rPr>
              <a:pPr>
                <a:defRPr/>
              </a:pPr>
              <a:t>2024. 11. 26.</a:t>
            </a:fld>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B02DFD-AE6D-4CB6-B7A0-B63461ED1FB6}"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141891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fld id="{9F3E0453-EAD2-48AE-B1EE-7651D00B885D}" type="datetime1">
              <a:rPr lang="hu-HU">
                <a:solidFill>
                  <a:srgbClr val="000000"/>
                </a:solidFill>
              </a:rPr>
              <a:pPr>
                <a:defRPr/>
              </a:pPr>
              <a:t>2024. 11. 26.</a:t>
            </a:fld>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455495-BBB7-4F6D-816A-C8504B581E7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822845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endParaRPr lang="en-US"/>
          </a:p>
        </p:txBody>
      </p:sp>
      <p:sp>
        <p:nvSpPr>
          <p:cNvPr id="4" name="Élőláb helye 3"/>
          <p:cNvSpPr>
            <a:spLocks noGrp="1"/>
          </p:cNvSpPr>
          <p:nvPr>
            <p:ph type="ftr" sz="quarter" idx="10"/>
          </p:nvPr>
        </p:nvSpPr>
        <p:spPr/>
        <p:txBody>
          <a:bodyPr/>
          <a:lstStyle>
            <a:lvl1pPr>
              <a:defRPr/>
            </a:lvl1pPr>
          </a:lstStyle>
          <a:p>
            <a:endParaRPr lang="de-CH">
              <a:solidFill>
                <a:srgbClr val="000000"/>
              </a:solidFill>
            </a:endParaRPr>
          </a:p>
        </p:txBody>
      </p:sp>
      <p:sp>
        <p:nvSpPr>
          <p:cNvPr id="5" name="Dia számának helye 4"/>
          <p:cNvSpPr>
            <a:spLocks noGrp="1"/>
          </p:cNvSpPr>
          <p:nvPr>
            <p:ph type="sldNum" sz="quarter" idx="11"/>
          </p:nvPr>
        </p:nvSpPr>
        <p:spPr/>
        <p:txBody>
          <a:bodyPr/>
          <a:lstStyle>
            <a:lvl1pPr>
              <a:defRPr/>
            </a:lvl1pPr>
          </a:lstStyle>
          <a:p>
            <a:fld id="{2D66169C-8AF1-46BD-BBE5-F23BA39C6D83}"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390049175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Élőláb helye 3"/>
          <p:cNvSpPr>
            <a:spLocks noGrp="1"/>
          </p:cNvSpPr>
          <p:nvPr>
            <p:ph type="ftr" sz="quarter" idx="10"/>
          </p:nvPr>
        </p:nvSpPr>
        <p:spPr/>
        <p:txBody>
          <a:bodyPr/>
          <a:lstStyle>
            <a:lvl1pPr>
              <a:defRPr/>
            </a:lvl1pPr>
          </a:lstStyle>
          <a:p>
            <a:endParaRPr lang="de-CH">
              <a:solidFill>
                <a:srgbClr val="000000"/>
              </a:solidFill>
            </a:endParaRPr>
          </a:p>
        </p:txBody>
      </p:sp>
      <p:sp>
        <p:nvSpPr>
          <p:cNvPr id="5" name="Dia számának helye 4"/>
          <p:cNvSpPr>
            <a:spLocks noGrp="1"/>
          </p:cNvSpPr>
          <p:nvPr>
            <p:ph type="sldNum" sz="quarter" idx="11"/>
          </p:nvPr>
        </p:nvSpPr>
        <p:spPr/>
        <p:txBody>
          <a:bodyPr/>
          <a:lstStyle>
            <a:lvl1pPr>
              <a:defRPr/>
            </a:lvl1pPr>
          </a:lstStyle>
          <a:p>
            <a:fld id="{CB47D8BB-C895-40FD-AB29-A3D52771C98F}"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52506171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lstStyle>
            <a:lvl1pPr algn="l">
              <a:defRPr sz="4000" b="1" cap="all"/>
            </a:lvl1pPr>
          </a:lstStyle>
          <a:p>
            <a:r>
              <a:rPr lang="hu-HU"/>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Élőláb helye 3"/>
          <p:cNvSpPr>
            <a:spLocks noGrp="1"/>
          </p:cNvSpPr>
          <p:nvPr>
            <p:ph type="ftr" sz="quarter" idx="10"/>
          </p:nvPr>
        </p:nvSpPr>
        <p:spPr/>
        <p:txBody>
          <a:bodyPr/>
          <a:lstStyle>
            <a:lvl1pPr>
              <a:defRPr/>
            </a:lvl1pPr>
          </a:lstStyle>
          <a:p>
            <a:endParaRPr lang="de-CH">
              <a:solidFill>
                <a:srgbClr val="000000"/>
              </a:solidFill>
            </a:endParaRPr>
          </a:p>
        </p:txBody>
      </p:sp>
      <p:sp>
        <p:nvSpPr>
          <p:cNvPr id="5" name="Dia számának helye 4"/>
          <p:cNvSpPr>
            <a:spLocks noGrp="1"/>
          </p:cNvSpPr>
          <p:nvPr>
            <p:ph type="sldNum" sz="quarter" idx="11"/>
          </p:nvPr>
        </p:nvSpPr>
        <p:spPr/>
        <p:txBody>
          <a:bodyPr/>
          <a:lstStyle>
            <a:lvl1pPr>
              <a:defRPr/>
            </a:lvl1pPr>
          </a:lstStyle>
          <a:p>
            <a:fld id="{8AF44C47-26DA-4B43-9479-A9E9ABCF2094}"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200043287"/>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sz="half" idx="1"/>
          </p:nvPr>
        </p:nvSpPr>
        <p:spPr>
          <a:xfrm>
            <a:off x="330200" y="901700"/>
            <a:ext cx="42545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half" idx="2"/>
          </p:nvPr>
        </p:nvSpPr>
        <p:spPr>
          <a:xfrm>
            <a:off x="4737100" y="901700"/>
            <a:ext cx="4254500"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Élőláb helye 4"/>
          <p:cNvSpPr>
            <a:spLocks noGrp="1"/>
          </p:cNvSpPr>
          <p:nvPr>
            <p:ph type="ftr" sz="quarter" idx="10"/>
          </p:nvPr>
        </p:nvSpPr>
        <p:spPr/>
        <p:txBody>
          <a:bodyPr/>
          <a:lstStyle>
            <a:lvl1pPr>
              <a:defRPr/>
            </a:lvl1pPr>
          </a:lstStyle>
          <a:p>
            <a:endParaRPr lang="de-CH">
              <a:solidFill>
                <a:srgbClr val="000000"/>
              </a:solidFill>
            </a:endParaRPr>
          </a:p>
        </p:txBody>
      </p:sp>
      <p:sp>
        <p:nvSpPr>
          <p:cNvPr id="6" name="Dia számának helye 5"/>
          <p:cNvSpPr>
            <a:spLocks noGrp="1"/>
          </p:cNvSpPr>
          <p:nvPr>
            <p:ph type="sldNum" sz="quarter" idx="11"/>
          </p:nvPr>
        </p:nvSpPr>
        <p:spPr/>
        <p:txBody>
          <a:bodyPr/>
          <a:lstStyle>
            <a:lvl1pPr>
              <a:defRPr/>
            </a:lvl1pPr>
          </a:lstStyle>
          <a:p>
            <a:fld id="{0DF3FD21-3BA3-4D77-BEAA-55D838EB2F4C}"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213385246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Élőláb helye 6"/>
          <p:cNvSpPr>
            <a:spLocks noGrp="1"/>
          </p:cNvSpPr>
          <p:nvPr>
            <p:ph type="ftr" sz="quarter" idx="10"/>
          </p:nvPr>
        </p:nvSpPr>
        <p:spPr/>
        <p:txBody>
          <a:bodyPr/>
          <a:lstStyle>
            <a:lvl1pPr>
              <a:defRPr/>
            </a:lvl1pPr>
          </a:lstStyle>
          <a:p>
            <a:endParaRPr lang="de-CH">
              <a:solidFill>
                <a:srgbClr val="000000"/>
              </a:solidFill>
            </a:endParaRPr>
          </a:p>
        </p:txBody>
      </p:sp>
      <p:sp>
        <p:nvSpPr>
          <p:cNvPr id="8" name="Dia számának helye 7"/>
          <p:cNvSpPr>
            <a:spLocks noGrp="1"/>
          </p:cNvSpPr>
          <p:nvPr>
            <p:ph type="sldNum" sz="quarter" idx="11"/>
          </p:nvPr>
        </p:nvSpPr>
        <p:spPr/>
        <p:txBody>
          <a:bodyPr/>
          <a:lstStyle>
            <a:lvl1pPr>
              <a:defRPr/>
            </a:lvl1pPr>
          </a:lstStyle>
          <a:p>
            <a:fld id="{AE7A23A2-8EEE-4A69-BDB5-9D0F8A425006}"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26762622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hu-H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6348B46-826E-4618-891B-776613EB1B79}" type="slidenum">
              <a:rPr lang="en-US" altLang="hu-HU"/>
              <a:pPr>
                <a:defRPr/>
              </a:pPr>
              <a:t>‹#›</a:t>
            </a:fld>
            <a:endParaRPr lang="en-US" altLang="hu-HU"/>
          </a:p>
        </p:txBody>
      </p:sp>
    </p:spTree>
    <p:extLst>
      <p:ext uri="{BB962C8B-B14F-4D97-AF65-F5344CB8AC3E}">
        <p14:creationId xmlns:p14="http://schemas.microsoft.com/office/powerpoint/2010/main" val="174908184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Élőláb helye 2"/>
          <p:cNvSpPr>
            <a:spLocks noGrp="1"/>
          </p:cNvSpPr>
          <p:nvPr>
            <p:ph type="ftr" sz="quarter" idx="10"/>
          </p:nvPr>
        </p:nvSpPr>
        <p:spPr/>
        <p:txBody>
          <a:bodyPr/>
          <a:lstStyle>
            <a:lvl1pPr>
              <a:defRPr/>
            </a:lvl1pPr>
          </a:lstStyle>
          <a:p>
            <a:endParaRPr lang="de-CH">
              <a:solidFill>
                <a:srgbClr val="000000"/>
              </a:solidFill>
            </a:endParaRPr>
          </a:p>
        </p:txBody>
      </p:sp>
      <p:sp>
        <p:nvSpPr>
          <p:cNvPr id="4" name="Dia számának helye 3"/>
          <p:cNvSpPr>
            <a:spLocks noGrp="1"/>
          </p:cNvSpPr>
          <p:nvPr>
            <p:ph type="sldNum" sz="quarter" idx="11"/>
          </p:nvPr>
        </p:nvSpPr>
        <p:spPr/>
        <p:txBody>
          <a:bodyPr/>
          <a:lstStyle>
            <a:lvl1pPr>
              <a:defRPr/>
            </a:lvl1pPr>
          </a:lstStyle>
          <a:p>
            <a:fld id="{81E7937B-6208-4896-9A62-40C7EE5C4697}"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375486520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2EC24C-3920-1023-2303-A16D00BBAA29}"/>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69025F9B-881A-510B-8CE1-10B679E167BB}"/>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18" name="Picture 7" descr="C:\Users\peti\Documents\muegyetem_logo_attetszo.png">
            <a:extLst>
              <a:ext uri="{FF2B5EF4-FFF2-40B4-BE49-F238E27FC236}">
                <a16:creationId xmlns:a16="http://schemas.microsoft.com/office/drawing/2014/main" id="{E3ACC1B9-892E-A06C-B37D-DD1E31263EDC}"/>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3222231824"/>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Élőláb helye 4"/>
          <p:cNvSpPr>
            <a:spLocks noGrp="1"/>
          </p:cNvSpPr>
          <p:nvPr>
            <p:ph type="ftr" sz="quarter" idx="10"/>
          </p:nvPr>
        </p:nvSpPr>
        <p:spPr/>
        <p:txBody>
          <a:bodyPr/>
          <a:lstStyle>
            <a:lvl1pPr>
              <a:defRPr/>
            </a:lvl1pPr>
          </a:lstStyle>
          <a:p>
            <a:endParaRPr lang="de-CH">
              <a:solidFill>
                <a:srgbClr val="000000"/>
              </a:solidFill>
            </a:endParaRPr>
          </a:p>
        </p:txBody>
      </p:sp>
      <p:sp>
        <p:nvSpPr>
          <p:cNvPr id="6" name="Dia számának helye 5"/>
          <p:cNvSpPr>
            <a:spLocks noGrp="1"/>
          </p:cNvSpPr>
          <p:nvPr>
            <p:ph type="sldNum" sz="quarter" idx="11"/>
          </p:nvPr>
        </p:nvSpPr>
        <p:spPr/>
        <p:txBody>
          <a:bodyPr/>
          <a:lstStyle>
            <a:lvl1pPr>
              <a:defRPr/>
            </a:lvl1pPr>
          </a:lstStyle>
          <a:p>
            <a:fld id="{64692184-D7CD-4FA1-9D79-CBB8C38CE629}"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409673653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Élőláb helye 4"/>
          <p:cNvSpPr>
            <a:spLocks noGrp="1"/>
          </p:cNvSpPr>
          <p:nvPr>
            <p:ph type="ftr" sz="quarter" idx="10"/>
          </p:nvPr>
        </p:nvSpPr>
        <p:spPr/>
        <p:txBody>
          <a:bodyPr/>
          <a:lstStyle>
            <a:lvl1pPr>
              <a:defRPr/>
            </a:lvl1pPr>
          </a:lstStyle>
          <a:p>
            <a:endParaRPr lang="de-CH">
              <a:solidFill>
                <a:srgbClr val="000000"/>
              </a:solidFill>
            </a:endParaRPr>
          </a:p>
        </p:txBody>
      </p:sp>
      <p:sp>
        <p:nvSpPr>
          <p:cNvPr id="6" name="Dia számának helye 5"/>
          <p:cNvSpPr>
            <a:spLocks noGrp="1"/>
          </p:cNvSpPr>
          <p:nvPr>
            <p:ph type="sldNum" sz="quarter" idx="11"/>
          </p:nvPr>
        </p:nvSpPr>
        <p:spPr/>
        <p:txBody>
          <a:bodyPr/>
          <a:lstStyle>
            <a:lvl1pPr>
              <a:defRPr/>
            </a:lvl1pPr>
          </a:lstStyle>
          <a:p>
            <a:fld id="{A834E579-98BD-46CE-BCF8-594A3225F4E3}"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159486509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Élőláb helye 3"/>
          <p:cNvSpPr>
            <a:spLocks noGrp="1"/>
          </p:cNvSpPr>
          <p:nvPr>
            <p:ph type="ftr" sz="quarter" idx="10"/>
          </p:nvPr>
        </p:nvSpPr>
        <p:spPr/>
        <p:txBody>
          <a:bodyPr/>
          <a:lstStyle>
            <a:lvl1pPr>
              <a:defRPr/>
            </a:lvl1pPr>
          </a:lstStyle>
          <a:p>
            <a:endParaRPr lang="de-CH">
              <a:solidFill>
                <a:srgbClr val="000000"/>
              </a:solidFill>
            </a:endParaRPr>
          </a:p>
        </p:txBody>
      </p:sp>
      <p:sp>
        <p:nvSpPr>
          <p:cNvPr id="5" name="Dia számának helye 4"/>
          <p:cNvSpPr>
            <a:spLocks noGrp="1"/>
          </p:cNvSpPr>
          <p:nvPr>
            <p:ph type="sldNum" sz="quarter" idx="11"/>
          </p:nvPr>
        </p:nvSpPr>
        <p:spPr/>
        <p:txBody>
          <a:bodyPr/>
          <a:lstStyle>
            <a:lvl1pPr>
              <a:defRPr/>
            </a:lvl1pPr>
          </a:lstStyle>
          <a:p>
            <a:fld id="{C4293668-DC4A-44D8-9AD7-F1467AE28130}"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262945143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794500" y="136525"/>
            <a:ext cx="2197100" cy="6213475"/>
          </a:xfrm>
        </p:spPr>
        <p:txBody>
          <a:bodyPr vert="eaVert"/>
          <a:lstStyle/>
          <a:p>
            <a:r>
              <a:rPr lang="hu-HU"/>
              <a:t>Mintacím szerkesztése</a:t>
            </a:r>
            <a:endParaRPr lang="en-US"/>
          </a:p>
        </p:txBody>
      </p:sp>
      <p:sp>
        <p:nvSpPr>
          <p:cNvPr id="3" name="Függőleges szöveg helye 2"/>
          <p:cNvSpPr>
            <a:spLocks noGrp="1"/>
          </p:cNvSpPr>
          <p:nvPr>
            <p:ph type="body" orient="vert" idx="1"/>
          </p:nvPr>
        </p:nvSpPr>
        <p:spPr>
          <a:xfrm>
            <a:off x="200025" y="136525"/>
            <a:ext cx="6442075" cy="621347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Élőláb helye 3"/>
          <p:cNvSpPr>
            <a:spLocks noGrp="1"/>
          </p:cNvSpPr>
          <p:nvPr>
            <p:ph type="ftr" sz="quarter" idx="10"/>
          </p:nvPr>
        </p:nvSpPr>
        <p:spPr/>
        <p:txBody>
          <a:bodyPr/>
          <a:lstStyle>
            <a:lvl1pPr>
              <a:defRPr/>
            </a:lvl1pPr>
          </a:lstStyle>
          <a:p>
            <a:endParaRPr lang="de-CH">
              <a:solidFill>
                <a:srgbClr val="000000"/>
              </a:solidFill>
            </a:endParaRPr>
          </a:p>
        </p:txBody>
      </p:sp>
      <p:sp>
        <p:nvSpPr>
          <p:cNvPr id="5" name="Dia számának helye 4"/>
          <p:cNvSpPr>
            <a:spLocks noGrp="1"/>
          </p:cNvSpPr>
          <p:nvPr>
            <p:ph type="sldNum" sz="quarter" idx="11"/>
          </p:nvPr>
        </p:nvSpPr>
        <p:spPr/>
        <p:txBody>
          <a:bodyPr/>
          <a:lstStyle>
            <a:lvl1pPr>
              <a:defRPr/>
            </a:lvl1pPr>
          </a:lstStyle>
          <a:p>
            <a:fld id="{34C7E9A5-F2F2-4EC2-B1D9-7174ADD3C6D5}" type="slidenum">
              <a:rPr lang="de-CH">
                <a:solidFill>
                  <a:srgbClr val="000000"/>
                </a:solidFill>
              </a:rPr>
              <a:pPr/>
              <a:t>‹#›</a:t>
            </a:fld>
            <a:endParaRPr lang="de-CH">
              <a:solidFill>
                <a:srgbClr val="FFFFFF"/>
              </a:solidFill>
            </a:endParaRPr>
          </a:p>
        </p:txBody>
      </p:sp>
    </p:spTree>
    <p:extLst>
      <p:ext uri="{BB962C8B-B14F-4D97-AF65-F5344CB8AC3E}">
        <p14:creationId xmlns:p14="http://schemas.microsoft.com/office/powerpoint/2010/main" val="136947459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lvl1pPr>
              <a:defRPr/>
            </a:lvl1pPr>
          </a:lstStyle>
          <a:p>
            <a:pPr>
              <a:defRPr/>
            </a:pPr>
            <a:fld id="{E31321BE-BE0D-4CB1-866F-4E1E769909C4}" type="datetimeFigureOut">
              <a:rPr lang="hu-HU"/>
              <a:pPr>
                <a:defRPr/>
              </a:pPr>
              <a:t>2024. 11. 26.</a:t>
            </a:fld>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478D89CE-0410-4C12-A5FF-56268333205D}" type="slidenum">
              <a:rPr lang="en-US"/>
              <a:pPr>
                <a:defRPr/>
              </a:pPr>
              <a:t>‹#›</a:t>
            </a:fld>
            <a:endParaRPr lang="en-US"/>
          </a:p>
        </p:txBody>
      </p:sp>
      <p:sp>
        <p:nvSpPr>
          <p:cNvPr id="7" name="Rectangle 6">
            <a:extLst>
              <a:ext uri="{FF2B5EF4-FFF2-40B4-BE49-F238E27FC236}">
                <a16:creationId xmlns:a16="http://schemas.microsoft.com/office/drawing/2014/main" id="{CE4D8E0E-5E7B-C189-3F76-D56F5E1B2279}"/>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7705F25-F968-BA3D-AE91-6C365B9A1D33}"/>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9" name="Picture 7" descr="C:\Users\peti\Documents\muegyetem_logo_attetszo.png">
            <a:extLst>
              <a:ext uri="{FF2B5EF4-FFF2-40B4-BE49-F238E27FC236}">
                <a16:creationId xmlns:a16="http://schemas.microsoft.com/office/drawing/2014/main" id="{D2C77F0B-6CDD-0534-E695-A723C7782F51}"/>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2070552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92AD47FA-8633-4B65-B04B-D973D3B3296C}" type="datetimeFigureOut">
              <a:rPr lang="hu-HU"/>
              <a:pPr>
                <a:defRPr/>
              </a:pPr>
              <a:t>2024. 11. 26.</a:t>
            </a:fld>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BA8EBD16-8BD1-48DF-A29B-F1ADDAE22F8B}" type="slidenum">
              <a:rPr lang="en-US"/>
              <a:pPr>
                <a:defRPr/>
              </a:pPr>
              <a:t>‹#›</a:t>
            </a:fld>
            <a:endParaRPr lang="en-US"/>
          </a:p>
        </p:txBody>
      </p:sp>
    </p:spTree>
    <p:extLst>
      <p:ext uri="{BB962C8B-B14F-4D97-AF65-F5344CB8AC3E}">
        <p14:creationId xmlns:p14="http://schemas.microsoft.com/office/powerpoint/2010/main" val="2336356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lvl1pPr>
              <a:defRPr/>
            </a:lvl1pPr>
          </a:lstStyle>
          <a:p>
            <a:pPr>
              <a:defRPr/>
            </a:pPr>
            <a:fld id="{5B238D68-D3A9-4365-8F5F-E36465B5BA68}" type="datetimeFigureOut">
              <a:rPr lang="hu-HU"/>
              <a:pPr>
                <a:defRPr/>
              </a:pPr>
              <a:t>2024. 11. 26.</a:t>
            </a:fld>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030DA552-908C-4DB0-8A33-E98A13FB7757}" type="slidenum">
              <a:rPr lang="en-US"/>
              <a:pPr>
                <a:defRPr/>
              </a:pPr>
              <a:t>‹#›</a:t>
            </a:fld>
            <a:endParaRPr lang="en-US"/>
          </a:p>
        </p:txBody>
      </p:sp>
    </p:spTree>
    <p:extLst>
      <p:ext uri="{BB962C8B-B14F-4D97-AF65-F5344CB8AC3E}">
        <p14:creationId xmlns:p14="http://schemas.microsoft.com/office/powerpoint/2010/main" val="326514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p:cNvSpPr>
            <a:spLocks noGrp="1"/>
          </p:cNvSpPr>
          <p:nvPr>
            <p:ph type="dt" sz="half" idx="10"/>
          </p:nvPr>
        </p:nvSpPr>
        <p:spPr/>
        <p:txBody>
          <a:bodyPr/>
          <a:lstStyle>
            <a:lvl1pPr>
              <a:defRPr/>
            </a:lvl1pPr>
          </a:lstStyle>
          <a:p>
            <a:pPr>
              <a:defRPr/>
            </a:pPr>
            <a:fld id="{C9EEE5A3-D176-431A-8B91-9D179BE766ED}" type="datetimeFigureOut">
              <a:rPr lang="hu-HU"/>
              <a:pPr>
                <a:defRPr/>
              </a:pPr>
              <a:t>2024. 11. 26.</a:t>
            </a:fld>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B60BEDF0-FED2-490F-AE98-722618AD841E}" type="slidenum">
              <a:rPr lang="en-US"/>
              <a:pPr>
                <a:defRPr/>
              </a:pPr>
              <a:t>‹#›</a:t>
            </a:fld>
            <a:endParaRPr lang="en-US"/>
          </a:p>
        </p:txBody>
      </p:sp>
    </p:spTree>
    <p:extLst>
      <p:ext uri="{BB962C8B-B14F-4D97-AF65-F5344CB8AC3E}">
        <p14:creationId xmlns:p14="http://schemas.microsoft.com/office/powerpoint/2010/main" val="122846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hu-H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F595A9B-4E74-41A7-85C2-E691E01C61AF}" type="slidenum">
              <a:rPr lang="en-US" altLang="hu-HU"/>
              <a:pPr>
                <a:defRPr/>
              </a:pPr>
              <a:t>‹#›</a:t>
            </a:fld>
            <a:endParaRPr lang="en-US" altLang="hu-HU"/>
          </a:p>
        </p:txBody>
      </p:sp>
    </p:spTree>
    <p:extLst>
      <p:ext uri="{BB962C8B-B14F-4D97-AF65-F5344CB8AC3E}">
        <p14:creationId xmlns:p14="http://schemas.microsoft.com/office/powerpoint/2010/main" val="25398522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3"/>
          <p:cNvSpPr>
            <a:spLocks noGrp="1"/>
          </p:cNvSpPr>
          <p:nvPr>
            <p:ph type="dt" sz="half" idx="10"/>
          </p:nvPr>
        </p:nvSpPr>
        <p:spPr/>
        <p:txBody>
          <a:bodyPr/>
          <a:lstStyle>
            <a:lvl1pPr>
              <a:defRPr/>
            </a:lvl1pPr>
          </a:lstStyle>
          <a:p>
            <a:pPr>
              <a:defRPr/>
            </a:pPr>
            <a:fld id="{F5BAD93C-C75C-484C-8855-C946590E52C9}" type="datetimeFigureOut">
              <a:rPr lang="hu-HU"/>
              <a:pPr>
                <a:defRPr/>
              </a:pPr>
              <a:t>2024. 11. 26.</a:t>
            </a:fld>
            <a:endParaRPr lang="en-US"/>
          </a:p>
        </p:txBody>
      </p:sp>
      <p:sp>
        <p:nvSpPr>
          <p:cNvPr id="8" name="Élőláb helye 4"/>
          <p:cNvSpPr>
            <a:spLocks noGrp="1"/>
          </p:cNvSpPr>
          <p:nvPr>
            <p:ph type="ftr" sz="quarter" idx="11"/>
          </p:nvPr>
        </p:nvSpPr>
        <p:spPr/>
        <p:txBody>
          <a:bodyPr/>
          <a:lstStyle>
            <a:lvl1pPr>
              <a:defRPr/>
            </a:lvl1pPr>
          </a:lstStyle>
          <a:p>
            <a:pPr>
              <a:defRPr/>
            </a:pPr>
            <a:endParaRPr lang="en-US"/>
          </a:p>
        </p:txBody>
      </p:sp>
      <p:sp>
        <p:nvSpPr>
          <p:cNvPr id="9" name="Dia számának helye 5"/>
          <p:cNvSpPr>
            <a:spLocks noGrp="1"/>
          </p:cNvSpPr>
          <p:nvPr>
            <p:ph type="sldNum" sz="quarter" idx="12"/>
          </p:nvPr>
        </p:nvSpPr>
        <p:spPr/>
        <p:txBody>
          <a:bodyPr/>
          <a:lstStyle>
            <a:lvl1pPr>
              <a:defRPr/>
            </a:lvl1pPr>
          </a:lstStyle>
          <a:p>
            <a:pPr>
              <a:defRPr/>
            </a:pPr>
            <a:fld id="{30E3161F-FB33-4CD2-BF25-5BCA5AA34191}" type="slidenum">
              <a:rPr lang="en-US"/>
              <a:pPr>
                <a:defRPr/>
              </a:pPr>
              <a:t>‹#›</a:t>
            </a:fld>
            <a:endParaRPr lang="en-US"/>
          </a:p>
        </p:txBody>
      </p:sp>
    </p:spTree>
    <p:extLst>
      <p:ext uri="{BB962C8B-B14F-4D97-AF65-F5344CB8AC3E}">
        <p14:creationId xmlns:p14="http://schemas.microsoft.com/office/powerpoint/2010/main" val="4266920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3"/>
          <p:cNvSpPr>
            <a:spLocks noGrp="1"/>
          </p:cNvSpPr>
          <p:nvPr>
            <p:ph type="dt" sz="half" idx="10"/>
          </p:nvPr>
        </p:nvSpPr>
        <p:spPr/>
        <p:txBody>
          <a:bodyPr/>
          <a:lstStyle>
            <a:lvl1pPr>
              <a:defRPr/>
            </a:lvl1pPr>
          </a:lstStyle>
          <a:p>
            <a:pPr>
              <a:defRPr/>
            </a:pPr>
            <a:fld id="{99006E50-F7D0-4AD7-8653-B9BEA936D5DE}" type="datetimeFigureOut">
              <a:rPr lang="hu-HU"/>
              <a:pPr>
                <a:defRPr/>
              </a:pPr>
              <a:t>2024. 11. 26.</a:t>
            </a:fld>
            <a:endParaRPr lang="en-US"/>
          </a:p>
        </p:txBody>
      </p:sp>
      <p:sp>
        <p:nvSpPr>
          <p:cNvPr id="4" name="Élőláb helye 4"/>
          <p:cNvSpPr>
            <a:spLocks noGrp="1"/>
          </p:cNvSpPr>
          <p:nvPr>
            <p:ph type="ftr" sz="quarter" idx="11"/>
          </p:nvPr>
        </p:nvSpPr>
        <p:spPr/>
        <p:txBody>
          <a:bodyPr/>
          <a:lstStyle>
            <a:lvl1pPr>
              <a:defRPr/>
            </a:lvl1pPr>
          </a:lstStyle>
          <a:p>
            <a:pPr>
              <a:defRPr/>
            </a:pPr>
            <a:endParaRPr lang="en-US"/>
          </a:p>
        </p:txBody>
      </p:sp>
      <p:sp>
        <p:nvSpPr>
          <p:cNvPr id="5" name="Dia számának helye 5"/>
          <p:cNvSpPr>
            <a:spLocks noGrp="1"/>
          </p:cNvSpPr>
          <p:nvPr>
            <p:ph type="sldNum" sz="quarter" idx="12"/>
          </p:nvPr>
        </p:nvSpPr>
        <p:spPr/>
        <p:txBody>
          <a:bodyPr/>
          <a:lstStyle>
            <a:lvl1pPr>
              <a:defRPr/>
            </a:lvl1pPr>
          </a:lstStyle>
          <a:p>
            <a:pPr>
              <a:defRPr/>
            </a:pPr>
            <a:fld id="{A213EBCC-1FCF-40BA-A0E7-5B9D2C76FC59}" type="slidenum">
              <a:rPr lang="en-US"/>
              <a:pPr>
                <a:defRPr/>
              </a:pPr>
              <a:t>‹#›</a:t>
            </a:fld>
            <a:endParaRPr lang="en-US"/>
          </a:p>
        </p:txBody>
      </p:sp>
      <p:sp>
        <p:nvSpPr>
          <p:cNvPr id="6" name="Rectangle 5">
            <a:extLst>
              <a:ext uri="{FF2B5EF4-FFF2-40B4-BE49-F238E27FC236}">
                <a16:creationId xmlns:a16="http://schemas.microsoft.com/office/drawing/2014/main" id="{F5B842A7-2847-1124-1911-537A81DEDFA2}"/>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F956CFAE-F9DF-DD0F-3DB8-5BD53F7E1810}"/>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8" name="Picture 7" descr="C:\Users\peti\Documents\muegyetem_logo_attetszo.png">
            <a:extLst>
              <a:ext uri="{FF2B5EF4-FFF2-40B4-BE49-F238E27FC236}">
                <a16:creationId xmlns:a16="http://schemas.microsoft.com/office/drawing/2014/main" id="{541DBA81-43DF-9D11-B3FD-86D4BE7BEE4D}"/>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567543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0398F6A9-B755-412F-B95D-9EC603BC28BB}" type="datetimeFigureOut">
              <a:rPr lang="hu-HU"/>
              <a:pPr>
                <a:defRPr/>
              </a:pPr>
              <a:t>2024. 11. 26.</a:t>
            </a:fld>
            <a:endParaRPr lang="en-US"/>
          </a:p>
        </p:txBody>
      </p:sp>
      <p:sp>
        <p:nvSpPr>
          <p:cNvPr id="3" name="Élőláb helye 4"/>
          <p:cNvSpPr>
            <a:spLocks noGrp="1"/>
          </p:cNvSpPr>
          <p:nvPr>
            <p:ph type="ftr" sz="quarter" idx="11"/>
          </p:nvPr>
        </p:nvSpPr>
        <p:spPr/>
        <p:txBody>
          <a:bodyPr/>
          <a:lstStyle>
            <a:lvl1pPr>
              <a:defRPr/>
            </a:lvl1pPr>
          </a:lstStyle>
          <a:p>
            <a:pPr>
              <a:defRPr/>
            </a:pPr>
            <a:endParaRPr lang="en-US"/>
          </a:p>
        </p:txBody>
      </p:sp>
      <p:sp>
        <p:nvSpPr>
          <p:cNvPr id="4" name="Dia számának helye 5"/>
          <p:cNvSpPr>
            <a:spLocks noGrp="1"/>
          </p:cNvSpPr>
          <p:nvPr>
            <p:ph type="sldNum" sz="quarter" idx="12"/>
          </p:nvPr>
        </p:nvSpPr>
        <p:spPr/>
        <p:txBody>
          <a:bodyPr/>
          <a:lstStyle>
            <a:lvl1pPr>
              <a:defRPr/>
            </a:lvl1pPr>
          </a:lstStyle>
          <a:p>
            <a:pPr>
              <a:defRPr/>
            </a:pPr>
            <a:fld id="{75A8FD4B-CF13-4867-8E6D-0241846E2F7D}" type="slidenum">
              <a:rPr lang="en-US"/>
              <a:pPr>
                <a:defRPr/>
              </a:pPr>
              <a:t>‹#›</a:t>
            </a:fld>
            <a:endParaRPr lang="en-US"/>
          </a:p>
        </p:txBody>
      </p:sp>
    </p:spTree>
    <p:extLst>
      <p:ext uri="{BB962C8B-B14F-4D97-AF65-F5344CB8AC3E}">
        <p14:creationId xmlns:p14="http://schemas.microsoft.com/office/powerpoint/2010/main" val="680551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EB0E8EFB-DE53-48FA-AC98-48835166099E}" type="datetimeFigureOut">
              <a:rPr lang="hu-HU"/>
              <a:pPr>
                <a:defRPr/>
              </a:pPr>
              <a:t>2024. 11. 26.</a:t>
            </a:fld>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0576A91F-A7A2-4FF9-B5F8-284AD3CB1ADD}" type="slidenum">
              <a:rPr lang="en-US"/>
              <a:pPr>
                <a:defRPr/>
              </a:pPr>
              <a:t>‹#›</a:t>
            </a:fld>
            <a:endParaRPr lang="en-US"/>
          </a:p>
        </p:txBody>
      </p:sp>
    </p:spTree>
    <p:extLst>
      <p:ext uri="{BB962C8B-B14F-4D97-AF65-F5344CB8AC3E}">
        <p14:creationId xmlns:p14="http://schemas.microsoft.com/office/powerpoint/2010/main" val="2428834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u-HU" noProof="0"/>
              <a:t>Kép beszúrásához kattintson az ikonra</a:t>
            </a:r>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7E3E09C7-D822-4EF0-9A58-29FF40CA4973}" type="datetimeFigureOut">
              <a:rPr lang="hu-HU"/>
              <a:pPr>
                <a:defRPr/>
              </a:pPr>
              <a:t>2024. 11. 26.</a:t>
            </a:fld>
            <a:endParaRPr lang="en-US"/>
          </a:p>
        </p:txBody>
      </p:sp>
      <p:sp>
        <p:nvSpPr>
          <p:cNvPr id="6" name="Élőláb helye 4"/>
          <p:cNvSpPr>
            <a:spLocks noGrp="1"/>
          </p:cNvSpPr>
          <p:nvPr>
            <p:ph type="ftr" sz="quarter" idx="11"/>
          </p:nvPr>
        </p:nvSpPr>
        <p:spPr/>
        <p:txBody>
          <a:bodyPr/>
          <a:lstStyle>
            <a:lvl1pPr>
              <a:defRPr/>
            </a:lvl1pPr>
          </a:lstStyle>
          <a:p>
            <a:pPr>
              <a:defRPr/>
            </a:pPr>
            <a:endParaRPr lang="en-US"/>
          </a:p>
        </p:txBody>
      </p:sp>
      <p:sp>
        <p:nvSpPr>
          <p:cNvPr id="7" name="Dia számának helye 5"/>
          <p:cNvSpPr>
            <a:spLocks noGrp="1"/>
          </p:cNvSpPr>
          <p:nvPr>
            <p:ph type="sldNum" sz="quarter" idx="12"/>
          </p:nvPr>
        </p:nvSpPr>
        <p:spPr/>
        <p:txBody>
          <a:bodyPr/>
          <a:lstStyle>
            <a:lvl1pPr>
              <a:defRPr/>
            </a:lvl1pPr>
          </a:lstStyle>
          <a:p>
            <a:pPr>
              <a:defRPr/>
            </a:pPr>
            <a:fld id="{15F9B79E-F9E2-4A1F-A18C-CBFC97133F75}" type="slidenum">
              <a:rPr lang="en-US"/>
              <a:pPr>
                <a:defRPr/>
              </a:pPr>
              <a:t>‹#›</a:t>
            </a:fld>
            <a:endParaRPr lang="en-US"/>
          </a:p>
        </p:txBody>
      </p:sp>
    </p:spTree>
    <p:extLst>
      <p:ext uri="{BB962C8B-B14F-4D97-AF65-F5344CB8AC3E}">
        <p14:creationId xmlns:p14="http://schemas.microsoft.com/office/powerpoint/2010/main" val="34758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9960CBA8-60E7-4802-A266-0F2DB9AA54D0}" type="datetimeFigureOut">
              <a:rPr lang="hu-HU"/>
              <a:pPr>
                <a:defRPr/>
              </a:pPr>
              <a:t>2024. 11. 26.</a:t>
            </a:fld>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312D2C62-6CA6-43A7-BEBD-328B71651530}" type="slidenum">
              <a:rPr lang="en-US"/>
              <a:pPr>
                <a:defRPr/>
              </a:pPr>
              <a:t>‹#›</a:t>
            </a:fld>
            <a:endParaRPr lang="en-US"/>
          </a:p>
        </p:txBody>
      </p:sp>
    </p:spTree>
    <p:extLst>
      <p:ext uri="{BB962C8B-B14F-4D97-AF65-F5344CB8AC3E}">
        <p14:creationId xmlns:p14="http://schemas.microsoft.com/office/powerpoint/2010/main" val="1695894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D8C6830D-725E-4DC3-B908-4AB42D719DA3}" type="datetimeFigureOut">
              <a:rPr lang="hu-HU"/>
              <a:pPr>
                <a:defRPr/>
              </a:pPr>
              <a:t>2024. 11. 26.</a:t>
            </a:fld>
            <a:endParaRPr lang="en-US"/>
          </a:p>
        </p:txBody>
      </p:sp>
      <p:sp>
        <p:nvSpPr>
          <p:cNvPr id="5" name="Élőláb helye 4"/>
          <p:cNvSpPr>
            <a:spLocks noGrp="1"/>
          </p:cNvSpPr>
          <p:nvPr>
            <p:ph type="ftr" sz="quarter" idx="11"/>
          </p:nvPr>
        </p:nvSpPr>
        <p:spPr/>
        <p:txBody>
          <a:bodyPr/>
          <a:lstStyle>
            <a:lvl1pPr>
              <a:defRPr/>
            </a:lvl1pPr>
          </a:lstStyle>
          <a:p>
            <a:pPr>
              <a:defRPr/>
            </a:pPr>
            <a:endParaRPr lang="en-US"/>
          </a:p>
        </p:txBody>
      </p:sp>
      <p:sp>
        <p:nvSpPr>
          <p:cNvPr id="6" name="Dia számának helye 5"/>
          <p:cNvSpPr>
            <a:spLocks noGrp="1"/>
          </p:cNvSpPr>
          <p:nvPr>
            <p:ph type="sldNum" sz="quarter" idx="12"/>
          </p:nvPr>
        </p:nvSpPr>
        <p:spPr/>
        <p:txBody>
          <a:bodyPr/>
          <a:lstStyle>
            <a:lvl1pPr>
              <a:defRPr/>
            </a:lvl1pPr>
          </a:lstStyle>
          <a:p>
            <a:pPr>
              <a:defRPr/>
            </a:pPr>
            <a:fld id="{EAFCE27B-63B7-4006-B3FC-925D8E13E92E}" type="slidenum">
              <a:rPr lang="en-US"/>
              <a:pPr>
                <a:defRPr/>
              </a:pPr>
              <a:t>‹#›</a:t>
            </a:fld>
            <a:endParaRPr lang="en-US"/>
          </a:p>
        </p:txBody>
      </p:sp>
    </p:spTree>
    <p:extLst>
      <p:ext uri="{BB962C8B-B14F-4D97-AF65-F5344CB8AC3E}">
        <p14:creationId xmlns:p14="http://schemas.microsoft.com/office/powerpoint/2010/main" val="770216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hu-HU"/>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hu-HU"/>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hu-HU"/>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endParaRPr lang="hu-HU"/>
          </a:p>
        </p:txBody>
      </p:sp>
      <p:sp>
        <p:nvSpPr>
          <p:cNvPr id="10" name="Rectangle 9">
            <a:extLst>
              <a:ext uri="{FF2B5EF4-FFF2-40B4-BE49-F238E27FC236}">
                <a16:creationId xmlns:a16="http://schemas.microsoft.com/office/drawing/2014/main" id="{4ECA6046-CB31-3547-F55F-A98F8B35FD78}"/>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36E23D81-5D58-1C40-D4A8-8F04D4E3AFCE}"/>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12" name="Picture 7" descr="C:\Users\peti\Documents\muegyetem_logo_attetszo.png">
            <a:extLst>
              <a:ext uri="{FF2B5EF4-FFF2-40B4-BE49-F238E27FC236}">
                <a16:creationId xmlns:a16="http://schemas.microsoft.com/office/drawing/2014/main" id="{F8AC427D-E039-F5D8-E134-02E620FCC12B}"/>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572094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609600"/>
            <a:ext cx="77724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2000" b="0"/>
            </a:lvl1pPr>
          </a:lstStyle>
          <a:p>
            <a:pPr lvl="0"/>
            <a:r>
              <a:rPr lang="en-US" altLang="hu-HU" noProof="0"/>
              <a:t>The European Spallation Source</a:t>
            </a:r>
          </a:p>
        </p:txBody>
      </p:sp>
      <p:sp>
        <p:nvSpPr>
          <p:cNvPr id="4099" name="Rectangle 3"/>
          <p:cNvSpPr>
            <a:spLocks noGrp="1" noChangeArrowheads="1"/>
          </p:cNvSpPr>
          <p:nvPr>
            <p:ph type="subTitle" idx="1"/>
          </p:nvPr>
        </p:nvSpPr>
        <p:spPr>
          <a:xfrm>
            <a:off x="1371600" y="4876800"/>
            <a:ext cx="6400800" cy="1676400"/>
          </a:xfrm>
        </p:spPr>
        <p:txBody>
          <a:bodyPr/>
          <a:lstStyle>
            <a:lvl1pPr marL="0" indent="0" algn="ctr">
              <a:buFontTx/>
              <a:buNone/>
              <a:defRPr sz="1600" i="1"/>
            </a:lvl1pPr>
          </a:lstStyle>
          <a:p>
            <a:pPr lvl="0"/>
            <a:r>
              <a:rPr lang="en-US" altLang="hu-HU" noProof="0"/>
              <a:t>Chairman of the European Neutron Scattering Association, ENSA</a:t>
            </a:r>
          </a:p>
          <a:p>
            <a:pPr lvl="0"/>
            <a:r>
              <a:rPr lang="en-US" altLang="hu-HU" noProof="0"/>
              <a:t>and</a:t>
            </a:r>
          </a:p>
          <a:p>
            <a:pPr lvl="0"/>
            <a:r>
              <a:rPr lang="en-US" altLang="hu-HU" noProof="0"/>
              <a:t>School of Physics and Astronomy</a:t>
            </a:r>
          </a:p>
          <a:p>
            <a:pPr lvl="0"/>
            <a:r>
              <a:rPr lang="en-US" altLang="hu-HU" noProof="0"/>
              <a:t>University of Leeds</a:t>
            </a:r>
          </a:p>
          <a:p>
            <a:pPr lvl="0"/>
            <a:endParaRPr lang="en-US" altLang="hu-HU" noProof="0"/>
          </a:p>
        </p:txBody>
      </p:sp>
    </p:spTree>
    <p:extLst>
      <p:ext uri="{BB962C8B-B14F-4D97-AF65-F5344CB8AC3E}">
        <p14:creationId xmlns:p14="http://schemas.microsoft.com/office/powerpoint/2010/main" val="3257536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406613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hu-HU"/>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6D08F13-B736-46D4-A79F-C4A95A3D2620}" type="slidenum">
              <a:rPr lang="en-US" altLang="hu-HU"/>
              <a:pPr>
                <a:defRPr/>
              </a:pPr>
              <a:t>‹#›</a:t>
            </a:fld>
            <a:endParaRPr lang="en-US" altLang="hu-HU"/>
          </a:p>
        </p:txBody>
      </p:sp>
    </p:spTree>
    <p:extLst>
      <p:ext uri="{BB962C8B-B14F-4D97-AF65-F5344CB8AC3E}">
        <p14:creationId xmlns:p14="http://schemas.microsoft.com/office/powerpoint/2010/main" val="207064545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Tree>
    <p:extLst>
      <p:ext uri="{BB962C8B-B14F-4D97-AF65-F5344CB8AC3E}">
        <p14:creationId xmlns:p14="http://schemas.microsoft.com/office/powerpoint/2010/main" val="21125231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09600" y="1524000"/>
            <a:ext cx="3848100" cy="26670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10100" y="1524000"/>
            <a:ext cx="3848100" cy="26670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3800526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a:t>Mintacím szerkesztése</a:t>
            </a:r>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3421929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Tree>
    <p:extLst>
      <p:ext uri="{BB962C8B-B14F-4D97-AF65-F5344CB8AC3E}">
        <p14:creationId xmlns:p14="http://schemas.microsoft.com/office/powerpoint/2010/main" val="1228193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AF42-6CD7-5B2F-CA48-20E3CDB3E2B2}"/>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617734B-5B92-2765-FC73-66A2E85EBBB1}"/>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4" name="Picture 7" descr="C:\Users\peti\Documents\muegyetem_logo_attetszo.png">
            <a:extLst>
              <a:ext uri="{FF2B5EF4-FFF2-40B4-BE49-F238E27FC236}">
                <a16:creationId xmlns:a16="http://schemas.microsoft.com/office/drawing/2014/main" id="{72633B4E-A6BC-6C5E-103A-110739266E5B}"/>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236921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10021071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Tree>
    <p:extLst>
      <p:ext uri="{BB962C8B-B14F-4D97-AF65-F5344CB8AC3E}">
        <p14:creationId xmlns:p14="http://schemas.microsoft.com/office/powerpoint/2010/main" val="1512361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1114831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4191000"/>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41910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3812515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0" y="0"/>
            <a:ext cx="9144000" cy="41910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1745726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6A51914-11DB-41B3-9F73-6475D45C2D25}" type="slidenum">
              <a:rPr lang="en-US" altLang="hu-HU"/>
              <a:pPr>
                <a:defRPr/>
              </a:pPr>
              <a:t>‹#›</a:t>
            </a:fld>
            <a:endParaRPr lang="en-US" altLang="hu-HU"/>
          </a:p>
        </p:txBody>
      </p:sp>
    </p:spTree>
    <p:extLst>
      <p:ext uri="{BB962C8B-B14F-4D97-AF65-F5344CB8AC3E}">
        <p14:creationId xmlns:p14="http://schemas.microsoft.com/office/powerpoint/2010/main" val="57845415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ím és 4 tartalomrész">
    <p:spTree>
      <p:nvGrpSpPr>
        <p:cNvPr id="1" name=""/>
        <p:cNvGrpSpPr/>
        <p:nvPr/>
      </p:nvGrpSpPr>
      <p:grpSpPr>
        <a:xfrm>
          <a:off x="0" y="0"/>
          <a:ext cx="0" cy="0"/>
          <a:chOff x="0" y="0"/>
          <a:chExt cx="0" cy="0"/>
        </a:xfrm>
      </p:grpSpPr>
      <p:sp>
        <p:nvSpPr>
          <p:cNvPr id="3" name="Tartalom helye 2"/>
          <p:cNvSpPr>
            <a:spLocks noGrp="1"/>
          </p:cNvSpPr>
          <p:nvPr>
            <p:ph sz="quarter" idx="1"/>
          </p:nvPr>
        </p:nvSpPr>
        <p:spPr>
          <a:xfrm>
            <a:off x="609600" y="1524000"/>
            <a:ext cx="3848100" cy="12573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quarter" idx="2"/>
          </p:nvPr>
        </p:nvSpPr>
        <p:spPr>
          <a:xfrm>
            <a:off x="4610100" y="1524000"/>
            <a:ext cx="3848100" cy="12573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p:cNvSpPr>
            <a:spLocks noGrp="1"/>
          </p:cNvSpPr>
          <p:nvPr>
            <p:ph sz="quarter" idx="3"/>
          </p:nvPr>
        </p:nvSpPr>
        <p:spPr>
          <a:xfrm>
            <a:off x="609600" y="2933700"/>
            <a:ext cx="3848100" cy="12573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Tartalom helye 5"/>
          <p:cNvSpPr>
            <a:spLocks noGrp="1"/>
          </p:cNvSpPr>
          <p:nvPr>
            <p:ph sz="quarter" idx="4"/>
          </p:nvPr>
        </p:nvSpPr>
        <p:spPr>
          <a:xfrm>
            <a:off x="4610100" y="2933700"/>
            <a:ext cx="3848100" cy="12573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14077302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457200"/>
          </a:xfrm>
        </p:spPr>
        <p:txBody>
          <a:bodyPr/>
          <a:lstStyle/>
          <a:p>
            <a:r>
              <a:rPr lang="hu-HU"/>
              <a:t>Mintacím szerkesztése</a:t>
            </a:r>
          </a:p>
        </p:txBody>
      </p:sp>
      <p:sp>
        <p:nvSpPr>
          <p:cNvPr id="3" name="Tartalom helye 2"/>
          <p:cNvSpPr>
            <a:spLocks noGrp="1"/>
          </p:cNvSpPr>
          <p:nvPr>
            <p:ph sz="half" idx="1"/>
          </p:nvPr>
        </p:nvSpPr>
        <p:spPr>
          <a:xfrm>
            <a:off x="609600" y="1524000"/>
            <a:ext cx="3848100" cy="26670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quarter" idx="2"/>
          </p:nvPr>
        </p:nvSpPr>
        <p:spPr>
          <a:xfrm>
            <a:off x="4610100" y="1524000"/>
            <a:ext cx="3848100" cy="12573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p:cNvSpPr>
            <a:spLocks noGrp="1"/>
          </p:cNvSpPr>
          <p:nvPr>
            <p:ph sz="quarter" idx="3"/>
          </p:nvPr>
        </p:nvSpPr>
        <p:spPr>
          <a:xfrm>
            <a:off x="4610100" y="2933700"/>
            <a:ext cx="3848100" cy="12573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19292789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lvl1pPr>
              <a:defRPr/>
            </a:lvl1pPr>
          </a:lstStyle>
          <a:p>
            <a:pPr>
              <a:defRPr/>
            </a:pPr>
            <a:fld id="{E31321BE-BE0D-4CB1-866F-4E1E769909C4}" type="datetimeFigureOut">
              <a:rPr lang="hu-HU">
                <a:solidFill>
                  <a:prstClr val="black">
                    <a:tint val="75000"/>
                  </a:prstClr>
                </a:solidFill>
              </a:rPr>
              <a:pPr>
                <a:defRPr/>
              </a:pPr>
              <a:t>2024. 11. 26.</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478D89CE-0410-4C12-A5FF-56268333205D}" type="slidenum">
              <a:rPr lang="en-US">
                <a:solidFill>
                  <a:prstClr val="black">
                    <a:tint val="75000"/>
                  </a:prstClr>
                </a:solidFill>
              </a:rPr>
              <a:pPr>
                <a:def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84D2D271-17BA-6034-43F3-EBED15D5F7E3}"/>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FB5BC61-90C4-10F3-9E88-7D0006AEC48C}"/>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10" name="Picture 7" descr="C:\Users\peti\Documents\muegyetem_logo_attetszo.png">
            <a:extLst>
              <a:ext uri="{FF2B5EF4-FFF2-40B4-BE49-F238E27FC236}">
                <a16:creationId xmlns:a16="http://schemas.microsoft.com/office/drawing/2014/main" id="{23EAC7EF-66C6-0B6B-D2AD-13E820BC7AAC}"/>
              </a:ext>
            </a:extLst>
          </p:cNvPr>
          <p:cNvPicPr>
            <a:picLocks noChangeAspect="1" noChangeArrowheads="1"/>
          </p:cNvPicPr>
          <p:nvPr userDrawn="1"/>
        </p:nvPicPr>
        <p:blipFill>
          <a:blip r:embed="rId2"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40775753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92AD47FA-8633-4B65-B04B-D973D3B3296C}" type="datetimeFigureOut">
              <a:rPr lang="hu-HU">
                <a:solidFill>
                  <a:prstClr val="black">
                    <a:tint val="75000"/>
                  </a:prstClr>
                </a:solidFill>
              </a:rPr>
              <a:pPr>
                <a:defRPr/>
              </a:pPr>
              <a:t>2024. 11. 26.</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BA8EBD16-8BD1-48DF-A29B-F1ADDAE22F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59029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lvl1pPr>
              <a:defRPr/>
            </a:lvl1pPr>
          </a:lstStyle>
          <a:p>
            <a:pPr>
              <a:defRPr/>
            </a:pPr>
            <a:fld id="{5B238D68-D3A9-4365-8F5F-E36465B5BA68}" type="datetimeFigureOut">
              <a:rPr lang="hu-HU">
                <a:solidFill>
                  <a:prstClr val="black">
                    <a:tint val="75000"/>
                  </a:prstClr>
                </a:solidFill>
              </a:rPr>
              <a:pPr>
                <a:defRPr/>
              </a:pPr>
              <a:t>2024. 11. 26.</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030DA552-908C-4DB0-8A33-E98A13FB77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8669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p:cNvSpPr>
            <a:spLocks noGrp="1"/>
          </p:cNvSpPr>
          <p:nvPr>
            <p:ph type="dt" sz="half" idx="10"/>
          </p:nvPr>
        </p:nvSpPr>
        <p:spPr/>
        <p:txBody>
          <a:bodyPr/>
          <a:lstStyle>
            <a:lvl1pPr>
              <a:defRPr/>
            </a:lvl1pPr>
          </a:lstStyle>
          <a:p>
            <a:pPr>
              <a:defRPr/>
            </a:pPr>
            <a:fld id="{C9EEE5A3-D176-431A-8B91-9D179BE766ED}" type="datetimeFigureOut">
              <a:rPr lang="hu-HU">
                <a:solidFill>
                  <a:prstClr val="black">
                    <a:tint val="75000"/>
                  </a:prstClr>
                </a:solidFill>
              </a:rPr>
              <a:pPr>
                <a:defRPr/>
              </a:pPr>
              <a:t>2024. 11. 26.</a:t>
            </a:fld>
            <a:endParaRPr lang="en-US">
              <a:solidFill>
                <a:prstClr val="black">
                  <a:tint val="75000"/>
                </a:prstClr>
              </a:solidFill>
            </a:endParaRPr>
          </a:p>
        </p:txBody>
      </p:sp>
      <p:sp>
        <p:nvSpPr>
          <p:cNvPr id="6"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Dia számának helye 5"/>
          <p:cNvSpPr>
            <a:spLocks noGrp="1"/>
          </p:cNvSpPr>
          <p:nvPr>
            <p:ph type="sldNum" sz="quarter" idx="12"/>
          </p:nvPr>
        </p:nvSpPr>
        <p:spPr/>
        <p:txBody>
          <a:bodyPr/>
          <a:lstStyle>
            <a:lvl1pPr>
              <a:defRPr/>
            </a:lvl1pPr>
          </a:lstStyle>
          <a:p>
            <a:pPr>
              <a:defRPr/>
            </a:pPr>
            <a:fld id="{B60BEDF0-FED2-490F-AE98-722618AD84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6294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3"/>
          <p:cNvSpPr>
            <a:spLocks noGrp="1"/>
          </p:cNvSpPr>
          <p:nvPr>
            <p:ph type="dt" sz="half" idx="10"/>
          </p:nvPr>
        </p:nvSpPr>
        <p:spPr/>
        <p:txBody>
          <a:bodyPr/>
          <a:lstStyle>
            <a:lvl1pPr>
              <a:defRPr/>
            </a:lvl1pPr>
          </a:lstStyle>
          <a:p>
            <a:pPr>
              <a:defRPr/>
            </a:pPr>
            <a:fld id="{F5BAD93C-C75C-484C-8855-C946590E52C9}" type="datetimeFigureOut">
              <a:rPr lang="hu-HU">
                <a:solidFill>
                  <a:prstClr val="black">
                    <a:tint val="75000"/>
                  </a:prstClr>
                </a:solidFill>
              </a:rPr>
              <a:pPr>
                <a:defRPr/>
              </a:pPr>
              <a:t>2024. 11. 26.</a:t>
            </a:fld>
            <a:endParaRPr lang="en-US">
              <a:solidFill>
                <a:prstClr val="black">
                  <a:tint val="75000"/>
                </a:prstClr>
              </a:solidFill>
            </a:endParaRPr>
          </a:p>
        </p:txBody>
      </p:sp>
      <p:sp>
        <p:nvSpPr>
          <p:cNvPr id="8"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Dia számának helye 5"/>
          <p:cNvSpPr>
            <a:spLocks noGrp="1"/>
          </p:cNvSpPr>
          <p:nvPr>
            <p:ph type="sldNum" sz="quarter" idx="12"/>
          </p:nvPr>
        </p:nvSpPr>
        <p:spPr/>
        <p:txBody>
          <a:bodyPr/>
          <a:lstStyle>
            <a:lvl1pPr>
              <a:defRPr/>
            </a:lvl1pPr>
          </a:lstStyle>
          <a:p>
            <a:pPr>
              <a:defRPr/>
            </a:pPr>
            <a:fld id="{30E3161F-FB33-4CD2-BF25-5BCA5AA3419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37675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3"/>
          <p:cNvSpPr>
            <a:spLocks noGrp="1"/>
          </p:cNvSpPr>
          <p:nvPr>
            <p:ph type="dt" sz="half" idx="10"/>
          </p:nvPr>
        </p:nvSpPr>
        <p:spPr/>
        <p:txBody>
          <a:bodyPr/>
          <a:lstStyle>
            <a:lvl1pPr>
              <a:defRPr/>
            </a:lvl1pPr>
          </a:lstStyle>
          <a:p>
            <a:pPr>
              <a:defRPr/>
            </a:pPr>
            <a:fld id="{99006E50-F7D0-4AD7-8653-B9BEA936D5DE}" type="datetimeFigureOut">
              <a:rPr lang="hu-HU">
                <a:solidFill>
                  <a:prstClr val="black">
                    <a:tint val="75000"/>
                  </a:prstClr>
                </a:solidFill>
              </a:rPr>
              <a:pPr>
                <a:defRPr/>
              </a:pPr>
              <a:t>2024. 11. 26.</a:t>
            </a:fld>
            <a:endParaRPr lang="en-US">
              <a:solidFill>
                <a:prstClr val="black">
                  <a:tint val="75000"/>
                </a:prstClr>
              </a:solidFill>
            </a:endParaRPr>
          </a:p>
        </p:txBody>
      </p:sp>
      <p:sp>
        <p:nvSpPr>
          <p:cNvPr id="4"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Dia számának helye 5"/>
          <p:cNvSpPr>
            <a:spLocks noGrp="1"/>
          </p:cNvSpPr>
          <p:nvPr>
            <p:ph type="sldNum" sz="quarter" idx="12"/>
          </p:nvPr>
        </p:nvSpPr>
        <p:spPr/>
        <p:txBody>
          <a:bodyPr/>
          <a:lstStyle>
            <a:lvl1pPr>
              <a:defRPr/>
            </a:lvl1pPr>
          </a:lstStyle>
          <a:p>
            <a:pPr>
              <a:defRPr/>
            </a:pPr>
            <a:fld id="{A213EBCC-1FCF-40BA-A0E7-5B9D2C76F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18431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0398F6A9-B755-412F-B95D-9EC603BC28BB}" type="datetimeFigureOut">
              <a:rPr lang="hu-HU">
                <a:solidFill>
                  <a:prstClr val="black">
                    <a:tint val="75000"/>
                  </a:prstClr>
                </a:solidFill>
              </a:rPr>
              <a:pPr>
                <a:defRPr/>
              </a:pPr>
              <a:t>2024. 11. 26.</a:t>
            </a:fld>
            <a:endParaRPr lang="en-US">
              <a:solidFill>
                <a:prstClr val="black">
                  <a:tint val="75000"/>
                </a:prstClr>
              </a:solidFill>
            </a:endParaRPr>
          </a:p>
        </p:txBody>
      </p:sp>
      <p:sp>
        <p:nvSpPr>
          <p:cNvPr id="3"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Dia számának helye 5"/>
          <p:cNvSpPr>
            <a:spLocks noGrp="1"/>
          </p:cNvSpPr>
          <p:nvPr>
            <p:ph type="sldNum" sz="quarter" idx="12"/>
          </p:nvPr>
        </p:nvSpPr>
        <p:spPr/>
        <p:txBody>
          <a:bodyPr/>
          <a:lstStyle>
            <a:lvl1pPr>
              <a:defRPr/>
            </a:lvl1pPr>
          </a:lstStyle>
          <a:p>
            <a:pPr>
              <a:defRPr/>
            </a:pPr>
            <a:fld id="{75A8FD4B-CF13-4867-8E6D-0241846E2F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2899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EB0E8EFB-DE53-48FA-AC98-48835166099E}" type="datetimeFigureOut">
              <a:rPr lang="hu-HU">
                <a:solidFill>
                  <a:prstClr val="black">
                    <a:tint val="75000"/>
                  </a:prstClr>
                </a:solidFill>
              </a:rPr>
              <a:pPr>
                <a:defRPr/>
              </a:pPr>
              <a:t>2024. 11. 26.</a:t>
            </a:fld>
            <a:endParaRPr lang="en-US">
              <a:solidFill>
                <a:prstClr val="black">
                  <a:tint val="75000"/>
                </a:prstClr>
              </a:solidFill>
            </a:endParaRPr>
          </a:p>
        </p:txBody>
      </p:sp>
      <p:sp>
        <p:nvSpPr>
          <p:cNvPr id="6"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Dia számának helye 5"/>
          <p:cNvSpPr>
            <a:spLocks noGrp="1"/>
          </p:cNvSpPr>
          <p:nvPr>
            <p:ph type="sldNum" sz="quarter" idx="12"/>
          </p:nvPr>
        </p:nvSpPr>
        <p:spPr/>
        <p:txBody>
          <a:bodyPr/>
          <a:lstStyle>
            <a:lvl1pPr>
              <a:defRPr/>
            </a:lvl1pPr>
          </a:lstStyle>
          <a:p>
            <a:pPr>
              <a:defRPr/>
            </a:pPr>
            <a:fld id="{0576A91F-A7A2-4FF9-B5F8-284AD3CB1AD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099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hu-H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E24CBC6-E6C0-4FF6-AB07-FC1CB9210C2D}" type="slidenum">
              <a:rPr lang="en-US" altLang="hu-HU"/>
              <a:pPr>
                <a:defRPr/>
              </a:pPr>
              <a:t>‹#›</a:t>
            </a:fld>
            <a:endParaRPr lang="en-US" altLang="hu-HU"/>
          </a:p>
        </p:txBody>
      </p:sp>
    </p:spTree>
    <p:extLst>
      <p:ext uri="{BB962C8B-B14F-4D97-AF65-F5344CB8AC3E}">
        <p14:creationId xmlns:p14="http://schemas.microsoft.com/office/powerpoint/2010/main" val="95129752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u-HU" noProof="0"/>
              <a:t>Kép beszúrásához kattintson az ikonra</a:t>
            </a:r>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7E3E09C7-D822-4EF0-9A58-29FF40CA4973}" type="datetimeFigureOut">
              <a:rPr lang="hu-HU">
                <a:solidFill>
                  <a:prstClr val="black">
                    <a:tint val="75000"/>
                  </a:prstClr>
                </a:solidFill>
              </a:rPr>
              <a:pPr>
                <a:defRPr/>
              </a:pPr>
              <a:t>2024. 11. 26.</a:t>
            </a:fld>
            <a:endParaRPr lang="en-US">
              <a:solidFill>
                <a:prstClr val="black">
                  <a:tint val="75000"/>
                </a:prstClr>
              </a:solidFill>
            </a:endParaRPr>
          </a:p>
        </p:txBody>
      </p:sp>
      <p:sp>
        <p:nvSpPr>
          <p:cNvPr id="6"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Dia számának helye 5"/>
          <p:cNvSpPr>
            <a:spLocks noGrp="1"/>
          </p:cNvSpPr>
          <p:nvPr>
            <p:ph type="sldNum" sz="quarter" idx="12"/>
          </p:nvPr>
        </p:nvSpPr>
        <p:spPr/>
        <p:txBody>
          <a:bodyPr/>
          <a:lstStyle>
            <a:lvl1pPr>
              <a:defRPr/>
            </a:lvl1pPr>
          </a:lstStyle>
          <a:p>
            <a:pPr>
              <a:defRPr/>
            </a:pPr>
            <a:fld id="{15F9B79E-F9E2-4A1F-A18C-CBFC97133F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66112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9960CBA8-60E7-4802-A266-0F2DB9AA54D0}" type="datetimeFigureOut">
              <a:rPr lang="hu-HU">
                <a:solidFill>
                  <a:prstClr val="black">
                    <a:tint val="75000"/>
                  </a:prstClr>
                </a:solidFill>
              </a:rPr>
              <a:pPr>
                <a:defRPr/>
              </a:pPr>
              <a:t>2024. 11. 26.</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312D2C62-6CA6-43A7-BEBD-328B716515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3590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D8C6830D-725E-4DC3-B908-4AB42D719DA3}" type="datetimeFigureOut">
              <a:rPr lang="hu-HU">
                <a:solidFill>
                  <a:prstClr val="black">
                    <a:tint val="75000"/>
                  </a:prstClr>
                </a:solidFill>
              </a:rPr>
              <a:pPr>
                <a:defRPr/>
              </a:pPr>
              <a:t>2024. 11. 26.</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lvl1pPr>
              <a:defRPr/>
            </a:lvl1pPr>
          </a:lstStyle>
          <a:p>
            <a:pPr>
              <a:defRPr/>
            </a:pPr>
            <a:fld id="{EAFCE27B-63B7-4006-B3FC-925D8E13E9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94493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hu-HU"/>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hu-HU">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hu-HU">
              <a:solidFill>
                <a:prstClr val="black">
                  <a:tint val="75000"/>
                </a:prstClr>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endParaRPr lang="hu-HU">
              <a:solidFill>
                <a:prstClr val="black">
                  <a:tint val="75000"/>
                </a:prstClr>
              </a:solidFill>
            </a:endParaRPr>
          </a:p>
        </p:txBody>
      </p:sp>
    </p:spTree>
    <p:extLst>
      <p:ext uri="{BB962C8B-B14F-4D97-AF65-F5344CB8AC3E}">
        <p14:creationId xmlns:p14="http://schemas.microsoft.com/office/powerpoint/2010/main" val="36289537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hu-HU"/>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hu-HU">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hu-HU">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endParaRPr lang="hu-HU">
              <a:solidFill>
                <a:prstClr val="black">
                  <a:tint val="75000"/>
                </a:prstClr>
              </a:solidFill>
            </a:endParaRPr>
          </a:p>
        </p:txBody>
      </p:sp>
    </p:spTree>
    <p:extLst>
      <p:ext uri="{BB962C8B-B14F-4D97-AF65-F5344CB8AC3E}">
        <p14:creationId xmlns:p14="http://schemas.microsoft.com/office/powerpoint/2010/main" val="160192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hu-HU"/>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hu-HU"/>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hu-HU"/>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BFC44C3B-E8FA-4F1C-8D52-4DF9390C7E21}" type="slidenum">
              <a:rPr lang="en-US" altLang="hu-HU"/>
              <a:pPr>
                <a:defRPr/>
              </a:pPr>
              <a:t>‹#›</a:t>
            </a:fld>
            <a:endParaRPr lang="en-US" altLang="hu-HU"/>
          </a:p>
        </p:txBody>
      </p:sp>
    </p:spTree>
    <p:extLst>
      <p:ext uri="{BB962C8B-B14F-4D97-AF65-F5344CB8AC3E}">
        <p14:creationId xmlns:p14="http://schemas.microsoft.com/office/powerpoint/2010/main" val="415860691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E59130-2F1E-22A9-BE72-13588214A3BF}"/>
              </a:ext>
            </a:extLst>
          </p:cNvPr>
          <p:cNvSpPr/>
          <p:nvPr userDrawn="1"/>
        </p:nvSpPr>
        <p:spPr>
          <a:xfrm>
            <a:off x="0" y="-77821"/>
            <a:ext cx="9144000" cy="76985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C9D6AA5F-F717-A51D-3077-9DDD99204DB0}"/>
              </a:ext>
            </a:extLst>
          </p:cNvPr>
          <p:cNvCxnSpPr>
            <a:cxnSpLocks/>
          </p:cNvCxnSpPr>
          <p:nvPr userDrawn="1"/>
        </p:nvCxnSpPr>
        <p:spPr>
          <a:xfrm flipV="1">
            <a:off x="0" y="692031"/>
            <a:ext cx="9144000" cy="29183"/>
          </a:xfrm>
          <a:prstGeom prst="line">
            <a:avLst/>
          </a:prstGeom>
          <a:noFill/>
          <a:ln w="34925" cap="flat" cmpd="sng" algn="ctr">
            <a:solidFill>
              <a:srgbClr val="5B9BD5">
                <a:lumMod val="75000"/>
              </a:srgbClr>
            </a:solidFill>
            <a:prstDash val="solid"/>
            <a:miter lim="800000"/>
            <a:headEnd type="oval"/>
            <a:tailEnd type="oval"/>
          </a:ln>
          <a:effectLst/>
        </p:spPr>
      </p:cxnSp>
      <p:pic>
        <p:nvPicPr>
          <p:cNvPr id="4" name="Picture 7" descr="C:\Users\peti\Documents\muegyetem_logo_attetszo.png">
            <a:extLst>
              <a:ext uri="{FF2B5EF4-FFF2-40B4-BE49-F238E27FC236}">
                <a16:creationId xmlns:a16="http://schemas.microsoft.com/office/drawing/2014/main" id="{A9011FC0-CC07-339E-CAA7-B6D01D1B262B}"/>
              </a:ext>
            </a:extLst>
          </p:cNvPr>
          <p:cNvPicPr>
            <a:picLocks noChangeAspect="1" noChangeArrowheads="1"/>
          </p:cNvPicPr>
          <p:nvPr userDrawn="1"/>
        </p:nvPicPr>
        <p:blipFill>
          <a:blip r:embed="rId14" cstate="print"/>
          <a:srcRect/>
          <a:stretch>
            <a:fillRect/>
          </a:stretch>
        </p:blipFill>
        <p:spPr bwMode="auto">
          <a:xfrm>
            <a:off x="6981833" y="-77821"/>
            <a:ext cx="1807210" cy="655464"/>
          </a:xfrm>
          <a:prstGeom prst="rect">
            <a:avLst/>
          </a:prstGeom>
          <a:noFill/>
        </p:spPr>
      </p:pic>
    </p:spTree>
    <p:extLst>
      <p:ext uri="{BB962C8B-B14F-4D97-AF65-F5344CB8AC3E}">
        <p14:creationId xmlns:p14="http://schemas.microsoft.com/office/powerpoint/2010/main" val="2629658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2E8E3-0593-4AF0-BCDE-7EC5E591289C}" type="datetimeFigureOut">
              <a:rPr lang="hu-HU" smtClean="0"/>
              <a:pPr/>
              <a:t>2024. 11. 26.</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CBBA6-11CF-4321-941A-0ED9A7A009A0}" type="slidenum">
              <a:rPr lang="hu-HU" smtClean="0"/>
              <a:pPr/>
              <a:t>‹#›</a:t>
            </a:fld>
            <a:endParaRPr lang="hu-HU"/>
          </a:p>
        </p:txBody>
      </p:sp>
    </p:spTree>
    <p:extLst>
      <p:ext uri="{BB962C8B-B14F-4D97-AF65-F5344CB8AC3E}">
        <p14:creationId xmlns:p14="http://schemas.microsoft.com/office/powerpoint/2010/main" val="34862849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eaLnBrk="1" hangingPunct="1">
              <a:defRPr/>
            </a:pPr>
            <a:fld id="{0A036E8B-5CC0-4039-A567-40A5220D472C}" type="datetime1">
              <a:rPr lang="hu-HU">
                <a:solidFill>
                  <a:srgbClr val="000000"/>
                </a:solidFill>
                <a:cs typeface="Arial" charset="0"/>
              </a:rPr>
              <a:pPr algn="l" eaLnBrk="1" hangingPunct="1">
                <a:defRPr/>
              </a:pPr>
              <a:t>2024. 11. 26.</a:t>
            </a:fld>
            <a:endParaRPr lang="hu-HU">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hu-HU">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eaLnBrk="1" hangingPunct="1">
              <a:defRPr/>
            </a:pPr>
            <a:fld id="{731FC26B-3042-44F3-AF52-0A3DAFE977F5}" type="slidenum">
              <a:rPr lang="hu-HU">
                <a:solidFill>
                  <a:srgbClr val="000000"/>
                </a:solidFill>
              </a:rPr>
              <a:pPr eaLnBrk="1" hangingPunct="1">
                <a:defRPr/>
              </a:pPr>
              <a:t>‹#›</a:t>
            </a:fld>
            <a:endParaRPr lang="hu-HU">
              <a:solidFill>
                <a:srgbClr val="000000"/>
              </a:solidFill>
            </a:endParaRPr>
          </a:p>
        </p:txBody>
      </p:sp>
    </p:spTree>
    <p:extLst>
      <p:ext uri="{BB962C8B-B14F-4D97-AF65-F5344CB8AC3E}">
        <p14:creationId xmlns:p14="http://schemas.microsoft.com/office/powerpoint/2010/main" val="9035473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ftr" sz="quarter" idx="3"/>
          </p:nvPr>
        </p:nvSpPr>
        <p:spPr bwMode="auto">
          <a:xfrm>
            <a:off x="0" y="6613525"/>
            <a:ext cx="4876800"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1">
                <a:effectLst>
                  <a:outerShdw blurRad="38100" dist="38100" dir="2700000" algn="tl">
                    <a:srgbClr val="C0C0C0"/>
                  </a:outerShdw>
                </a:effectLst>
                <a:latin typeface="Arial" pitchFamily="34" charset="0"/>
                <a:cs typeface="+mn-cs"/>
              </a:defRPr>
            </a:lvl1pPr>
          </a:lstStyle>
          <a:p>
            <a:pPr algn="l"/>
            <a:endParaRPr lang="de-CH">
              <a:solidFill>
                <a:srgbClr val="000000"/>
              </a:solidFill>
            </a:endParaRPr>
          </a:p>
        </p:txBody>
      </p:sp>
      <p:sp>
        <p:nvSpPr>
          <p:cNvPr id="14341" name="Rectangle 5"/>
          <p:cNvSpPr>
            <a:spLocks noGrp="1" noChangeArrowheads="1"/>
          </p:cNvSpPr>
          <p:nvPr>
            <p:ph type="title"/>
          </p:nvPr>
        </p:nvSpPr>
        <p:spPr bwMode="auto">
          <a:xfrm>
            <a:off x="200025" y="136525"/>
            <a:ext cx="7596188" cy="568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a:t>Mastertitelformat bearbeiten</a:t>
            </a:r>
          </a:p>
        </p:txBody>
      </p:sp>
      <p:sp>
        <p:nvSpPr>
          <p:cNvPr id="14342" name="Rectangle 6"/>
          <p:cNvSpPr>
            <a:spLocks noGrp="1" noChangeArrowheads="1"/>
          </p:cNvSpPr>
          <p:nvPr>
            <p:ph type="body" idx="1"/>
          </p:nvPr>
        </p:nvSpPr>
        <p:spPr bwMode="auto">
          <a:xfrm>
            <a:off x="330200" y="901700"/>
            <a:ext cx="8661400" cy="5448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4340" name="Rectangle 4"/>
          <p:cNvSpPr>
            <a:spLocks noGrp="1" noChangeArrowheads="1"/>
          </p:cNvSpPr>
          <p:nvPr>
            <p:ph type="sldNum" sz="quarter" idx="4"/>
          </p:nvPr>
        </p:nvSpPr>
        <p:spPr bwMode="auto">
          <a:xfrm>
            <a:off x="8686800" y="6477000"/>
            <a:ext cx="685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a:cs typeface="+mn-cs"/>
              </a:defRPr>
            </a:lvl1pPr>
          </a:lstStyle>
          <a:p>
            <a:pPr algn="l"/>
            <a:fld id="{641E73AB-8C16-4107-9D2D-AA0F331D3CE6}" type="slidenum">
              <a:rPr lang="de-CH">
                <a:solidFill>
                  <a:srgbClr val="000000"/>
                </a:solidFill>
                <a:latin typeface="Calibri"/>
              </a:rPr>
              <a:pPr algn="l"/>
              <a:t>‹#›</a:t>
            </a:fld>
            <a:endParaRPr lang="de-CH">
              <a:solidFill>
                <a:srgbClr val="FFFFFF"/>
              </a:solidFill>
              <a:latin typeface="Calibri"/>
            </a:endParaRPr>
          </a:p>
        </p:txBody>
      </p:sp>
    </p:spTree>
    <p:extLst>
      <p:ext uri="{BB962C8B-B14F-4D97-AF65-F5344CB8AC3E}">
        <p14:creationId xmlns:p14="http://schemas.microsoft.com/office/powerpoint/2010/main" val="10031493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hf hdr="0" ftr="0" dt="0"/>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Calibri" pitchFamily="34" charset="0"/>
          <a:cs typeface="Arial" pitchFamily="34" charset="0"/>
        </a:defRPr>
      </a:lvl2pPr>
      <a:lvl3pPr algn="l" rtl="0" fontAlgn="base">
        <a:spcBef>
          <a:spcPct val="0"/>
        </a:spcBef>
        <a:spcAft>
          <a:spcPct val="0"/>
        </a:spcAft>
        <a:defRPr sz="2800" b="1">
          <a:solidFill>
            <a:schemeClr val="bg1"/>
          </a:solidFill>
          <a:latin typeface="Calibri" pitchFamily="34" charset="0"/>
          <a:cs typeface="Arial" pitchFamily="34" charset="0"/>
        </a:defRPr>
      </a:lvl3pPr>
      <a:lvl4pPr algn="l" rtl="0" fontAlgn="base">
        <a:spcBef>
          <a:spcPct val="0"/>
        </a:spcBef>
        <a:spcAft>
          <a:spcPct val="0"/>
        </a:spcAft>
        <a:defRPr sz="2800" b="1">
          <a:solidFill>
            <a:schemeClr val="bg1"/>
          </a:solidFill>
          <a:latin typeface="Calibri" pitchFamily="34" charset="0"/>
          <a:cs typeface="Arial" pitchFamily="34" charset="0"/>
        </a:defRPr>
      </a:lvl4pPr>
      <a:lvl5pPr algn="l" rtl="0" fontAlgn="base">
        <a:spcBef>
          <a:spcPct val="0"/>
        </a:spcBef>
        <a:spcAft>
          <a:spcPct val="0"/>
        </a:spcAft>
        <a:defRPr sz="2800" b="1">
          <a:solidFill>
            <a:schemeClr val="bg1"/>
          </a:solidFill>
          <a:latin typeface="Calibri" pitchFamily="34" charset="0"/>
          <a:cs typeface="Arial" pitchFamily="34" charset="0"/>
        </a:defRPr>
      </a:lvl5pPr>
      <a:lvl6pPr marL="457200" algn="l" rtl="0" fontAlgn="base">
        <a:spcBef>
          <a:spcPct val="0"/>
        </a:spcBef>
        <a:spcAft>
          <a:spcPct val="0"/>
        </a:spcAft>
        <a:defRPr sz="2800" b="1">
          <a:solidFill>
            <a:schemeClr val="bg1"/>
          </a:solidFill>
          <a:latin typeface="Calibri" pitchFamily="34" charset="0"/>
          <a:cs typeface="Arial" pitchFamily="34" charset="0"/>
        </a:defRPr>
      </a:lvl6pPr>
      <a:lvl7pPr marL="914400" algn="l" rtl="0" fontAlgn="base">
        <a:spcBef>
          <a:spcPct val="0"/>
        </a:spcBef>
        <a:spcAft>
          <a:spcPct val="0"/>
        </a:spcAft>
        <a:defRPr sz="2800" b="1">
          <a:solidFill>
            <a:schemeClr val="bg1"/>
          </a:solidFill>
          <a:latin typeface="Calibri" pitchFamily="34" charset="0"/>
          <a:cs typeface="Arial" pitchFamily="34" charset="0"/>
        </a:defRPr>
      </a:lvl7pPr>
      <a:lvl8pPr marL="1371600" algn="l" rtl="0" fontAlgn="base">
        <a:spcBef>
          <a:spcPct val="0"/>
        </a:spcBef>
        <a:spcAft>
          <a:spcPct val="0"/>
        </a:spcAft>
        <a:defRPr sz="2800" b="1">
          <a:solidFill>
            <a:schemeClr val="bg1"/>
          </a:solidFill>
          <a:latin typeface="Calibri" pitchFamily="34" charset="0"/>
          <a:cs typeface="Arial" pitchFamily="34" charset="0"/>
        </a:defRPr>
      </a:lvl8pPr>
      <a:lvl9pPr marL="1828800" algn="l" rtl="0" fontAlgn="base">
        <a:spcBef>
          <a:spcPct val="0"/>
        </a:spcBef>
        <a:spcAft>
          <a:spcPct val="0"/>
        </a:spcAft>
        <a:defRPr sz="2800" b="1">
          <a:solidFill>
            <a:schemeClr val="bg1"/>
          </a:solidFill>
          <a:latin typeface="Calibri" pitchFamily="34" charset="0"/>
          <a:cs typeface="Arial" pitchFamily="34" charset="0"/>
        </a:defRPr>
      </a:lvl9pPr>
    </p:titleStyle>
    <p:bodyStyle>
      <a:lvl1pPr marL="342900" indent="-342900" algn="l" rtl="0" fontAlgn="base">
        <a:spcBef>
          <a:spcPct val="20000"/>
        </a:spcBef>
        <a:spcAft>
          <a:spcPct val="0"/>
        </a:spcAft>
        <a:buClr>
          <a:schemeClr val="tx1"/>
        </a:buClr>
        <a:buFont typeface="Times" pitchFamily="18" charset="0"/>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000">
          <a:solidFill>
            <a:schemeClr val="tx1"/>
          </a:solidFill>
          <a:latin typeface="+mn-lt"/>
          <a:cs typeface="+mn-cs"/>
        </a:defRPr>
      </a:lvl2pPr>
      <a:lvl3pPr marL="1143000" indent="-228600" algn="l" rtl="0" fontAlgn="base">
        <a:spcBef>
          <a:spcPct val="20000"/>
        </a:spcBef>
        <a:spcAft>
          <a:spcPct val="0"/>
        </a:spcAft>
        <a:defRPr>
          <a:solidFill>
            <a:schemeClr val="tx1"/>
          </a:solidFill>
          <a:latin typeface="+mn-lt"/>
          <a:cs typeface="+mn-cs"/>
        </a:defRPr>
      </a:lvl3pPr>
      <a:lvl4pPr marL="1562100" indent="-228600" algn="l" rtl="0" fontAlgn="base">
        <a:spcBef>
          <a:spcPct val="20000"/>
        </a:spcBef>
        <a:spcAft>
          <a:spcPct val="0"/>
        </a:spcAft>
        <a:buChar char="–"/>
        <a:defRPr sz="1600">
          <a:solidFill>
            <a:schemeClr val="tx1"/>
          </a:solidFill>
          <a:latin typeface="+mn-lt"/>
          <a:cs typeface="+mn-cs"/>
        </a:defRPr>
      </a:lvl4pPr>
      <a:lvl5pPr marL="1981200" indent="-228600" algn="l" rtl="0" fontAlgn="base">
        <a:spcBef>
          <a:spcPct val="20000"/>
        </a:spcBef>
        <a:spcAft>
          <a:spcPct val="0"/>
        </a:spcAft>
        <a:buChar char="»"/>
        <a:defRPr sz="1400">
          <a:solidFill>
            <a:schemeClr val="tx1"/>
          </a:solidFill>
          <a:latin typeface="+mn-lt"/>
          <a:cs typeface="+mn-cs"/>
        </a:defRPr>
      </a:lvl5pPr>
      <a:lvl6pPr marL="2438400" indent="-228600" algn="l" rtl="0" fontAlgn="base">
        <a:spcBef>
          <a:spcPct val="20000"/>
        </a:spcBef>
        <a:spcAft>
          <a:spcPct val="0"/>
        </a:spcAft>
        <a:buChar char="»"/>
        <a:defRPr sz="1400">
          <a:solidFill>
            <a:schemeClr val="tx1"/>
          </a:solidFill>
          <a:latin typeface="+mn-lt"/>
          <a:cs typeface="+mn-cs"/>
        </a:defRPr>
      </a:lvl6pPr>
      <a:lvl7pPr marL="2895600" indent="-228600" algn="l" rtl="0" fontAlgn="base">
        <a:spcBef>
          <a:spcPct val="20000"/>
        </a:spcBef>
        <a:spcAft>
          <a:spcPct val="0"/>
        </a:spcAft>
        <a:buChar char="»"/>
        <a:defRPr sz="1400">
          <a:solidFill>
            <a:schemeClr val="tx1"/>
          </a:solidFill>
          <a:latin typeface="+mn-lt"/>
          <a:cs typeface="+mn-cs"/>
        </a:defRPr>
      </a:lvl7pPr>
      <a:lvl8pPr marL="3352800" indent="-228600" algn="l" rtl="0" fontAlgn="base">
        <a:spcBef>
          <a:spcPct val="20000"/>
        </a:spcBef>
        <a:spcAft>
          <a:spcPct val="0"/>
        </a:spcAft>
        <a:buChar char="»"/>
        <a:defRPr sz="1400">
          <a:solidFill>
            <a:schemeClr val="tx1"/>
          </a:solidFill>
          <a:latin typeface="+mn-lt"/>
          <a:cs typeface="+mn-cs"/>
        </a:defRPr>
      </a:lvl8pPr>
      <a:lvl9pPr marL="38100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en-US"/>
              <a:t>Mintacím szerkesztése</a:t>
            </a:r>
          </a:p>
        </p:txBody>
      </p:sp>
      <p:sp>
        <p:nvSpPr>
          <p:cNvPr id="20483"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en-US"/>
              <a:t>Mintaszöveg szerkesztése</a:t>
            </a:r>
          </a:p>
          <a:p>
            <a:pPr lvl="1"/>
            <a:r>
              <a:rPr lang="hu-HU" altLang="en-US"/>
              <a:t>Második szint</a:t>
            </a:r>
          </a:p>
          <a:p>
            <a:pPr lvl="2"/>
            <a:r>
              <a:rPr lang="hu-HU" altLang="en-US"/>
              <a:t>Harmadik szint</a:t>
            </a:r>
          </a:p>
          <a:p>
            <a:pPr lvl="3"/>
            <a:r>
              <a:rPr lang="hu-HU" altLang="en-US"/>
              <a:t>Negyedik szint</a:t>
            </a:r>
          </a:p>
          <a:p>
            <a:pPr lvl="4"/>
            <a:r>
              <a:rPr lang="hu-HU" altLang="en-US"/>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85E2C87-E736-48D8-81B6-64806FBCAB2D}" type="datetimeFigureOut">
              <a:rPr lang="hu-HU"/>
              <a:pPr>
                <a:defRPr/>
              </a:pPr>
              <a:t>2024. 11. 26.</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1352E03-68CA-443A-AD7C-C6148C8B96DC}" type="slidenum">
              <a:rPr lang="en-US"/>
              <a:pPr>
                <a:defRPr/>
              </a:pPr>
              <a:t>‹#›</a:t>
            </a:fld>
            <a:endParaRPr lang="en-US"/>
          </a:p>
        </p:txBody>
      </p:sp>
    </p:spTree>
    <p:extLst>
      <p:ext uri="{BB962C8B-B14F-4D97-AF65-F5344CB8AC3E}">
        <p14:creationId xmlns:p14="http://schemas.microsoft.com/office/powerpoint/2010/main" val="360482896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p>
            <a:pPr lvl="0"/>
            <a:r>
              <a:rPr lang="en-US" altLang="hu-HU"/>
              <a:t>Click to edit Master title style</a:t>
            </a:r>
          </a:p>
        </p:txBody>
      </p:sp>
      <p:sp>
        <p:nvSpPr>
          <p:cNvPr id="1027" name="Rectangle 3"/>
          <p:cNvSpPr>
            <a:spLocks noGrp="1" noChangeArrowheads="1"/>
          </p:cNvSpPr>
          <p:nvPr>
            <p:ph type="body" idx="1"/>
          </p:nvPr>
        </p:nvSpPr>
        <p:spPr bwMode="auto">
          <a:xfrm>
            <a:off x="609600" y="1524000"/>
            <a:ext cx="7848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hu-HU"/>
              <a:t>Click to edit Master text styles</a:t>
            </a:r>
          </a:p>
          <a:p>
            <a:pPr lvl="1"/>
            <a:r>
              <a:rPr lang="en-US" altLang="hu-HU"/>
              <a:t>Second level</a:t>
            </a:r>
          </a:p>
          <a:p>
            <a:pPr lvl="2"/>
            <a:r>
              <a:rPr lang="en-US" altLang="hu-HU"/>
              <a:t>Third level</a:t>
            </a:r>
          </a:p>
          <a:p>
            <a:pPr lvl="3"/>
            <a:r>
              <a:rPr lang="en-US" altLang="hu-HU"/>
              <a:t>Fourth level</a:t>
            </a:r>
          </a:p>
          <a:p>
            <a:pPr lvl="4"/>
            <a:r>
              <a:rPr lang="en-US" altLang="hu-HU"/>
              <a:t>Fifth level</a:t>
            </a:r>
          </a:p>
        </p:txBody>
      </p:sp>
      <p:sp>
        <p:nvSpPr>
          <p:cNvPr id="1028" name="Text Box 4"/>
          <p:cNvSpPr txBox="1">
            <a:spLocks noChangeArrowheads="1"/>
          </p:cNvSpPr>
          <p:nvPr/>
        </p:nvSpPr>
        <p:spPr bwMode="auto">
          <a:xfrm>
            <a:off x="685800" y="44958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defRPr/>
            </a:pPr>
            <a:endParaRPr lang="hu-HU" altLang="hu-HU" sz="2400">
              <a:latin typeface="Lucida Casual" pitchFamily="66" charset="0"/>
            </a:endParaRPr>
          </a:p>
        </p:txBody>
      </p:sp>
    </p:spTree>
    <p:extLst>
      <p:ext uri="{BB962C8B-B14F-4D97-AF65-F5344CB8AC3E}">
        <p14:creationId xmlns:p14="http://schemas.microsoft.com/office/powerpoint/2010/main" val="99554315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hf sldNum="0" hdr="0" ftr="0" dt="0"/>
  <p:txStyles>
    <p:titleStyle>
      <a:lvl1pPr algn="l" rtl="0" eaLnBrk="0" fontAlgn="base" hangingPunct="0">
        <a:spcBef>
          <a:spcPct val="0"/>
        </a:spcBef>
        <a:spcAft>
          <a:spcPct val="0"/>
        </a:spcAft>
        <a:defRPr b="1" kern="1200">
          <a:solidFill>
            <a:srgbClr val="660033"/>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b="1">
          <a:solidFill>
            <a:srgbClr val="660033"/>
          </a:solidFill>
          <a:effectLst>
            <a:outerShdw blurRad="38100" dist="38100" dir="2700000" algn="tl">
              <a:srgbClr val="C0C0C0"/>
            </a:outerShdw>
          </a:effectLst>
          <a:latin typeface="Arial" panose="020B0604020202020204" pitchFamily="34" charset="0"/>
        </a:defRPr>
      </a:lvl2pPr>
      <a:lvl3pPr algn="l" rtl="0" eaLnBrk="0" fontAlgn="base" hangingPunct="0">
        <a:spcBef>
          <a:spcPct val="0"/>
        </a:spcBef>
        <a:spcAft>
          <a:spcPct val="0"/>
        </a:spcAft>
        <a:defRPr b="1">
          <a:solidFill>
            <a:srgbClr val="660033"/>
          </a:solidFill>
          <a:effectLst>
            <a:outerShdw blurRad="38100" dist="38100" dir="2700000" algn="tl">
              <a:srgbClr val="C0C0C0"/>
            </a:outerShdw>
          </a:effectLst>
          <a:latin typeface="Arial" panose="020B0604020202020204" pitchFamily="34" charset="0"/>
        </a:defRPr>
      </a:lvl3pPr>
      <a:lvl4pPr algn="l" rtl="0" eaLnBrk="0" fontAlgn="base" hangingPunct="0">
        <a:spcBef>
          <a:spcPct val="0"/>
        </a:spcBef>
        <a:spcAft>
          <a:spcPct val="0"/>
        </a:spcAft>
        <a:defRPr b="1">
          <a:solidFill>
            <a:srgbClr val="660033"/>
          </a:solidFill>
          <a:effectLst>
            <a:outerShdw blurRad="38100" dist="38100" dir="2700000" algn="tl">
              <a:srgbClr val="C0C0C0"/>
            </a:outerShdw>
          </a:effectLst>
          <a:latin typeface="Arial" panose="020B0604020202020204" pitchFamily="34" charset="0"/>
        </a:defRPr>
      </a:lvl4pPr>
      <a:lvl5pPr algn="l" rtl="0" eaLnBrk="0" fontAlgn="base" hangingPunct="0">
        <a:spcBef>
          <a:spcPct val="0"/>
        </a:spcBef>
        <a:spcAft>
          <a:spcPct val="0"/>
        </a:spcAft>
        <a:defRPr b="1">
          <a:solidFill>
            <a:srgbClr val="660033"/>
          </a:solidFill>
          <a:effectLst>
            <a:outerShdw blurRad="38100" dist="38100" dir="2700000" algn="tl">
              <a:srgbClr val="C0C0C0"/>
            </a:outerShdw>
          </a:effectLst>
          <a:latin typeface="Arial" panose="020B0604020202020204" pitchFamily="34" charset="0"/>
        </a:defRPr>
      </a:lvl5pPr>
      <a:lvl6pPr marL="457200" algn="l" rtl="0" eaLnBrk="0" fontAlgn="base" hangingPunct="0">
        <a:spcBef>
          <a:spcPct val="0"/>
        </a:spcBef>
        <a:spcAft>
          <a:spcPct val="0"/>
        </a:spcAft>
        <a:defRPr b="1">
          <a:solidFill>
            <a:srgbClr val="660033"/>
          </a:solidFill>
          <a:effectLst>
            <a:outerShdw blurRad="38100" dist="38100" dir="2700000" algn="tl">
              <a:srgbClr val="C0C0C0"/>
            </a:outerShdw>
          </a:effectLst>
          <a:latin typeface="Arial" panose="020B0604020202020204" pitchFamily="34" charset="0"/>
        </a:defRPr>
      </a:lvl6pPr>
      <a:lvl7pPr marL="914400" algn="l" rtl="0" eaLnBrk="0" fontAlgn="base" hangingPunct="0">
        <a:spcBef>
          <a:spcPct val="0"/>
        </a:spcBef>
        <a:spcAft>
          <a:spcPct val="0"/>
        </a:spcAft>
        <a:defRPr b="1">
          <a:solidFill>
            <a:srgbClr val="660033"/>
          </a:solidFill>
          <a:effectLst>
            <a:outerShdw blurRad="38100" dist="38100" dir="2700000" algn="tl">
              <a:srgbClr val="C0C0C0"/>
            </a:outerShdw>
          </a:effectLst>
          <a:latin typeface="Arial" panose="020B0604020202020204" pitchFamily="34" charset="0"/>
        </a:defRPr>
      </a:lvl7pPr>
      <a:lvl8pPr marL="1371600" algn="l" rtl="0" eaLnBrk="0" fontAlgn="base" hangingPunct="0">
        <a:spcBef>
          <a:spcPct val="0"/>
        </a:spcBef>
        <a:spcAft>
          <a:spcPct val="0"/>
        </a:spcAft>
        <a:defRPr b="1">
          <a:solidFill>
            <a:srgbClr val="660033"/>
          </a:solidFill>
          <a:effectLst>
            <a:outerShdw blurRad="38100" dist="38100" dir="2700000" algn="tl">
              <a:srgbClr val="C0C0C0"/>
            </a:outerShdw>
          </a:effectLst>
          <a:latin typeface="Arial" panose="020B0604020202020204" pitchFamily="34" charset="0"/>
        </a:defRPr>
      </a:lvl8pPr>
      <a:lvl9pPr marL="1828800" algn="l" rtl="0" eaLnBrk="0" fontAlgn="base" hangingPunct="0">
        <a:spcBef>
          <a:spcPct val="0"/>
        </a:spcBef>
        <a:spcAft>
          <a:spcPct val="0"/>
        </a:spcAft>
        <a:defRPr b="1">
          <a:solidFill>
            <a:srgbClr val="660033"/>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en-US"/>
              <a:t>Mintacím szerkesztése</a:t>
            </a:r>
          </a:p>
        </p:txBody>
      </p:sp>
      <p:sp>
        <p:nvSpPr>
          <p:cNvPr id="20483"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en-US"/>
              <a:t>Mintaszöveg szerkesztése</a:t>
            </a:r>
          </a:p>
          <a:p>
            <a:pPr lvl="1"/>
            <a:r>
              <a:rPr lang="hu-HU" altLang="en-US"/>
              <a:t>Második szint</a:t>
            </a:r>
          </a:p>
          <a:p>
            <a:pPr lvl="2"/>
            <a:r>
              <a:rPr lang="hu-HU" altLang="en-US"/>
              <a:t>Harmadik szint</a:t>
            </a:r>
          </a:p>
          <a:p>
            <a:pPr lvl="3"/>
            <a:r>
              <a:rPr lang="hu-HU" altLang="en-US"/>
              <a:t>Negyedik szint</a:t>
            </a:r>
          </a:p>
          <a:p>
            <a:pPr lvl="4"/>
            <a:r>
              <a:rPr lang="hu-HU" altLang="en-US"/>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85E2C87-E736-48D8-81B6-64806FBCAB2D}" type="datetimeFigureOut">
              <a:rPr lang="hu-HU">
                <a:solidFill>
                  <a:prstClr val="black">
                    <a:tint val="75000"/>
                  </a:prstClr>
                </a:solidFill>
              </a:rPr>
              <a:pPr>
                <a:defRPr/>
              </a:pPr>
              <a:t>2024. 11. 26.</a:t>
            </a:fld>
            <a:endParaRPr lang="en-US">
              <a:solidFill>
                <a:prstClr val="black">
                  <a:tint val="75000"/>
                </a:prstClr>
              </a:solidFill>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1352E03-68CA-443A-AD7C-C6148C8B96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428906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490.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43.wmf"/><Relationship Id="rId5" Type="http://schemas.openxmlformats.org/officeDocument/2006/relationships/image" Target="../media/image40.png"/><Relationship Id="rId4" Type="http://schemas.openxmlformats.org/officeDocument/2006/relationships/image" Target="../media/image39.wmf"/></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8.wmf"/><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43.wmf"/><Relationship Id="rId5" Type="http://schemas.openxmlformats.org/officeDocument/2006/relationships/image" Target="../media/image40.png"/><Relationship Id="rId4" Type="http://schemas.openxmlformats.org/officeDocument/2006/relationships/image" Target="../media/image39.wmf"/><Relationship Id="rId9"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53.png"/><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61.wmf"/><Relationship Id="rId7" Type="http://schemas.openxmlformats.org/officeDocument/2006/relationships/image" Target="../media/image65.wmf"/><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13" Type="http://schemas.openxmlformats.org/officeDocument/2006/relationships/image" Target="../media/image100.png"/><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41.xml"/><Relationship Id="rId5" Type="http://schemas.openxmlformats.org/officeDocument/2006/relationships/image" Target="../media/image92.png"/><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5.jpeg"/><Relationship Id="rId17" Type="http://schemas.openxmlformats.org/officeDocument/2006/relationships/image" Target="../media/image110.png"/><Relationship Id="rId2" Type="http://schemas.openxmlformats.org/officeDocument/2006/relationships/image" Target="../media/image94.png"/><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98.png"/><Relationship Id="rId11" Type="http://schemas.openxmlformats.org/officeDocument/2006/relationships/image" Target="../media/image104.png"/><Relationship Id="rId5" Type="http://schemas.openxmlformats.org/officeDocument/2006/relationships/image" Target="../media/image97.png"/><Relationship Id="rId15" Type="http://schemas.openxmlformats.org/officeDocument/2006/relationships/image" Target="../media/image108.pn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6.png"/><Relationship Id="rId9" Type="http://schemas.openxmlformats.org/officeDocument/2006/relationships/image" Target="../media/image102.png"/><Relationship Id="rId1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2.png"/><Relationship Id="rId7"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19.png"/><Relationship Id="rId5" Type="http://schemas.openxmlformats.org/officeDocument/2006/relationships/image" Target="../media/image123.png"/><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127.png"/><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8.png"/><Relationship Id="rId12" Type="http://schemas.openxmlformats.org/officeDocument/2006/relationships/image" Target="../media/image131.jpeg"/><Relationship Id="rId2" Type="http://schemas.openxmlformats.org/officeDocument/2006/relationships/notesSlide" Target="../notesSlides/notesSlide33.xml"/><Relationship Id="rId1" Type="http://schemas.openxmlformats.org/officeDocument/2006/relationships/slideLayout" Target="../slideLayouts/slideLayout13.xml"/><Relationship Id="rId11" Type="http://schemas.openxmlformats.org/officeDocument/2006/relationships/image" Target="../media/image126.png"/><Relationship Id="rId5" Type="http://schemas.openxmlformats.org/officeDocument/2006/relationships/image" Target="../media/image130.png"/><Relationship Id="rId10" Type="http://schemas.openxmlformats.org/officeDocument/2006/relationships/image" Target="../media/image510.png"/><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57.xml"/><Relationship Id="rId7" Type="http://schemas.openxmlformats.org/officeDocument/2006/relationships/image" Target="../media/image14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jpg"/></Relationships>
</file>

<file path=ppt/slides/_rels/slide4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jp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64.xml"/><Relationship Id="rId6" Type="http://schemas.openxmlformats.org/officeDocument/2006/relationships/image" Target="../media/image154.png"/><Relationship Id="rId11" Type="http://schemas.openxmlformats.org/officeDocument/2006/relationships/image" Target="../media/image158.wmf"/><Relationship Id="rId5" Type="http://schemas.openxmlformats.org/officeDocument/2006/relationships/image" Target="../media/image153.png"/><Relationship Id="rId10" Type="http://schemas.openxmlformats.org/officeDocument/2006/relationships/oleObject" Target="../embeddings/oleObject3.bin"/><Relationship Id="rId4" Type="http://schemas.openxmlformats.org/officeDocument/2006/relationships/image" Target="../media/image152.png"/><Relationship Id="rId9" Type="http://schemas.openxmlformats.org/officeDocument/2006/relationships/image" Target="../media/image157.png"/></Relationships>
</file>

<file path=ppt/slides/_rels/slide43.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0.png"/><Relationship Id="rId2" Type="http://schemas.openxmlformats.org/officeDocument/2006/relationships/image" Target="../media/image151.jpg"/><Relationship Id="rId1" Type="http://schemas.openxmlformats.org/officeDocument/2006/relationships/slideLayout" Target="../slideLayouts/slideLayout6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71.png"/><Relationship Id="rId3" Type="http://schemas.openxmlformats.org/officeDocument/2006/relationships/image" Target="../media/image163.png"/><Relationship Id="rId7" Type="http://schemas.openxmlformats.org/officeDocument/2006/relationships/image" Target="../media/image166.wmf"/><Relationship Id="rId12" Type="http://schemas.openxmlformats.org/officeDocument/2006/relationships/image" Target="../media/image170.png"/><Relationship Id="rId2" Type="http://schemas.openxmlformats.org/officeDocument/2006/relationships/image" Target="../media/image162.png"/><Relationship Id="rId1" Type="http://schemas.openxmlformats.org/officeDocument/2006/relationships/slideLayout" Target="../slideLayouts/slideLayout64.xml"/><Relationship Id="rId6" Type="http://schemas.openxmlformats.org/officeDocument/2006/relationships/oleObject" Target="../embeddings/oleObject4.bin"/><Relationship Id="rId11" Type="http://schemas.openxmlformats.org/officeDocument/2006/relationships/image" Target="../media/image169.png"/><Relationship Id="rId5" Type="http://schemas.openxmlformats.org/officeDocument/2006/relationships/image" Target="../media/image165.png"/><Relationship Id="rId10" Type="http://schemas.openxmlformats.org/officeDocument/2006/relationships/image" Target="../media/image168.png"/><Relationship Id="rId4" Type="http://schemas.openxmlformats.org/officeDocument/2006/relationships/image" Target="../media/image164.png"/><Relationship Id="rId9" Type="http://schemas.openxmlformats.org/officeDocument/2006/relationships/image" Target="../media/image167.wmf"/></Relationships>
</file>

<file path=ppt/slides/_rels/slide4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4.xml"/><Relationship Id="rId4" Type="http://schemas.openxmlformats.org/officeDocument/2006/relationships/image" Target="../media/image174.png"/></Relationships>
</file>

<file path=ppt/slides/_rels/slide46.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oleObject" Target="../embeddings/oleObject10.bin"/><Relationship Id="rId3" Type="http://schemas.openxmlformats.org/officeDocument/2006/relationships/oleObject" Target="../embeddings/oleObject6.bin"/><Relationship Id="rId7" Type="http://schemas.openxmlformats.org/officeDocument/2006/relationships/image" Target="../media/image178.png"/><Relationship Id="rId12" Type="http://schemas.openxmlformats.org/officeDocument/2006/relationships/image" Target="../media/image181.wmf"/><Relationship Id="rId2" Type="http://schemas.openxmlformats.org/officeDocument/2006/relationships/image" Target="../media/image175.png"/><Relationship Id="rId1" Type="http://schemas.openxmlformats.org/officeDocument/2006/relationships/slideLayout" Target="../slideLayouts/slideLayout46.xml"/><Relationship Id="rId6" Type="http://schemas.openxmlformats.org/officeDocument/2006/relationships/image" Target="../media/image177.wmf"/><Relationship Id="rId11" Type="http://schemas.openxmlformats.org/officeDocument/2006/relationships/oleObject" Target="../embeddings/oleObject9.bin"/><Relationship Id="rId5" Type="http://schemas.openxmlformats.org/officeDocument/2006/relationships/oleObject" Target="../embeddings/oleObject7.bin"/><Relationship Id="rId10" Type="http://schemas.openxmlformats.org/officeDocument/2006/relationships/image" Target="../media/image180.wmf"/><Relationship Id="rId4" Type="http://schemas.openxmlformats.org/officeDocument/2006/relationships/image" Target="../media/image176.wmf"/><Relationship Id="rId9" Type="http://schemas.openxmlformats.org/officeDocument/2006/relationships/oleObject" Target="../embeddings/oleObject8.bin"/><Relationship Id="rId14" Type="http://schemas.openxmlformats.org/officeDocument/2006/relationships/image" Target="../media/image182.wmf"/></Relationships>
</file>

<file path=ppt/slides/_rels/slide4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6.xml"/><Relationship Id="rId4" Type="http://schemas.openxmlformats.org/officeDocument/2006/relationships/image" Target="../media/image185.png"/></Relationships>
</file>

<file path=ppt/slides/_rels/slide4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slideLayout" Target="../slideLayouts/slideLayout46.xml"/><Relationship Id="rId7" Type="http://schemas.openxmlformats.org/officeDocument/2006/relationships/image" Target="../media/image18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87.png"/><Relationship Id="rId5" Type="http://schemas.openxmlformats.org/officeDocument/2006/relationships/image" Target="../media/image186.png"/><Relationship Id="rId10" Type="http://schemas.openxmlformats.org/officeDocument/2006/relationships/image" Target="../media/image185.png"/><Relationship Id="rId4" Type="http://schemas.openxmlformats.org/officeDocument/2006/relationships/notesSlide" Target="../notesSlides/notesSlide36.xml"/><Relationship Id="rId9" Type="http://schemas.openxmlformats.org/officeDocument/2006/relationships/image" Target="../media/image184.png"/></Relationships>
</file>

<file path=ppt/slides/_rels/slide49.xml.rels><?xml version="1.0" encoding="UTF-8" standalone="yes"?>
<Relationships xmlns="http://schemas.openxmlformats.org/package/2006/relationships"><Relationship Id="rId8" Type="http://schemas.openxmlformats.org/officeDocument/2006/relationships/image" Target="../media/image193.wmf"/><Relationship Id="rId13" Type="http://schemas.openxmlformats.org/officeDocument/2006/relationships/oleObject" Target="../embeddings/oleObject15.bin"/><Relationship Id="rId18" Type="http://schemas.openxmlformats.org/officeDocument/2006/relationships/image" Target="../media/image199.wmf"/><Relationship Id="rId3" Type="http://schemas.openxmlformats.org/officeDocument/2006/relationships/image" Target="../media/image190.png"/><Relationship Id="rId7" Type="http://schemas.openxmlformats.org/officeDocument/2006/relationships/oleObject" Target="../embeddings/oleObject13.bin"/><Relationship Id="rId12" Type="http://schemas.openxmlformats.org/officeDocument/2006/relationships/image" Target="../media/image196.wmf"/><Relationship Id="rId17" Type="http://schemas.openxmlformats.org/officeDocument/2006/relationships/oleObject" Target="../embeddings/oleObject17.bin"/><Relationship Id="rId2" Type="http://schemas.openxmlformats.org/officeDocument/2006/relationships/oleObject" Target="../embeddings/oleObject11.bin"/><Relationship Id="rId16" Type="http://schemas.openxmlformats.org/officeDocument/2006/relationships/image" Target="../media/image198.wmf"/><Relationship Id="rId1" Type="http://schemas.openxmlformats.org/officeDocument/2006/relationships/slideLayout" Target="../slideLayouts/slideLayout72.xml"/><Relationship Id="rId6" Type="http://schemas.openxmlformats.org/officeDocument/2006/relationships/image" Target="../media/image192.png"/><Relationship Id="rId11" Type="http://schemas.openxmlformats.org/officeDocument/2006/relationships/oleObject" Target="../embeddings/oleObject14.bin"/><Relationship Id="rId5" Type="http://schemas.openxmlformats.org/officeDocument/2006/relationships/image" Target="../media/image191.wmf"/><Relationship Id="rId15" Type="http://schemas.openxmlformats.org/officeDocument/2006/relationships/oleObject" Target="../embeddings/oleObject16.bin"/><Relationship Id="rId10" Type="http://schemas.openxmlformats.org/officeDocument/2006/relationships/image" Target="../media/image195.png"/><Relationship Id="rId19" Type="http://schemas.openxmlformats.org/officeDocument/2006/relationships/image" Target="../media/image200.png"/><Relationship Id="rId4" Type="http://schemas.openxmlformats.org/officeDocument/2006/relationships/oleObject" Target="../embeddings/oleObject12.bin"/><Relationship Id="rId9" Type="http://schemas.openxmlformats.org/officeDocument/2006/relationships/image" Target="../media/image194.png"/><Relationship Id="rId14" Type="http://schemas.openxmlformats.org/officeDocument/2006/relationships/image" Target="../media/image197.w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37.xml"/><Relationship Id="rId1" Type="http://schemas.openxmlformats.org/officeDocument/2006/relationships/slideLayout" Target="../slideLayouts/slideLayout7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7.emf"/><Relationship Id="rId7" Type="http://schemas.openxmlformats.org/officeDocument/2006/relationships/oleObject" Target="../embeddings/oleObject21.bin"/><Relationship Id="rId2" Type="http://schemas.openxmlformats.org/officeDocument/2006/relationships/oleObject" Target="../embeddings/oleObject18.bin"/><Relationship Id="rId1" Type="http://schemas.openxmlformats.org/officeDocument/2006/relationships/slideLayout" Target="../slideLayouts/slideLayout72.xml"/><Relationship Id="rId6" Type="http://schemas.openxmlformats.org/officeDocument/2006/relationships/oleObject" Target="../embeddings/oleObject20.bin"/><Relationship Id="rId11" Type="http://schemas.openxmlformats.org/officeDocument/2006/relationships/image" Target="../media/image211.png"/><Relationship Id="rId5" Type="http://schemas.openxmlformats.org/officeDocument/2006/relationships/image" Target="../media/image208.e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210.png"/></Relationships>
</file>

<file path=ppt/slides/_rels/slide52.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212.jpg"/><Relationship Id="rId1" Type="http://schemas.openxmlformats.org/officeDocument/2006/relationships/slideLayout" Target="../slideLayouts/slideLayout72.xml"/><Relationship Id="rId4" Type="http://schemas.openxmlformats.org/officeDocument/2006/relationships/image" Target="../media/image214.emf"/></Relationships>
</file>

<file path=ppt/slides/_rels/slide53.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hyperlink" Target="http://fizipedia.bme.hu/index.php/Nanofizika_tud%C3%A1sb%C3%A1zis" TargetMode="External"/><Relationship Id="rId1" Type="http://schemas.openxmlformats.org/officeDocument/2006/relationships/slideLayout" Target="../slideLayouts/slideLayout77.xml"/><Relationship Id="rId5" Type="http://schemas.openxmlformats.org/officeDocument/2006/relationships/image" Target="../media/image187.png"/><Relationship Id="rId4" Type="http://schemas.openxmlformats.org/officeDocument/2006/relationships/image" Target="../media/image17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19.em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image" Target="../media/image25.wmf"/><Relationship Id="rId3" Type="http://schemas.openxmlformats.org/officeDocument/2006/relationships/image" Target="../media/image20.png"/><Relationship Id="rId12"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23.png"/><Relationship Id="rId11" Type="http://schemas.openxmlformats.org/officeDocument/2006/relationships/image" Target="../media/image24.wmf"/><Relationship Id="rId5" Type="http://schemas.openxmlformats.org/officeDocument/2006/relationships/image" Target="../media/image22.png"/><Relationship Id="rId10" Type="http://schemas.openxmlformats.org/officeDocument/2006/relationships/oleObject" Target="../embeddings/oleObject1.bin"/><Relationship Id="rId4" Type="http://schemas.openxmlformats.org/officeDocument/2006/relationships/image" Target="../media/image21.png"/><Relationship Id="rId9" Type="http://schemas.openxmlformats.org/officeDocument/2006/relationships/image" Target="../media/image4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moore law gate length">
            <a:extLst>
              <a:ext uri="{FF2B5EF4-FFF2-40B4-BE49-F238E27FC236}">
                <a16:creationId xmlns:a16="http://schemas.microsoft.com/office/drawing/2014/main" id="{B5560CF8-F59A-D66B-1EE5-9945FF39D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30" y="756931"/>
            <a:ext cx="8563666" cy="44412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Csoportba foglalás 2">
            <a:extLst>
              <a:ext uri="{FF2B5EF4-FFF2-40B4-BE49-F238E27FC236}">
                <a16:creationId xmlns:a16="http://schemas.microsoft.com/office/drawing/2014/main" id="{5701CAD0-EEBA-560D-2B27-3A1B2700B38A}"/>
              </a:ext>
            </a:extLst>
          </p:cNvPr>
          <p:cNvGrpSpPr/>
          <p:nvPr/>
        </p:nvGrpSpPr>
        <p:grpSpPr>
          <a:xfrm>
            <a:off x="5644495" y="4047601"/>
            <a:ext cx="1344676" cy="1942525"/>
            <a:chOff x="4981451" y="167377"/>
            <a:chExt cx="1344676" cy="1942525"/>
          </a:xfrm>
        </p:grpSpPr>
        <p:pic>
          <p:nvPicPr>
            <p:cNvPr id="5" name="Picture 26" descr="firsttransistor">
              <a:extLst>
                <a:ext uri="{FF2B5EF4-FFF2-40B4-BE49-F238E27FC236}">
                  <a16:creationId xmlns:a16="http://schemas.microsoft.com/office/drawing/2014/main" id="{F7236484-53F6-62A3-EA26-F6F24C870796}"/>
                </a:ext>
              </a:extLst>
            </p:cNvPr>
            <p:cNvPicPr>
              <a:picLocks noChangeAspect="1" noChangeArrowheads="1"/>
            </p:cNvPicPr>
            <p:nvPr/>
          </p:nvPicPr>
          <p:blipFill>
            <a:blip r:embed="rId4" cstate="print"/>
            <a:srcRect/>
            <a:stretch>
              <a:fillRect/>
            </a:stretch>
          </p:blipFill>
          <p:spPr bwMode="auto">
            <a:xfrm>
              <a:off x="5043427" y="223952"/>
              <a:ext cx="1282700" cy="1885950"/>
            </a:xfrm>
            <a:prstGeom prst="rect">
              <a:avLst/>
            </a:prstGeom>
            <a:noFill/>
          </p:spPr>
        </p:pic>
        <p:sp>
          <p:nvSpPr>
            <p:cNvPr id="6" name="Text Box 34">
              <a:extLst>
                <a:ext uri="{FF2B5EF4-FFF2-40B4-BE49-F238E27FC236}">
                  <a16:creationId xmlns:a16="http://schemas.microsoft.com/office/drawing/2014/main" id="{D4075626-525C-C069-7B61-0B7BCBBDAA71}"/>
                </a:ext>
              </a:extLst>
            </p:cNvPr>
            <p:cNvSpPr txBox="1">
              <a:spLocks noChangeArrowheads="1"/>
            </p:cNvSpPr>
            <p:nvPr/>
          </p:nvSpPr>
          <p:spPr bwMode="auto">
            <a:xfrm>
              <a:off x="4981451" y="167377"/>
              <a:ext cx="1111250" cy="641350"/>
            </a:xfrm>
            <a:prstGeom prst="rect">
              <a:avLst/>
            </a:prstGeom>
            <a:noFill/>
            <a:ln w="9525">
              <a:noFill/>
              <a:miter lim="800000"/>
              <a:headEnd/>
              <a:tailEnd/>
            </a:ln>
            <a:effectLst/>
          </p:spPr>
          <p:txBody>
            <a:bodyPr wrap="none">
              <a:spAutoFit/>
            </a:bodyPr>
            <a:lstStyle/>
            <a:p>
              <a:r>
                <a:rPr lang="hu-HU" dirty="0">
                  <a:solidFill>
                    <a:schemeClr val="bg1"/>
                  </a:solidFill>
                </a:rPr>
                <a:t>Bell </a:t>
              </a:r>
              <a:r>
                <a:rPr lang="hu-HU" dirty="0" err="1">
                  <a:solidFill>
                    <a:schemeClr val="bg1"/>
                  </a:solidFill>
                </a:rPr>
                <a:t>labs</a:t>
              </a:r>
              <a:r>
                <a:rPr lang="hu-HU" dirty="0">
                  <a:solidFill>
                    <a:schemeClr val="bg1"/>
                  </a:solidFill>
                </a:rPr>
                <a:t>,</a:t>
              </a:r>
            </a:p>
            <a:p>
              <a:r>
                <a:rPr lang="hu-HU" dirty="0">
                  <a:solidFill>
                    <a:schemeClr val="bg1"/>
                  </a:solidFill>
                </a:rPr>
                <a:t>1947.</a:t>
              </a:r>
              <a:endParaRPr lang="en-US" dirty="0">
                <a:solidFill>
                  <a:schemeClr val="bg1"/>
                </a:solidFill>
              </a:endParaRPr>
            </a:p>
          </p:txBody>
        </p:sp>
      </p:grpSp>
      <p:grpSp>
        <p:nvGrpSpPr>
          <p:cNvPr id="7" name="Csoportba foglalás 3">
            <a:extLst>
              <a:ext uri="{FF2B5EF4-FFF2-40B4-BE49-F238E27FC236}">
                <a16:creationId xmlns:a16="http://schemas.microsoft.com/office/drawing/2014/main" id="{F00326CE-1B73-E361-60DC-1CEF8EFA6D3E}"/>
              </a:ext>
            </a:extLst>
          </p:cNvPr>
          <p:cNvGrpSpPr/>
          <p:nvPr/>
        </p:nvGrpSpPr>
        <p:grpSpPr>
          <a:xfrm>
            <a:off x="7451895" y="3558968"/>
            <a:ext cx="1576882" cy="2945192"/>
            <a:chOff x="7674374" y="-53730"/>
            <a:chExt cx="1576882" cy="2945192"/>
          </a:xfrm>
        </p:grpSpPr>
        <p:pic>
          <p:nvPicPr>
            <p:cNvPr id="8" name="Kép 34">
              <a:extLst>
                <a:ext uri="{FF2B5EF4-FFF2-40B4-BE49-F238E27FC236}">
                  <a16:creationId xmlns:a16="http://schemas.microsoft.com/office/drawing/2014/main" id="{FF511588-D714-EA38-FB17-EAC979044156}"/>
                </a:ext>
              </a:extLst>
            </p:cNvPr>
            <p:cNvPicPr>
              <a:picLocks noChangeAspect="1"/>
            </p:cNvPicPr>
            <p:nvPr/>
          </p:nvPicPr>
          <p:blipFill rotWithShape="1">
            <a:blip r:embed="rId5">
              <a:clrChange>
                <a:clrFrom>
                  <a:srgbClr val="0C0C0C"/>
                </a:clrFrom>
                <a:clrTo>
                  <a:srgbClr val="0C0C0C">
                    <a:alpha val="0"/>
                  </a:srgbClr>
                </a:clrTo>
              </a:clrChange>
            </a:blip>
            <a:srcRect l="66438" t="9956" r="1846" b="11021"/>
            <a:stretch/>
          </p:blipFill>
          <p:spPr>
            <a:xfrm>
              <a:off x="7674374" y="-53730"/>
              <a:ext cx="1576882" cy="2945192"/>
            </a:xfrm>
            <a:prstGeom prst="rect">
              <a:avLst/>
            </a:prstGeom>
          </p:spPr>
        </p:pic>
        <p:sp>
          <p:nvSpPr>
            <p:cNvPr id="9" name="Szövegdoboz 1">
              <a:extLst>
                <a:ext uri="{FF2B5EF4-FFF2-40B4-BE49-F238E27FC236}">
                  <a16:creationId xmlns:a16="http://schemas.microsoft.com/office/drawing/2014/main" id="{89953366-799C-7613-63BB-907220B1D0FF}"/>
                </a:ext>
              </a:extLst>
            </p:cNvPr>
            <p:cNvSpPr txBox="1"/>
            <p:nvPr/>
          </p:nvSpPr>
          <p:spPr>
            <a:xfrm>
              <a:off x="7967257" y="849868"/>
              <a:ext cx="902811" cy="923330"/>
            </a:xfrm>
            <a:prstGeom prst="rect">
              <a:avLst/>
            </a:prstGeom>
            <a:noFill/>
          </p:spPr>
          <p:txBody>
            <a:bodyPr wrap="none" rtlCol="0">
              <a:spAutoFit/>
            </a:bodyPr>
            <a:lstStyle/>
            <a:p>
              <a:r>
                <a:rPr lang="hu-HU" b="1" dirty="0">
                  <a:solidFill>
                    <a:schemeClr val="bg1"/>
                  </a:solidFill>
                </a:rPr>
                <a:t>7Billion</a:t>
              </a:r>
              <a:br>
                <a:rPr lang="hu-HU" b="1" dirty="0">
                  <a:solidFill>
                    <a:schemeClr val="bg1"/>
                  </a:solidFill>
                </a:rPr>
              </a:br>
              <a:r>
                <a:rPr lang="hu-HU" b="1" dirty="0">
                  <a:solidFill>
                    <a:schemeClr val="bg1"/>
                  </a:solidFill>
                </a:rPr>
                <a:t> FET</a:t>
              </a:r>
            </a:p>
            <a:p>
              <a:r>
                <a:rPr lang="hu-HU" b="1" dirty="0">
                  <a:solidFill>
                    <a:schemeClr val="bg1"/>
                  </a:solidFill>
                </a:rPr>
                <a:t>2018</a:t>
              </a:r>
              <a:endParaRPr lang="en-US" b="1" dirty="0">
                <a:solidFill>
                  <a:schemeClr val="bg1"/>
                </a:solidFill>
              </a:endParaRPr>
            </a:p>
          </p:txBody>
        </p:sp>
      </p:grpSp>
      <p:pic>
        <p:nvPicPr>
          <p:cNvPr id="14" name="Kép 3">
            <a:extLst>
              <a:ext uri="{FF2B5EF4-FFF2-40B4-BE49-F238E27FC236}">
                <a16:creationId xmlns:a16="http://schemas.microsoft.com/office/drawing/2014/main" id="{3DAE3658-4705-6986-E2ED-57393C2E9A02}"/>
              </a:ext>
            </a:extLst>
          </p:cNvPr>
          <p:cNvPicPr>
            <a:picLocks noChangeAspect="1"/>
          </p:cNvPicPr>
          <p:nvPr/>
        </p:nvPicPr>
        <p:blipFill>
          <a:blip r:embed="rId6"/>
          <a:stretch>
            <a:fillRect/>
          </a:stretch>
        </p:blipFill>
        <p:spPr>
          <a:xfrm>
            <a:off x="657387" y="4924231"/>
            <a:ext cx="4627300" cy="1707159"/>
          </a:xfrm>
          <a:prstGeom prst="rect">
            <a:avLst/>
          </a:prstGeom>
        </p:spPr>
      </p:pic>
      <p:sp>
        <p:nvSpPr>
          <p:cNvPr id="15" name="TextBox 14">
            <a:extLst>
              <a:ext uri="{FF2B5EF4-FFF2-40B4-BE49-F238E27FC236}">
                <a16:creationId xmlns:a16="http://schemas.microsoft.com/office/drawing/2014/main" id="{0EB20688-BA4E-C92A-E2EB-0729E0DB90C5}"/>
              </a:ext>
            </a:extLst>
          </p:cNvPr>
          <p:cNvSpPr txBox="1"/>
          <p:nvPr/>
        </p:nvSpPr>
        <p:spPr>
          <a:xfrm>
            <a:off x="2028159" y="140039"/>
            <a:ext cx="4515467" cy="523220"/>
          </a:xfrm>
          <a:prstGeom prst="rect">
            <a:avLst/>
          </a:prstGeom>
          <a:noFill/>
          <a:ln w="28575">
            <a:solidFill>
              <a:srgbClr val="333399"/>
            </a:solidFill>
          </a:ln>
        </p:spPr>
        <p:txBody>
          <a:bodyPr wrap="none" rtlCol="0">
            <a:spAutoFit/>
          </a:bodyPr>
          <a:lstStyle/>
          <a:p>
            <a:r>
              <a:rPr lang="en-US" sz="2800" b="1" dirty="0">
                <a:latin typeface="Calibri" panose="020F0502020204030204" pitchFamily="34" charset="0"/>
                <a:cs typeface="Calibri" panose="020F0502020204030204" pitchFamily="34" charset="0"/>
              </a:rPr>
              <a:t>New Directions in Electronics</a:t>
            </a:r>
          </a:p>
        </p:txBody>
      </p:sp>
    </p:spTree>
    <p:extLst>
      <p:ext uri="{BB962C8B-B14F-4D97-AF65-F5344CB8AC3E}">
        <p14:creationId xmlns:p14="http://schemas.microsoft.com/office/powerpoint/2010/main" val="2582830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zövegdoboz 24"/>
          <p:cNvSpPr txBox="1"/>
          <p:nvPr/>
        </p:nvSpPr>
        <p:spPr>
          <a:xfrm>
            <a:off x="155529" y="-7639"/>
            <a:ext cx="2937022"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Principles: </a:t>
            </a:r>
            <a:r>
              <a:rPr lang="en-US" sz="3200" dirty="0" err="1">
                <a:latin typeface="Calibri"/>
              </a:rPr>
              <a:t>Qubit</a:t>
            </a:r>
            <a:endParaRPr lang="en-US" sz="3200" dirty="0">
              <a:latin typeface="Calibri"/>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8FA52BA-1C6E-D246-1A8A-B2B2BA43C9CF}"/>
                  </a:ext>
                </a:extLst>
              </p:cNvPr>
              <p:cNvSpPr txBox="1"/>
              <p:nvPr/>
            </p:nvSpPr>
            <p:spPr>
              <a:xfrm>
                <a:off x="259927" y="920287"/>
                <a:ext cx="1966436" cy="430887"/>
              </a:xfrm>
              <a:prstGeom prst="rect">
                <a:avLst/>
              </a:prstGeom>
              <a:noFill/>
            </p:spPr>
            <p:txBody>
              <a:bodyPr wrap="non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2200" smtClean="0">
                          <a:solidFill>
                            <a:srgbClr val="000000"/>
                          </a:solidFill>
                          <a:latin typeface="Cambria Math" panose="02040503050406030204" pitchFamily="18" charset="0"/>
                        </a:rPr>
                        <m:t>a</m:t>
                      </m:r>
                      <m:r>
                        <a:rPr lang="en-US" sz="2200" i="1" smtClean="0">
                          <a:solidFill>
                            <a:srgbClr val="3333CC"/>
                          </a:solidFill>
                          <a:latin typeface="Cambria Math" panose="02040503050406030204" pitchFamily="18" charset="0"/>
                        </a:rPr>
                        <m:t>|0&gt;</m:t>
                      </m:r>
                      <m:r>
                        <a:rPr lang="en-US" sz="2200" i="1" smtClean="0">
                          <a:solidFill>
                            <a:srgbClr val="000000"/>
                          </a:solidFill>
                          <a:latin typeface="Cambria Math" panose="02040503050406030204" pitchFamily="18" charset="0"/>
                        </a:rPr>
                        <m:t>+ </m:t>
                      </m:r>
                      <m:r>
                        <a:rPr lang="en-US" sz="2200" i="1" smtClean="0">
                          <a:solidFill>
                            <a:srgbClr val="000000"/>
                          </a:solidFill>
                          <a:latin typeface="Cambria Math" panose="02040503050406030204" pitchFamily="18" charset="0"/>
                        </a:rPr>
                        <m:t>𝑏</m:t>
                      </m:r>
                      <m:r>
                        <a:rPr lang="en-US" sz="2200" i="1" smtClean="0">
                          <a:solidFill>
                            <a:srgbClr val="00CC99"/>
                          </a:solidFill>
                          <a:latin typeface="Cambria Math" panose="02040503050406030204" pitchFamily="18" charset="0"/>
                        </a:rPr>
                        <m:t>|1&gt;</m:t>
                      </m:r>
                    </m:oMath>
                  </m:oMathPara>
                </a14:m>
                <a:endParaRPr lang="en-US" sz="2200" dirty="0">
                  <a:solidFill>
                    <a:srgbClr val="000000"/>
                  </a:solidFill>
                  <a:latin typeface="Calibri" panose="020F0502020204030204"/>
                </a:endParaRPr>
              </a:p>
            </p:txBody>
          </p:sp>
        </mc:Choice>
        <mc:Fallback xmlns="">
          <p:sp>
            <p:nvSpPr>
              <p:cNvPr id="46" name="TextBox 45">
                <a:extLst>
                  <a:ext uri="{FF2B5EF4-FFF2-40B4-BE49-F238E27FC236}">
                    <a16:creationId xmlns:a16="http://schemas.microsoft.com/office/drawing/2014/main" id="{F8FA52BA-1C6E-D246-1A8A-B2B2BA43C9CF}"/>
                  </a:ext>
                </a:extLst>
              </p:cNvPr>
              <p:cNvSpPr txBox="1">
                <a:spLocks noRot="1" noChangeAspect="1" noMove="1" noResize="1" noEditPoints="1" noAdjustHandles="1" noChangeArrowheads="1" noChangeShapeType="1" noTextEdit="1"/>
              </p:cNvSpPr>
              <p:nvPr/>
            </p:nvSpPr>
            <p:spPr>
              <a:xfrm>
                <a:off x="259927" y="920287"/>
                <a:ext cx="1966436" cy="430887"/>
              </a:xfrm>
              <a:prstGeom prst="rect">
                <a:avLst/>
              </a:prstGeom>
              <a:blipFill>
                <a:blip r:embed="rId3"/>
                <a:stretch>
                  <a:fillRect b="-1549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865180A7-0C41-2968-84BA-7939C18F38BE}"/>
              </a:ext>
            </a:extLst>
          </p:cNvPr>
          <p:cNvSpPr txBox="1"/>
          <p:nvPr/>
        </p:nvSpPr>
        <p:spPr>
          <a:xfrm>
            <a:off x="169126" y="1973293"/>
            <a:ext cx="2737801" cy="400110"/>
          </a:xfrm>
          <a:prstGeom prst="rect">
            <a:avLst/>
          </a:prstGeom>
          <a:noFill/>
        </p:spPr>
        <p:txBody>
          <a:bodyPr wrap="none" rtlCol="0">
            <a:spAutoFit/>
          </a:bodyPr>
          <a:lstStyle/>
          <a:p>
            <a:pPr algn="l" eaLnBrk="1" fontAlgn="auto" hangingPunct="1">
              <a:spcBef>
                <a:spcPts val="0"/>
              </a:spcBef>
              <a:spcAft>
                <a:spcPts val="0"/>
              </a:spcAft>
            </a:pPr>
            <a:r>
              <a:rPr lang="en-US" dirty="0">
                <a:solidFill>
                  <a:srgbClr val="000000"/>
                </a:solidFill>
                <a:latin typeface="Calibri" panose="020F0502020204030204"/>
              </a:rPr>
              <a:t>Probability to get </a:t>
            </a:r>
            <a:r>
              <a:rPr lang="en-US" dirty="0">
                <a:solidFill>
                  <a:srgbClr val="2D2DB9"/>
                </a:solidFill>
                <a:latin typeface="Calibri" panose="020F0502020204030204"/>
              </a:rPr>
              <a:t>0</a:t>
            </a:r>
            <a:r>
              <a:rPr lang="en-US" dirty="0">
                <a:solidFill>
                  <a:srgbClr val="000000"/>
                </a:solidFill>
                <a:latin typeface="Calibri" panose="020F0502020204030204"/>
              </a:rPr>
              <a:t>: |a|</a:t>
            </a:r>
            <a:r>
              <a:rPr lang="en-US" baseline="30000" dirty="0">
                <a:solidFill>
                  <a:srgbClr val="000000"/>
                </a:solidFill>
                <a:latin typeface="Calibri" panose="020F0502020204030204"/>
              </a:rPr>
              <a:t>2</a:t>
            </a:r>
          </a:p>
        </p:txBody>
      </p:sp>
      <p:sp>
        <p:nvSpPr>
          <p:cNvPr id="14" name="TextBox 13">
            <a:extLst>
              <a:ext uri="{FF2B5EF4-FFF2-40B4-BE49-F238E27FC236}">
                <a16:creationId xmlns:a16="http://schemas.microsoft.com/office/drawing/2014/main" id="{5CCF52EC-44BB-F38B-3685-2E63A5D86A0B}"/>
              </a:ext>
            </a:extLst>
          </p:cNvPr>
          <p:cNvSpPr txBox="1"/>
          <p:nvPr/>
        </p:nvSpPr>
        <p:spPr>
          <a:xfrm>
            <a:off x="157905" y="2495115"/>
            <a:ext cx="2749022" cy="400110"/>
          </a:xfrm>
          <a:prstGeom prst="rect">
            <a:avLst/>
          </a:prstGeom>
          <a:noFill/>
        </p:spPr>
        <p:txBody>
          <a:bodyPr wrap="none" rtlCol="0">
            <a:spAutoFit/>
          </a:bodyPr>
          <a:lstStyle/>
          <a:p>
            <a:pPr algn="l" eaLnBrk="1" fontAlgn="auto" hangingPunct="1">
              <a:spcBef>
                <a:spcPts val="0"/>
              </a:spcBef>
              <a:spcAft>
                <a:spcPts val="0"/>
              </a:spcAft>
            </a:pPr>
            <a:r>
              <a:rPr lang="en-US" dirty="0">
                <a:solidFill>
                  <a:srgbClr val="000000"/>
                </a:solidFill>
                <a:latin typeface="Calibri" panose="020F0502020204030204"/>
              </a:rPr>
              <a:t>Probability to get </a:t>
            </a:r>
            <a:r>
              <a:rPr lang="en-US" dirty="0">
                <a:solidFill>
                  <a:srgbClr val="00CC99"/>
                </a:solidFill>
                <a:latin typeface="Calibri" panose="020F0502020204030204"/>
              </a:rPr>
              <a:t>1</a:t>
            </a:r>
            <a:r>
              <a:rPr lang="en-US" dirty="0">
                <a:solidFill>
                  <a:srgbClr val="000000"/>
                </a:solidFill>
                <a:latin typeface="Calibri" panose="020F0502020204030204"/>
              </a:rPr>
              <a:t>: |b|</a:t>
            </a:r>
            <a:r>
              <a:rPr lang="en-US" baseline="30000" dirty="0">
                <a:solidFill>
                  <a:srgbClr val="000000"/>
                </a:solidFill>
                <a:latin typeface="Calibri" panose="020F0502020204030204"/>
              </a:rPr>
              <a:t>2</a:t>
            </a:r>
          </a:p>
        </p:txBody>
      </p:sp>
      <p:sp>
        <p:nvSpPr>
          <p:cNvPr id="15" name="AutoShape 26">
            <a:extLst>
              <a:ext uri="{FF2B5EF4-FFF2-40B4-BE49-F238E27FC236}">
                <a16:creationId xmlns:a16="http://schemas.microsoft.com/office/drawing/2014/main" id="{594706D4-7F5F-A259-F377-C4ECEB260915}"/>
              </a:ext>
            </a:extLst>
          </p:cNvPr>
          <p:cNvSpPr>
            <a:spLocks noChangeArrowheads="1"/>
          </p:cNvSpPr>
          <p:nvPr/>
        </p:nvSpPr>
        <p:spPr bwMode="auto">
          <a:xfrm>
            <a:off x="7713483" y="4307970"/>
            <a:ext cx="685800" cy="437142"/>
          </a:xfrm>
          <a:prstGeom prst="rightArrow">
            <a:avLst>
              <a:gd name="adj1" fmla="val 50000"/>
              <a:gd name="adj2" fmla="val 56250"/>
            </a:avLst>
          </a:prstGeom>
          <a:solidFill>
            <a:srgbClr val="808080"/>
          </a:solidFill>
          <a:ln w="6350">
            <a:solidFill>
              <a:srgbClr val="000000"/>
            </a:solidFill>
            <a:miter lim="800000"/>
            <a:headEnd/>
            <a:tailEnd/>
          </a:ln>
        </p:spPr>
        <p:txBody>
          <a:bodyPr wrap="none" anchor="ctr"/>
          <a:lstStyle/>
          <a:p>
            <a:pPr eaLnBrk="1" fontAlgn="auto" hangingPunct="1">
              <a:spcBef>
                <a:spcPts val="0"/>
              </a:spcBef>
              <a:spcAft>
                <a:spcPts val="0"/>
              </a:spcAft>
              <a:defRPr/>
            </a:pPr>
            <a:endParaRPr lang="en-US" sz="1800" kern="0" dirty="0">
              <a:solidFill>
                <a:srgbClr val="333399"/>
              </a:solidFill>
              <a:latin typeface="Calibri" panose="020F0502020204030204"/>
            </a:endParaRPr>
          </a:p>
        </p:txBody>
      </p:sp>
      <p:sp>
        <p:nvSpPr>
          <p:cNvPr id="16" name="Text Box 27">
            <a:extLst>
              <a:ext uri="{FF2B5EF4-FFF2-40B4-BE49-F238E27FC236}">
                <a16:creationId xmlns:a16="http://schemas.microsoft.com/office/drawing/2014/main" id="{8C8C4EE9-806B-50BE-9D48-B4A955F67F59}"/>
              </a:ext>
            </a:extLst>
          </p:cNvPr>
          <p:cNvSpPr txBox="1">
            <a:spLocks noChangeArrowheads="1"/>
          </p:cNvSpPr>
          <p:nvPr/>
        </p:nvSpPr>
        <p:spPr bwMode="auto">
          <a:xfrm>
            <a:off x="4875179" y="5037125"/>
            <a:ext cx="3974614" cy="430887"/>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dirty="0">
                <a:solidFill>
                  <a:srgbClr val="000000"/>
                </a:solidFill>
                <a:latin typeface="Calibri" panose="020F0502020204030204"/>
              </a:rPr>
              <a:t>Measurement </a:t>
            </a:r>
            <a:r>
              <a:rPr lang="en-US" dirty="0" err="1">
                <a:solidFill>
                  <a:srgbClr val="000000"/>
                </a:solidFill>
                <a:latin typeface="Calibri" panose="020F0502020204030204"/>
              </a:rPr>
              <a:t>QuBit</a:t>
            </a:r>
            <a:r>
              <a:rPr lang="en-US" dirty="0">
                <a:solidFill>
                  <a:srgbClr val="000000"/>
                </a:solidFill>
                <a:latin typeface="Calibri" panose="020F0502020204030204"/>
              </a:rPr>
              <a:t> 1 results in </a:t>
            </a:r>
            <a:r>
              <a:rPr lang="en-US" sz="2200" dirty="0">
                <a:solidFill>
                  <a:srgbClr val="000000"/>
                </a:solidFill>
                <a:latin typeface="Calibri" panose="020F0502020204030204"/>
              </a:rPr>
              <a:t>|</a:t>
            </a:r>
            <a:r>
              <a:rPr lang="en-US" sz="2200" dirty="0">
                <a:solidFill>
                  <a:srgbClr val="FF0000"/>
                </a:solidFill>
                <a:latin typeface="Calibri" panose="020F0502020204030204"/>
              </a:rPr>
              <a:t>1</a:t>
            </a:r>
            <a:r>
              <a:rPr lang="en-US" sz="2200" dirty="0">
                <a:solidFill>
                  <a:srgbClr val="000000"/>
                </a:solidFill>
                <a:latin typeface="Calibri" panose="020F0502020204030204"/>
              </a:rPr>
              <a:t>&gt;</a:t>
            </a:r>
          </a:p>
        </p:txBody>
      </p:sp>
      <p:sp>
        <p:nvSpPr>
          <p:cNvPr id="17" name="AutoShape 28">
            <a:extLst>
              <a:ext uri="{FF2B5EF4-FFF2-40B4-BE49-F238E27FC236}">
                <a16:creationId xmlns:a16="http://schemas.microsoft.com/office/drawing/2014/main" id="{9144C4C4-F5EC-3629-421C-014BF8BD970B}"/>
              </a:ext>
            </a:extLst>
          </p:cNvPr>
          <p:cNvSpPr>
            <a:spLocks noChangeArrowheads="1"/>
          </p:cNvSpPr>
          <p:nvPr/>
        </p:nvSpPr>
        <p:spPr bwMode="auto">
          <a:xfrm>
            <a:off x="7257019" y="5648024"/>
            <a:ext cx="609600" cy="349250"/>
          </a:xfrm>
          <a:prstGeom prst="rightArrow">
            <a:avLst>
              <a:gd name="adj1" fmla="val 50000"/>
              <a:gd name="adj2" fmla="val 50000"/>
            </a:avLst>
          </a:prstGeom>
          <a:solidFill>
            <a:srgbClr val="808080"/>
          </a:solidFill>
          <a:ln w="6350">
            <a:solidFill>
              <a:srgbClr val="000000"/>
            </a:solidFill>
            <a:miter lim="800000"/>
            <a:headEnd/>
            <a:tailEnd/>
          </a:ln>
        </p:spPr>
        <p:txBody>
          <a:bodyPr rot="10800000" vert="eaVert" wrap="none" anchor="ctr"/>
          <a:lstStyle/>
          <a:p>
            <a:pPr eaLnBrk="1" fontAlgn="auto" hangingPunct="1">
              <a:spcBef>
                <a:spcPts val="0"/>
              </a:spcBef>
              <a:spcAft>
                <a:spcPts val="0"/>
              </a:spcAft>
              <a:defRPr/>
            </a:pPr>
            <a:endParaRPr lang="en-US" sz="1800" kern="0">
              <a:solidFill>
                <a:srgbClr val="333399"/>
              </a:solidFill>
              <a:latin typeface="Calibri" panose="020F0502020204030204"/>
            </a:endParaRPr>
          </a:p>
        </p:txBody>
      </p:sp>
      <p:sp>
        <p:nvSpPr>
          <p:cNvPr id="18" name="Text Box 29">
            <a:extLst>
              <a:ext uri="{FF2B5EF4-FFF2-40B4-BE49-F238E27FC236}">
                <a16:creationId xmlns:a16="http://schemas.microsoft.com/office/drawing/2014/main" id="{8E71D0EA-6987-EA9D-9014-16E694FAB1FC}"/>
              </a:ext>
            </a:extLst>
          </p:cNvPr>
          <p:cNvSpPr txBox="1">
            <a:spLocks noChangeArrowheads="1"/>
          </p:cNvSpPr>
          <p:nvPr/>
        </p:nvSpPr>
        <p:spPr bwMode="auto">
          <a:xfrm>
            <a:off x="5014871" y="6105486"/>
            <a:ext cx="4098721" cy="752514"/>
          </a:xfrm>
          <a:prstGeom prst="rect">
            <a:avLst/>
          </a:prstGeom>
          <a:noFill/>
          <a:ln w="9525">
            <a:noFill/>
            <a:miter lim="800000"/>
            <a:headEnd/>
            <a:tailEnd/>
          </a:ln>
        </p:spPr>
        <p:txBody>
          <a:bodyPr wrap="square">
            <a:spAutoFit/>
          </a:bodyPr>
          <a:lstStyle/>
          <a:p>
            <a:pPr algn="l" eaLnBrk="1" fontAlgn="auto" hangingPunct="1">
              <a:lnSpc>
                <a:spcPct val="110000"/>
              </a:lnSpc>
              <a:spcBef>
                <a:spcPts val="0"/>
              </a:spcBef>
              <a:spcAft>
                <a:spcPts val="0"/>
              </a:spcAft>
            </a:pPr>
            <a:r>
              <a:rPr lang="en-US" b="1" dirty="0">
                <a:solidFill>
                  <a:srgbClr val="000000"/>
                </a:solidFill>
                <a:latin typeface="Calibri" panose="020F0502020204030204"/>
              </a:rPr>
              <a:t>Nonlocality</a:t>
            </a:r>
            <a:r>
              <a:rPr lang="en-US" dirty="0">
                <a:solidFill>
                  <a:srgbClr val="000000"/>
                </a:solidFill>
                <a:latin typeface="Calibri" panose="020F0502020204030204"/>
              </a:rPr>
              <a:t>: manipulation of</a:t>
            </a:r>
            <a:br>
              <a:rPr lang="en-US" dirty="0">
                <a:solidFill>
                  <a:srgbClr val="000000"/>
                </a:solidFill>
                <a:latin typeface="Calibri" panose="020F0502020204030204"/>
              </a:rPr>
            </a:br>
            <a:r>
              <a:rPr lang="en-US" dirty="0">
                <a:solidFill>
                  <a:srgbClr val="000000"/>
                </a:solidFill>
                <a:latin typeface="Calibri" panose="020F0502020204030204"/>
              </a:rPr>
              <a:t> QuBit1 has consequence on QuBit2</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DDC6898-E81B-8D71-1A51-00C2BCC013F0}"/>
                  </a:ext>
                </a:extLst>
              </p:cNvPr>
              <p:cNvSpPr txBox="1"/>
              <p:nvPr/>
            </p:nvSpPr>
            <p:spPr>
              <a:xfrm>
                <a:off x="5099894" y="4307970"/>
                <a:ext cx="2143471" cy="461665"/>
              </a:xfrm>
              <a:prstGeom prst="rect">
                <a:avLst/>
              </a:prstGeom>
              <a:noFill/>
            </p:spPr>
            <p:txBody>
              <a:bodyPr wrap="non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2400" i="1" smtClean="0">
                          <a:solidFill>
                            <a:srgbClr val="000000"/>
                          </a:solidFill>
                          <a:latin typeface="Cambria Math" panose="02040503050406030204" pitchFamily="18" charset="0"/>
                        </a:rPr>
                        <m:t>|</m:t>
                      </m:r>
                      <m:r>
                        <a:rPr lang="en-US" sz="2400" i="1" smtClean="0">
                          <a:solidFill>
                            <a:srgbClr val="FF0000"/>
                          </a:solidFill>
                          <a:latin typeface="Cambria Math" panose="02040503050406030204" pitchFamily="18" charset="0"/>
                        </a:rPr>
                        <m:t>0</m:t>
                      </m:r>
                      <m:r>
                        <a:rPr lang="en-US" sz="2400" i="1" smtClean="0">
                          <a:solidFill>
                            <a:srgbClr val="FFC000"/>
                          </a:solidFill>
                          <a:latin typeface="Cambria Math" panose="02040503050406030204" pitchFamily="18" charset="0"/>
                        </a:rPr>
                        <m:t>1</m:t>
                      </m:r>
                      <m:r>
                        <a:rPr lang="en-US" sz="2400" i="1" smtClean="0">
                          <a:solidFill>
                            <a:srgbClr val="000000"/>
                          </a:solidFill>
                          <a:latin typeface="Cambria Math" panose="02040503050406030204" pitchFamily="18" charset="0"/>
                        </a:rPr>
                        <m:t>&gt; +|</m:t>
                      </m:r>
                      <m:r>
                        <a:rPr lang="en-US" sz="2400" i="1" smtClean="0">
                          <a:solidFill>
                            <a:srgbClr val="FF0000"/>
                          </a:solidFill>
                          <a:latin typeface="Cambria Math" panose="02040503050406030204" pitchFamily="18" charset="0"/>
                        </a:rPr>
                        <m:t>1</m:t>
                      </m:r>
                      <m:r>
                        <a:rPr lang="en-US" sz="2400" i="1" smtClean="0">
                          <a:solidFill>
                            <a:srgbClr val="FFC000"/>
                          </a:solidFill>
                          <a:latin typeface="Cambria Math" panose="02040503050406030204" pitchFamily="18" charset="0"/>
                        </a:rPr>
                        <m:t>0</m:t>
                      </m:r>
                      <m:r>
                        <a:rPr lang="en-US" sz="2400" i="1" smtClean="0">
                          <a:solidFill>
                            <a:srgbClr val="000000"/>
                          </a:solidFill>
                          <a:latin typeface="Cambria Math" panose="02040503050406030204" pitchFamily="18" charset="0"/>
                        </a:rPr>
                        <m:t>&gt;</m:t>
                      </m:r>
                    </m:oMath>
                  </m:oMathPara>
                </a14:m>
                <a:endParaRPr lang="en-US" sz="2400" dirty="0">
                  <a:solidFill>
                    <a:srgbClr val="000000"/>
                  </a:solidFill>
                  <a:latin typeface="Calibri" panose="020F0502020204030204"/>
                </a:endParaRPr>
              </a:p>
            </p:txBody>
          </p:sp>
        </mc:Choice>
        <mc:Fallback xmlns="">
          <p:sp>
            <p:nvSpPr>
              <p:cNvPr id="19" name="TextBox 18">
                <a:extLst>
                  <a:ext uri="{FF2B5EF4-FFF2-40B4-BE49-F238E27FC236}">
                    <a16:creationId xmlns:a16="http://schemas.microsoft.com/office/drawing/2014/main" id="{8DDC6898-E81B-8D71-1A51-00C2BCC013F0}"/>
                  </a:ext>
                </a:extLst>
              </p:cNvPr>
              <p:cNvSpPr txBox="1">
                <a:spLocks noRot="1" noChangeAspect="1" noMove="1" noResize="1" noEditPoints="1" noAdjustHandles="1" noChangeArrowheads="1" noChangeShapeType="1" noTextEdit="1"/>
              </p:cNvSpPr>
              <p:nvPr/>
            </p:nvSpPr>
            <p:spPr>
              <a:xfrm>
                <a:off x="5099894" y="4307970"/>
                <a:ext cx="2143471" cy="461665"/>
              </a:xfrm>
              <a:prstGeom prst="rect">
                <a:avLst/>
              </a:prstGeom>
              <a:blipFill>
                <a:blip r:embed="rId4"/>
                <a:stretch>
                  <a:fillRect l="-570"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B792AA4-3E82-B7A7-7B54-C7191AF17599}"/>
                  </a:ext>
                </a:extLst>
              </p:cNvPr>
              <p:cNvSpPr txBox="1"/>
              <p:nvPr/>
            </p:nvSpPr>
            <p:spPr>
              <a:xfrm>
                <a:off x="8002654" y="5607205"/>
                <a:ext cx="939488" cy="430887"/>
              </a:xfrm>
              <a:prstGeom prst="rect">
                <a:avLst/>
              </a:prstGeom>
              <a:noFill/>
            </p:spPr>
            <p:txBody>
              <a:bodyPr wrap="non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2200" i="1" smtClean="0">
                          <a:solidFill>
                            <a:srgbClr val="000000"/>
                          </a:solidFill>
                          <a:latin typeface="Cambria Math" panose="02040503050406030204" pitchFamily="18" charset="0"/>
                        </a:rPr>
                        <m:t>|</m:t>
                      </m:r>
                      <m:r>
                        <a:rPr lang="en-US" sz="2200" i="1" smtClean="0">
                          <a:solidFill>
                            <a:srgbClr val="FF0000"/>
                          </a:solidFill>
                          <a:latin typeface="Cambria Math" panose="02040503050406030204" pitchFamily="18" charset="0"/>
                        </a:rPr>
                        <m:t>1</m:t>
                      </m:r>
                      <m:r>
                        <a:rPr lang="en-US" sz="2200" i="1" smtClean="0">
                          <a:solidFill>
                            <a:srgbClr val="FFC000"/>
                          </a:solidFill>
                          <a:latin typeface="Cambria Math" panose="02040503050406030204" pitchFamily="18" charset="0"/>
                        </a:rPr>
                        <m:t>0</m:t>
                      </m:r>
                      <m:r>
                        <a:rPr lang="en-US" sz="2200" i="1" smtClean="0">
                          <a:solidFill>
                            <a:srgbClr val="000000"/>
                          </a:solidFill>
                          <a:latin typeface="Cambria Math" panose="02040503050406030204" pitchFamily="18" charset="0"/>
                        </a:rPr>
                        <m:t>&gt;</m:t>
                      </m:r>
                    </m:oMath>
                  </m:oMathPara>
                </a14:m>
                <a:endParaRPr lang="en-US" sz="2200" dirty="0">
                  <a:solidFill>
                    <a:srgbClr val="000000"/>
                  </a:solidFill>
                  <a:latin typeface="Calibri" panose="020F0502020204030204"/>
                </a:endParaRPr>
              </a:p>
            </p:txBody>
          </p:sp>
        </mc:Choice>
        <mc:Fallback xmlns="">
          <p:sp>
            <p:nvSpPr>
              <p:cNvPr id="20" name="TextBox 19">
                <a:extLst>
                  <a:ext uri="{FF2B5EF4-FFF2-40B4-BE49-F238E27FC236}">
                    <a16:creationId xmlns:a16="http://schemas.microsoft.com/office/drawing/2014/main" id="{FB792AA4-3E82-B7A7-7B54-C7191AF17599}"/>
                  </a:ext>
                </a:extLst>
              </p:cNvPr>
              <p:cNvSpPr txBox="1">
                <a:spLocks noRot="1" noChangeAspect="1" noMove="1" noResize="1" noEditPoints="1" noAdjustHandles="1" noChangeArrowheads="1" noChangeShapeType="1" noTextEdit="1"/>
              </p:cNvSpPr>
              <p:nvPr/>
            </p:nvSpPr>
            <p:spPr>
              <a:xfrm>
                <a:off x="8002654" y="5607205"/>
                <a:ext cx="939488" cy="430887"/>
              </a:xfrm>
              <a:prstGeom prst="rect">
                <a:avLst/>
              </a:prstGeom>
              <a:blipFill>
                <a:blip r:embed="rId5"/>
                <a:stretch>
                  <a:fillRect l="-649" b="-15493"/>
                </a:stretch>
              </a:blipFill>
            </p:spPr>
            <p:txBody>
              <a:bodyPr/>
              <a:lstStyle/>
              <a:p>
                <a:r>
                  <a:rPr lang="en-US">
                    <a:noFill/>
                  </a:rPr>
                  <a:t> </a:t>
                </a:r>
              </a:p>
            </p:txBody>
          </p:sp>
        </mc:Fallback>
      </mc:AlternateContent>
      <p:sp>
        <p:nvSpPr>
          <p:cNvPr id="21" name="Text Box 12">
            <a:extLst>
              <a:ext uri="{FF2B5EF4-FFF2-40B4-BE49-F238E27FC236}">
                <a16:creationId xmlns:a16="http://schemas.microsoft.com/office/drawing/2014/main" id="{673F4414-061E-189D-A3EC-2E43C99A47C3}"/>
              </a:ext>
            </a:extLst>
          </p:cNvPr>
          <p:cNvSpPr txBox="1">
            <a:spLocks noChangeArrowheads="1"/>
          </p:cNvSpPr>
          <p:nvPr/>
        </p:nvSpPr>
        <p:spPr bwMode="auto">
          <a:xfrm>
            <a:off x="3603620" y="1031242"/>
            <a:ext cx="1793886" cy="400110"/>
          </a:xfrm>
          <a:prstGeom prst="rect">
            <a:avLst/>
          </a:prstGeom>
          <a:noFill/>
          <a:ln w="9525">
            <a:noFill/>
            <a:miter lim="800000"/>
            <a:headEnd/>
            <a:tailEnd/>
          </a:ln>
          <a:effectLst/>
        </p:spPr>
        <p:txBody>
          <a:bodyPr wrap="square">
            <a:spAutoFit/>
          </a:bodyPr>
          <a:lstStyle/>
          <a:p>
            <a:pPr algn="l" eaLnBrk="1" fontAlgn="auto" hangingPunct="1">
              <a:spcBef>
                <a:spcPts val="0"/>
              </a:spcBef>
              <a:spcAft>
                <a:spcPts val="0"/>
              </a:spcAft>
              <a:defRPr/>
            </a:pPr>
            <a:r>
              <a:rPr lang="en-US" b="1" dirty="0">
                <a:solidFill>
                  <a:srgbClr val="000000"/>
                </a:solidFill>
                <a:latin typeface="Calibri" panose="020F0502020204030204"/>
              </a:rPr>
              <a:t>Two qubit</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70015B8-F32F-1EEF-8931-291F52EE6969}"/>
                  </a:ext>
                </a:extLst>
              </p:cNvPr>
              <p:cNvSpPr txBox="1"/>
              <p:nvPr/>
            </p:nvSpPr>
            <p:spPr>
              <a:xfrm>
                <a:off x="5099894" y="950684"/>
                <a:ext cx="3632642" cy="769441"/>
              </a:xfrm>
              <a:prstGeom prst="rect">
                <a:avLst/>
              </a:prstGeom>
              <a:noFill/>
            </p:spPr>
            <p:txBody>
              <a:bodyPr wrap="square" rtlCol="0">
                <a:spAutoFit/>
              </a:bodyPr>
              <a:lstStyle/>
              <a:p>
                <a:pPr algn="l" eaLnBrk="1" fontAlgn="auto" hangingPunct="1">
                  <a:spcBef>
                    <a:spcPts val="0"/>
                  </a:spcBef>
                  <a:spcAft>
                    <a:spcPts val="0"/>
                  </a:spcAft>
                </a:pPr>
                <a14:m>
                  <m:oMath xmlns:m="http://schemas.openxmlformats.org/officeDocument/2006/math">
                    <m:sSub>
                      <m:sSubPr>
                        <m:ctrlPr>
                          <a:rPr lang="en-US" sz="2200" i="1" dirty="0" smtClean="0">
                            <a:solidFill>
                              <a:srgbClr val="000000"/>
                            </a:solidFill>
                            <a:latin typeface="Cambria Math" panose="02040503050406030204" pitchFamily="18" charset="0"/>
                          </a:rPr>
                        </m:ctrlPr>
                      </m:sSubPr>
                      <m:e>
                        <m:r>
                          <a:rPr lang="en-US" sz="2200" i="1" dirty="0" smtClean="0">
                            <a:solidFill>
                              <a:srgbClr val="000000"/>
                            </a:solidFill>
                            <a:latin typeface="Cambria Math" panose="02040503050406030204" pitchFamily="18" charset="0"/>
                          </a:rPr>
                          <m:t>𝑎</m:t>
                        </m:r>
                      </m:e>
                      <m:sub>
                        <m:r>
                          <a:rPr lang="en-US" sz="2200" i="1" dirty="0" smtClean="0">
                            <a:solidFill>
                              <a:srgbClr val="000000"/>
                            </a:solidFill>
                            <a:latin typeface="Cambria Math" panose="02040503050406030204" pitchFamily="18" charset="0"/>
                          </a:rPr>
                          <m:t>1</m:t>
                        </m:r>
                      </m:sub>
                    </m:sSub>
                    <m:d>
                      <m:dPr>
                        <m:begChr m:val="|"/>
                        <m:endChr m:val="|"/>
                        <m:ctrlPr>
                          <a:rPr lang="en-US" sz="2200" i="1" smtClean="0">
                            <a:solidFill>
                              <a:srgbClr val="3333CC"/>
                            </a:solidFill>
                            <a:latin typeface="Cambria Math" panose="02040503050406030204" pitchFamily="18" charset="0"/>
                          </a:rPr>
                        </m:ctrlPr>
                      </m:dPr>
                      <m:e>
                        <m:r>
                          <a:rPr lang="en-US" sz="2200" i="1" smtClean="0">
                            <a:solidFill>
                              <a:srgbClr val="FF0000"/>
                            </a:solidFill>
                            <a:latin typeface="Cambria Math" panose="02040503050406030204" pitchFamily="18" charset="0"/>
                          </a:rPr>
                          <m:t>0</m:t>
                        </m:r>
                        <m:r>
                          <a:rPr lang="en-US" sz="2200" i="1" smtClean="0">
                            <a:solidFill>
                              <a:srgbClr val="FFC000"/>
                            </a:solidFill>
                            <a:latin typeface="Cambria Math" panose="02040503050406030204" pitchFamily="18" charset="0"/>
                          </a:rPr>
                          <m:t>0</m:t>
                        </m:r>
                        <m:r>
                          <a:rPr lang="en-US" sz="2200" i="1" smtClean="0">
                            <a:solidFill>
                              <a:srgbClr val="3333CC"/>
                            </a:solidFill>
                            <a:latin typeface="Cambria Math" panose="02040503050406030204" pitchFamily="18" charset="0"/>
                          </a:rPr>
                          <m:t>&gt;</m:t>
                        </m:r>
                        <m:r>
                          <a:rPr lang="en-US" sz="2200" i="1" smtClean="0">
                            <a:solidFill>
                              <a:srgbClr val="000000"/>
                            </a:solidFill>
                            <a:latin typeface="Cambria Math" panose="02040503050406030204" pitchFamily="18" charset="0"/>
                          </a:rPr>
                          <m:t> +</m:t>
                        </m:r>
                        <m:sSub>
                          <m:sSubPr>
                            <m:ctrlPr>
                              <a:rPr lang="en-US" sz="2200" i="1" dirty="0">
                                <a:solidFill>
                                  <a:srgbClr val="000000"/>
                                </a:solidFill>
                                <a:latin typeface="Cambria Math" panose="02040503050406030204" pitchFamily="18" charset="0"/>
                              </a:rPr>
                            </m:ctrlPr>
                          </m:sSubPr>
                          <m:e>
                            <m:r>
                              <a:rPr lang="en-US" sz="2200" i="1" dirty="0">
                                <a:solidFill>
                                  <a:srgbClr val="000000"/>
                                </a:solidFill>
                                <a:latin typeface="Cambria Math" panose="02040503050406030204" pitchFamily="18" charset="0"/>
                              </a:rPr>
                              <m:t>𝑎</m:t>
                            </m:r>
                          </m:e>
                          <m:sub>
                            <m:r>
                              <a:rPr lang="en-US" sz="2200" i="1" dirty="0" smtClean="0">
                                <a:solidFill>
                                  <a:srgbClr val="000000"/>
                                </a:solidFill>
                                <a:latin typeface="Cambria Math" panose="02040503050406030204" pitchFamily="18" charset="0"/>
                              </a:rPr>
                              <m:t>2</m:t>
                            </m:r>
                          </m:sub>
                        </m:sSub>
                      </m:e>
                    </m:d>
                    <m:r>
                      <a:rPr lang="en-US" sz="2200" i="1" smtClean="0">
                        <a:solidFill>
                          <a:srgbClr val="FF0000"/>
                        </a:solidFill>
                        <a:latin typeface="Cambria Math" panose="02040503050406030204" pitchFamily="18" charset="0"/>
                      </a:rPr>
                      <m:t>0</m:t>
                    </m:r>
                    <m:r>
                      <a:rPr lang="en-US" sz="2200" i="1" smtClean="0">
                        <a:solidFill>
                          <a:srgbClr val="FFC000"/>
                        </a:solidFill>
                        <a:latin typeface="Cambria Math" panose="02040503050406030204" pitchFamily="18" charset="0"/>
                      </a:rPr>
                      <m:t>1</m:t>
                    </m:r>
                    <m:r>
                      <a:rPr lang="en-US" sz="2200" i="1" smtClean="0">
                        <a:solidFill>
                          <a:srgbClr val="00CC99"/>
                        </a:solidFill>
                        <a:latin typeface="Cambria Math" panose="02040503050406030204" pitchFamily="18" charset="0"/>
                      </a:rPr>
                      <m:t>&gt;</m:t>
                    </m:r>
                  </m:oMath>
                </a14:m>
                <a:r>
                  <a:rPr lang="en-US" sz="2200" dirty="0">
                    <a:solidFill>
                      <a:srgbClr val="00CC99"/>
                    </a:solidFill>
                    <a:latin typeface="Calibri" panose="020F0502020204030204"/>
                  </a:rPr>
                  <a:t> +</a:t>
                </a:r>
                <a14:m>
                  <m:oMath xmlns:m="http://schemas.openxmlformats.org/officeDocument/2006/math">
                    <m:sSub>
                      <m:sSubPr>
                        <m:ctrlPr>
                          <a:rPr lang="en-US" sz="2200" i="1" dirty="0">
                            <a:solidFill>
                              <a:srgbClr val="000000"/>
                            </a:solidFill>
                            <a:latin typeface="Cambria Math" panose="02040503050406030204" pitchFamily="18" charset="0"/>
                          </a:rPr>
                        </m:ctrlPr>
                      </m:sSubPr>
                      <m:e>
                        <m:r>
                          <a:rPr lang="en-US" sz="2200" i="1" dirty="0" smtClean="0">
                            <a:solidFill>
                              <a:srgbClr val="000000"/>
                            </a:solidFill>
                            <a:latin typeface="Cambria Math" panose="02040503050406030204" pitchFamily="18" charset="0"/>
                          </a:rPr>
                          <m:t> </m:t>
                        </m:r>
                        <m:r>
                          <a:rPr lang="en-US" sz="2200" i="1" dirty="0">
                            <a:solidFill>
                              <a:srgbClr val="000000"/>
                            </a:solidFill>
                            <a:latin typeface="Cambria Math" panose="02040503050406030204" pitchFamily="18" charset="0"/>
                          </a:rPr>
                          <m:t>𝑎</m:t>
                        </m:r>
                      </m:e>
                      <m:sub>
                        <m:r>
                          <a:rPr lang="en-US" sz="2200" i="1" dirty="0" smtClean="0">
                            <a:solidFill>
                              <a:srgbClr val="000000"/>
                            </a:solidFill>
                            <a:latin typeface="Cambria Math" panose="02040503050406030204" pitchFamily="18" charset="0"/>
                          </a:rPr>
                          <m:t>3</m:t>
                        </m:r>
                      </m:sub>
                    </m:sSub>
                    <m:d>
                      <m:dPr>
                        <m:begChr m:val="|"/>
                        <m:endChr m:val="|"/>
                        <m:ctrlPr>
                          <a:rPr lang="en-US" sz="2200" i="1">
                            <a:solidFill>
                              <a:srgbClr val="3333CC"/>
                            </a:solidFill>
                            <a:latin typeface="Cambria Math" panose="02040503050406030204" pitchFamily="18" charset="0"/>
                          </a:rPr>
                        </m:ctrlPr>
                      </m:dPr>
                      <m:e>
                        <m:r>
                          <a:rPr lang="en-US" sz="2200" i="1" smtClean="0">
                            <a:solidFill>
                              <a:srgbClr val="FF0000"/>
                            </a:solidFill>
                            <a:latin typeface="Cambria Math" panose="02040503050406030204" pitchFamily="18" charset="0"/>
                          </a:rPr>
                          <m:t>1</m:t>
                        </m:r>
                        <m:r>
                          <a:rPr lang="en-US" sz="2200" i="1" smtClean="0">
                            <a:solidFill>
                              <a:srgbClr val="FFC000"/>
                            </a:solidFill>
                            <a:latin typeface="Cambria Math" panose="02040503050406030204" pitchFamily="18" charset="0"/>
                          </a:rPr>
                          <m:t>0</m:t>
                        </m:r>
                        <m:r>
                          <a:rPr lang="en-US" sz="2200" i="1">
                            <a:solidFill>
                              <a:srgbClr val="3333CC"/>
                            </a:solidFill>
                            <a:latin typeface="Cambria Math" panose="02040503050406030204" pitchFamily="18" charset="0"/>
                          </a:rPr>
                          <m:t>&gt;</m:t>
                        </m:r>
                        <m:r>
                          <a:rPr lang="en-US" sz="2200" i="1">
                            <a:solidFill>
                              <a:srgbClr val="000000"/>
                            </a:solidFill>
                            <a:latin typeface="Cambria Math" panose="02040503050406030204" pitchFamily="18" charset="0"/>
                          </a:rPr>
                          <m:t> +</m:t>
                        </m:r>
                        <m:sSub>
                          <m:sSubPr>
                            <m:ctrlPr>
                              <a:rPr lang="en-US" sz="2200" i="1" dirty="0">
                                <a:solidFill>
                                  <a:srgbClr val="000000"/>
                                </a:solidFill>
                                <a:latin typeface="Cambria Math" panose="02040503050406030204" pitchFamily="18" charset="0"/>
                              </a:rPr>
                            </m:ctrlPr>
                          </m:sSubPr>
                          <m:e>
                            <m:r>
                              <a:rPr lang="en-US" sz="2200" i="1" dirty="0">
                                <a:solidFill>
                                  <a:srgbClr val="000000"/>
                                </a:solidFill>
                                <a:latin typeface="Cambria Math" panose="02040503050406030204" pitchFamily="18" charset="0"/>
                              </a:rPr>
                              <m:t>𝑎</m:t>
                            </m:r>
                          </m:e>
                          <m:sub>
                            <m:r>
                              <a:rPr lang="en-US" sz="2200" i="1" dirty="0" smtClean="0">
                                <a:solidFill>
                                  <a:srgbClr val="000000"/>
                                </a:solidFill>
                                <a:latin typeface="Cambria Math" panose="02040503050406030204" pitchFamily="18" charset="0"/>
                              </a:rPr>
                              <m:t>4</m:t>
                            </m:r>
                          </m:sub>
                        </m:sSub>
                      </m:e>
                    </m:d>
                    <m:r>
                      <a:rPr lang="en-US" sz="2200" i="1" smtClean="0">
                        <a:solidFill>
                          <a:srgbClr val="FF0000"/>
                        </a:solidFill>
                        <a:latin typeface="Cambria Math" panose="02040503050406030204" pitchFamily="18" charset="0"/>
                      </a:rPr>
                      <m:t>1</m:t>
                    </m:r>
                    <m:r>
                      <a:rPr lang="en-US" sz="2200" i="1" smtClean="0">
                        <a:solidFill>
                          <a:srgbClr val="FFC000"/>
                        </a:solidFill>
                        <a:latin typeface="Cambria Math" panose="02040503050406030204" pitchFamily="18" charset="0"/>
                      </a:rPr>
                      <m:t>1</m:t>
                    </m:r>
                    <m:r>
                      <a:rPr lang="en-US" sz="2200" i="1">
                        <a:solidFill>
                          <a:srgbClr val="00CC99"/>
                        </a:solidFill>
                        <a:latin typeface="Cambria Math" panose="02040503050406030204" pitchFamily="18" charset="0"/>
                      </a:rPr>
                      <m:t>&gt;</m:t>
                    </m:r>
                  </m:oMath>
                </a14:m>
                <a:endParaRPr lang="en-US" sz="2200" dirty="0">
                  <a:solidFill>
                    <a:srgbClr val="000000"/>
                  </a:solidFill>
                  <a:latin typeface="Calibri" panose="020F0502020204030204"/>
                </a:endParaRPr>
              </a:p>
            </p:txBody>
          </p:sp>
        </mc:Choice>
        <mc:Fallback xmlns="">
          <p:sp>
            <p:nvSpPr>
              <p:cNvPr id="22" name="TextBox 21">
                <a:extLst>
                  <a:ext uri="{FF2B5EF4-FFF2-40B4-BE49-F238E27FC236}">
                    <a16:creationId xmlns:a16="http://schemas.microsoft.com/office/drawing/2014/main" id="{C70015B8-F32F-1EEF-8931-291F52EE6969}"/>
                  </a:ext>
                </a:extLst>
              </p:cNvPr>
              <p:cNvSpPr txBox="1">
                <a:spLocks noRot="1" noChangeAspect="1" noMove="1" noResize="1" noEditPoints="1" noAdjustHandles="1" noChangeArrowheads="1" noChangeShapeType="1" noTextEdit="1"/>
              </p:cNvSpPr>
              <p:nvPr/>
            </p:nvSpPr>
            <p:spPr>
              <a:xfrm>
                <a:off x="5099894" y="950684"/>
                <a:ext cx="3632642" cy="769441"/>
              </a:xfrm>
              <a:prstGeom prst="rect">
                <a:avLst/>
              </a:prstGeom>
              <a:blipFill>
                <a:blip r:embed="rId6"/>
                <a:stretch>
                  <a:fillRect l="-2181" b="-15079"/>
                </a:stretch>
              </a:blipFill>
            </p:spPr>
            <p:txBody>
              <a:bodyPr/>
              <a:lstStyle/>
              <a:p>
                <a:r>
                  <a:rPr lang="en-US">
                    <a:noFill/>
                  </a:rPr>
                  <a:t> </a:t>
                </a:r>
              </a:p>
            </p:txBody>
          </p:sp>
        </mc:Fallback>
      </mc:AlternateContent>
      <p:sp>
        <p:nvSpPr>
          <p:cNvPr id="23" name="Text Box 12">
            <a:extLst>
              <a:ext uri="{FF2B5EF4-FFF2-40B4-BE49-F238E27FC236}">
                <a16:creationId xmlns:a16="http://schemas.microsoft.com/office/drawing/2014/main" id="{5CB40B38-A849-2369-60E7-DFA223667839}"/>
              </a:ext>
            </a:extLst>
          </p:cNvPr>
          <p:cNvSpPr txBox="1">
            <a:spLocks noChangeArrowheads="1"/>
          </p:cNvSpPr>
          <p:nvPr/>
        </p:nvSpPr>
        <p:spPr bwMode="auto">
          <a:xfrm>
            <a:off x="155529" y="1449898"/>
            <a:ext cx="1968586" cy="430887"/>
          </a:xfrm>
          <a:prstGeom prst="rect">
            <a:avLst/>
          </a:prstGeom>
          <a:noFill/>
          <a:ln w="9525">
            <a:noFill/>
            <a:miter lim="800000"/>
            <a:headEnd/>
            <a:tailEnd/>
          </a:ln>
          <a:effectLst/>
        </p:spPr>
        <p:txBody>
          <a:bodyPr wrap="square">
            <a:spAutoFit/>
          </a:bodyPr>
          <a:lstStyle/>
          <a:p>
            <a:pPr algn="l" eaLnBrk="1" fontAlgn="auto" hangingPunct="1">
              <a:spcBef>
                <a:spcPts val="0"/>
              </a:spcBef>
              <a:spcAft>
                <a:spcPts val="0"/>
              </a:spcAft>
              <a:defRPr/>
            </a:pPr>
            <a:r>
              <a:rPr lang="en-US" sz="2200" b="1" dirty="0">
                <a:solidFill>
                  <a:srgbClr val="000000"/>
                </a:solidFill>
                <a:latin typeface="Calibri" panose="020F0502020204030204"/>
              </a:rPr>
              <a:t>Measurement</a:t>
            </a:r>
          </a:p>
        </p:txBody>
      </p:sp>
      <p:sp>
        <p:nvSpPr>
          <p:cNvPr id="27" name="Text Box 13">
            <a:extLst>
              <a:ext uri="{FF2B5EF4-FFF2-40B4-BE49-F238E27FC236}">
                <a16:creationId xmlns:a16="http://schemas.microsoft.com/office/drawing/2014/main" id="{5AC65253-7706-AFEF-2CA0-0164FAAE942D}"/>
              </a:ext>
            </a:extLst>
          </p:cNvPr>
          <p:cNvSpPr txBox="1">
            <a:spLocks noChangeArrowheads="1"/>
          </p:cNvSpPr>
          <p:nvPr/>
        </p:nvSpPr>
        <p:spPr bwMode="auto">
          <a:xfrm>
            <a:off x="5175605" y="3848030"/>
            <a:ext cx="1833915" cy="400110"/>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i="1" dirty="0">
                <a:solidFill>
                  <a:srgbClr val="000000"/>
                </a:solidFill>
                <a:latin typeface="Calibri" panose="020F0502020204030204"/>
              </a:rPr>
              <a:t>Entanglement</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39DA8CE-6D56-2A63-CE54-557C8187F62B}"/>
                  </a:ext>
                </a:extLst>
              </p:cNvPr>
              <p:cNvSpPr txBox="1"/>
              <p:nvPr/>
            </p:nvSpPr>
            <p:spPr>
              <a:xfrm>
                <a:off x="4691225" y="2376027"/>
                <a:ext cx="3632643" cy="769441"/>
              </a:xfrm>
              <a:prstGeom prst="rect">
                <a:avLst/>
              </a:prstGeom>
              <a:noFill/>
            </p:spPr>
            <p:txBody>
              <a:bodyPr wrap="square" rtlCol="0">
                <a:spAutoFit/>
              </a:bodyPr>
              <a:lstStyle/>
              <a:p>
                <a:pPr algn="l" eaLnBrk="1" fontAlgn="auto" hangingPunct="1">
                  <a:spcBef>
                    <a:spcPts val="0"/>
                  </a:spcBef>
                  <a:spcAft>
                    <a:spcPts val="0"/>
                  </a:spcAft>
                </a:pPr>
                <a14:m>
                  <m:oMath xmlns:m="http://schemas.openxmlformats.org/officeDocument/2006/math">
                    <m:sSub>
                      <m:sSubPr>
                        <m:ctrlPr>
                          <a:rPr lang="en-US" sz="2200" i="1" dirty="0" smtClean="0">
                            <a:solidFill>
                              <a:srgbClr val="000000"/>
                            </a:solidFill>
                            <a:latin typeface="Cambria Math" panose="02040503050406030204" pitchFamily="18" charset="0"/>
                          </a:rPr>
                        </m:ctrlPr>
                      </m:sSubPr>
                      <m:e>
                        <m:r>
                          <a:rPr lang="en-US" sz="2200" i="1" dirty="0" smtClean="0">
                            <a:solidFill>
                              <a:srgbClr val="000000"/>
                            </a:solidFill>
                            <a:latin typeface="Cambria Math" panose="02040503050406030204" pitchFamily="18" charset="0"/>
                          </a:rPr>
                          <m:t>𝑎</m:t>
                        </m:r>
                      </m:e>
                      <m:sub>
                        <m:r>
                          <a:rPr lang="en-US" sz="2200" i="1" dirty="0" smtClean="0">
                            <a:solidFill>
                              <a:srgbClr val="000000"/>
                            </a:solidFill>
                            <a:latin typeface="Cambria Math" panose="02040503050406030204" pitchFamily="18" charset="0"/>
                          </a:rPr>
                          <m:t>1</m:t>
                        </m:r>
                      </m:sub>
                    </m:sSub>
                    <m:d>
                      <m:dPr>
                        <m:begChr m:val="|"/>
                        <m:endChr m:val="|"/>
                        <m:ctrlPr>
                          <a:rPr lang="en-US" sz="2200" i="1" smtClean="0">
                            <a:solidFill>
                              <a:srgbClr val="3333CC"/>
                            </a:solidFill>
                            <a:latin typeface="Cambria Math" panose="02040503050406030204" pitchFamily="18" charset="0"/>
                          </a:rPr>
                        </m:ctrlPr>
                      </m:dPr>
                      <m:e>
                        <m:r>
                          <a:rPr lang="en-US" sz="2200" b="0" i="1" smtClean="0">
                            <a:solidFill>
                              <a:schemeClr val="tx1"/>
                            </a:solidFill>
                            <a:latin typeface="Cambria Math" panose="02040503050406030204" pitchFamily="18" charset="0"/>
                          </a:rPr>
                          <m:t>𝑓</m:t>
                        </m:r>
                        <m:d>
                          <m:dPr>
                            <m:ctrlPr>
                              <a:rPr lang="en-US" sz="2200" b="0" i="1" smtClean="0">
                                <a:solidFill>
                                  <a:schemeClr val="tx1"/>
                                </a:solidFill>
                                <a:latin typeface="Cambria Math" panose="02040503050406030204" pitchFamily="18" charset="0"/>
                              </a:rPr>
                            </m:ctrlPr>
                          </m:dPr>
                          <m:e>
                            <m:r>
                              <a:rPr lang="en-US" sz="2200" i="1" smtClean="0">
                                <a:solidFill>
                                  <a:srgbClr val="FF0000"/>
                                </a:solidFill>
                                <a:latin typeface="Cambria Math" panose="02040503050406030204" pitchFamily="18" charset="0"/>
                              </a:rPr>
                              <m:t>0</m:t>
                            </m:r>
                            <m:r>
                              <a:rPr lang="en-US" sz="2200" i="1" smtClean="0">
                                <a:solidFill>
                                  <a:srgbClr val="FFC000"/>
                                </a:solidFill>
                                <a:latin typeface="Cambria Math" panose="02040503050406030204" pitchFamily="18" charset="0"/>
                              </a:rPr>
                              <m:t>0</m:t>
                            </m:r>
                          </m:e>
                        </m:d>
                        <m:r>
                          <a:rPr lang="en-US" sz="2200" i="1" smtClean="0">
                            <a:solidFill>
                              <a:srgbClr val="3333CC"/>
                            </a:solidFill>
                            <a:latin typeface="Cambria Math" panose="02040503050406030204" pitchFamily="18" charset="0"/>
                          </a:rPr>
                          <m:t>&gt;</m:t>
                        </m:r>
                        <m:r>
                          <a:rPr lang="en-US" sz="2200" i="1" smtClean="0">
                            <a:solidFill>
                              <a:srgbClr val="000000"/>
                            </a:solidFill>
                            <a:latin typeface="Cambria Math" panose="02040503050406030204" pitchFamily="18" charset="0"/>
                          </a:rPr>
                          <m:t> +</m:t>
                        </m:r>
                        <m:sSub>
                          <m:sSubPr>
                            <m:ctrlPr>
                              <a:rPr lang="en-US" sz="2200" i="1" dirty="0">
                                <a:solidFill>
                                  <a:srgbClr val="000000"/>
                                </a:solidFill>
                                <a:latin typeface="Cambria Math" panose="02040503050406030204" pitchFamily="18" charset="0"/>
                              </a:rPr>
                            </m:ctrlPr>
                          </m:sSubPr>
                          <m:e>
                            <m:r>
                              <a:rPr lang="en-US" sz="2200" i="1" dirty="0">
                                <a:solidFill>
                                  <a:srgbClr val="000000"/>
                                </a:solidFill>
                                <a:latin typeface="Cambria Math" panose="02040503050406030204" pitchFamily="18" charset="0"/>
                              </a:rPr>
                              <m:t>𝑎</m:t>
                            </m:r>
                          </m:e>
                          <m:sub>
                            <m:r>
                              <a:rPr lang="en-US" sz="2200" i="1" dirty="0" smtClean="0">
                                <a:solidFill>
                                  <a:srgbClr val="000000"/>
                                </a:solidFill>
                                <a:latin typeface="Cambria Math" panose="02040503050406030204" pitchFamily="18" charset="0"/>
                              </a:rPr>
                              <m:t>2</m:t>
                            </m:r>
                          </m:sub>
                        </m:sSub>
                      </m:e>
                    </m:d>
                    <m:r>
                      <a:rPr lang="en-US" sz="2200" b="0" i="1" dirty="0" smtClean="0">
                        <a:solidFill>
                          <a:srgbClr val="000000"/>
                        </a:solidFill>
                        <a:latin typeface="Cambria Math" panose="02040503050406030204" pitchFamily="18" charset="0"/>
                      </a:rPr>
                      <m:t>𝑓</m:t>
                    </m:r>
                    <m:r>
                      <a:rPr lang="en-US" sz="2200" b="0" i="1" dirty="0" smtClean="0">
                        <a:solidFill>
                          <a:srgbClr val="000000"/>
                        </a:solidFill>
                        <a:latin typeface="Cambria Math" panose="02040503050406030204" pitchFamily="18" charset="0"/>
                      </a:rPr>
                      <m:t>(01)&gt;</m:t>
                    </m:r>
                  </m:oMath>
                </a14:m>
                <a:r>
                  <a:rPr lang="en-US" sz="2200" dirty="0">
                    <a:solidFill>
                      <a:srgbClr val="00CC99"/>
                    </a:solidFill>
                    <a:latin typeface="Calibri" panose="020F0502020204030204"/>
                  </a:rPr>
                  <a:t> +</a:t>
                </a:r>
                <a14:m>
                  <m:oMath xmlns:m="http://schemas.openxmlformats.org/officeDocument/2006/math">
                    <m:sSub>
                      <m:sSubPr>
                        <m:ctrlPr>
                          <a:rPr lang="en-US" sz="2200" i="1" dirty="0">
                            <a:solidFill>
                              <a:srgbClr val="000000"/>
                            </a:solidFill>
                            <a:latin typeface="Cambria Math" panose="02040503050406030204" pitchFamily="18" charset="0"/>
                          </a:rPr>
                        </m:ctrlPr>
                      </m:sSubPr>
                      <m:e>
                        <m:r>
                          <a:rPr lang="en-US" sz="2200" i="1" dirty="0" smtClean="0">
                            <a:solidFill>
                              <a:srgbClr val="000000"/>
                            </a:solidFill>
                            <a:latin typeface="Cambria Math" panose="02040503050406030204" pitchFamily="18" charset="0"/>
                          </a:rPr>
                          <m:t> </m:t>
                        </m:r>
                        <m:r>
                          <a:rPr lang="en-US" sz="2200" i="1" dirty="0">
                            <a:solidFill>
                              <a:srgbClr val="000000"/>
                            </a:solidFill>
                            <a:latin typeface="Cambria Math" panose="02040503050406030204" pitchFamily="18" charset="0"/>
                          </a:rPr>
                          <m:t>𝑎</m:t>
                        </m:r>
                      </m:e>
                      <m:sub>
                        <m:r>
                          <a:rPr lang="en-US" sz="2200" i="1" dirty="0" smtClean="0">
                            <a:solidFill>
                              <a:srgbClr val="000000"/>
                            </a:solidFill>
                            <a:latin typeface="Cambria Math" panose="02040503050406030204" pitchFamily="18" charset="0"/>
                          </a:rPr>
                          <m:t>3</m:t>
                        </m:r>
                      </m:sub>
                    </m:sSub>
                    <m:d>
                      <m:dPr>
                        <m:begChr m:val="|"/>
                        <m:endChr m:val="|"/>
                        <m:ctrlPr>
                          <a:rPr lang="en-US" sz="2200" i="1">
                            <a:solidFill>
                              <a:srgbClr val="3333CC"/>
                            </a:solidFill>
                            <a:latin typeface="Cambria Math" panose="02040503050406030204" pitchFamily="18" charset="0"/>
                          </a:rPr>
                        </m:ctrlPr>
                      </m:dPr>
                      <m:e>
                        <m:r>
                          <a:rPr lang="en-US" sz="2200" b="0" i="1" smtClean="0">
                            <a:solidFill>
                              <a:schemeClr val="tx1"/>
                            </a:solidFill>
                            <a:latin typeface="Cambria Math" panose="02040503050406030204" pitchFamily="18" charset="0"/>
                          </a:rPr>
                          <m:t>𝑓</m:t>
                        </m:r>
                        <m:d>
                          <m:dPr>
                            <m:ctrlPr>
                              <a:rPr lang="en-US" sz="2200" b="0" i="1" smtClean="0">
                                <a:solidFill>
                                  <a:schemeClr val="tx1"/>
                                </a:solidFill>
                                <a:latin typeface="Cambria Math" panose="02040503050406030204" pitchFamily="18" charset="0"/>
                              </a:rPr>
                            </m:ctrlPr>
                          </m:dPr>
                          <m:e>
                            <m:r>
                              <a:rPr lang="en-US" sz="2200" i="1" smtClean="0">
                                <a:solidFill>
                                  <a:srgbClr val="FF0000"/>
                                </a:solidFill>
                                <a:latin typeface="Cambria Math" panose="02040503050406030204" pitchFamily="18" charset="0"/>
                              </a:rPr>
                              <m:t>1</m:t>
                            </m:r>
                            <m:r>
                              <a:rPr lang="en-US" sz="2200" i="1" smtClean="0">
                                <a:solidFill>
                                  <a:srgbClr val="FFC000"/>
                                </a:solidFill>
                                <a:latin typeface="Cambria Math" panose="02040503050406030204" pitchFamily="18" charset="0"/>
                              </a:rPr>
                              <m:t>0</m:t>
                            </m:r>
                          </m:e>
                        </m:d>
                        <m:r>
                          <a:rPr lang="en-US" sz="2200" i="1">
                            <a:solidFill>
                              <a:srgbClr val="3333CC"/>
                            </a:solidFill>
                            <a:latin typeface="Cambria Math" panose="02040503050406030204" pitchFamily="18" charset="0"/>
                          </a:rPr>
                          <m:t>&gt;</m:t>
                        </m:r>
                        <m:r>
                          <a:rPr lang="en-US" sz="2200" i="1">
                            <a:solidFill>
                              <a:srgbClr val="000000"/>
                            </a:solidFill>
                            <a:latin typeface="Cambria Math" panose="02040503050406030204" pitchFamily="18" charset="0"/>
                          </a:rPr>
                          <m:t> +</m:t>
                        </m:r>
                        <m:sSub>
                          <m:sSubPr>
                            <m:ctrlPr>
                              <a:rPr lang="en-US" sz="2200" i="1" dirty="0">
                                <a:solidFill>
                                  <a:srgbClr val="000000"/>
                                </a:solidFill>
                                <a:latin typeface="Cambria Math" panose="02040503050406030204" pitchFamily="18" charset="0"/>
                              </a:rPr>
                            </m:ctrlPr>
                          </m:sSubPr>
                          <m:e>
                            <m:r>
                              <a:rPr lang="en-US" sz="2200" i="1" dirty="0">
                                <a:solidFill>
                                  <a:srgbClr val="000000"/>
                                </a:solidFill>
                                <a:latin typeface="Cambria Math" panose="02040503050406030204" pitchFamily="18" charset="0"/>
                              </a:rPr>
                              <m:t>𝑎</m:t>
                            </m:r>
                          </m:e>
                          <m:sub>
                            <m:r>
                              <a:rPr lang="en-US" sz="2200" i="1" dirty="0" smtClean="0">
                                <a:solidFill>
                                  <a:srgbClr val="000000"/>
                                </a:solidFill>
                                <a:latin typeface="Cambria Math" panose="02040503050406030204" pitchFamily="18" charset="0"/>
                              </a:rPr>
                              <m:t>4</m:t>
                            </m:r>
                          </m:sub>
                        </m:sSub>
                      </m:e>
                    </m:d>
                    <m:r>
                      <a:rPr lang="en-US" sz="2200" b="0" i="1" dirty="0" smtClean="0">
                        <a:solidFill>
                          <a:srgbClr val="000000"/>
                        </a:solidFill>
                        <a:latin typeface="Cambria Math" panose="02040503050406030204" pitchFamily="18" charset="0"/>
                      </a:rPr>
                      <m:t>𝑓</m:t>
                    </m:r>
                    <m:r>
                      <a:rPr lang="en-US" sz="2200" b="0" i="1" dirty="0" smtClean="0">
                        <a:solidFill>
                          <a:srgbClr val="000000"/>
                        </a:solidFill>
                        <a:latin typeface="Cambria Math" panose="02040503050406030204" pitchFamily="18" charset="0"/>
                      </a:rPr>
                      <m:t>(11)&gt;</m:t>
                    </m:r>
                  </m:oMath>
                </a14:m>
                <a:endParaRPr lang="en-US" sz="2200" dirty="0">
                  <a:solidFill>
                    <a:srgbClr val="000000"/>
                  </a:solidFill>
                  <a:latin typeface="Calibri" panose="020F0502020204030204"/>
                </a:endParaRPr>
              </a:p>
            </p:txBody>
          </p:sp>
        </mc:Choice>
        <mc:Fallback xmlns="">
          <p:sp>
            <p:nvSpPr>
              <p:cNvPr id="28" name="TextBox 27">
                <a:extLst>
                  <a:ext uri="{FF2B5EF4-FFF2-40B4-BE49-F238E27FC236}">
                    <a16:creationId xmlns:a16="http://schemas.microsoft.com/office/drawing/2014/main" id="{A39DA8CE-6D56-2A63-CE54-557C8187F62B}"/>
                  </a:ext>
                </a:extLst>
              </p:cNvPr>
              <p:cNvSpPr txBox="1">
                <a:spLocks noRot="1" noChangeAspect="1" noMove="1" noResize="1" noEditPoints="1" noAdjustHandles="1" noChangeArrowheads="1" noChangeShapeType="1" noTextEdit="1"/>
              </p:cNvSpPr>
              <p:nvPr/>
            </p:nvSpPr>
            <p:spPr>
              <a:xfrm>
                <a:off x="4691225" y="2376027"/>
                <a:ext cx="3632643" cy="769441"/>
              </a:xfrm>
              <a:prstGeom prst="rect">
                <a:avLst/>
              </a:prstGeom>
              <a:blipFill>
                <a:blip r:embed="rId7"/>
                <a:stretch>
                  <a:fillRect l="-2185" b="-15079"/>
                </a:stretch>
              </a:blipFill>
            </p:spPr>
            <p:txBody>
              <a:bodyPr/>
              <a:lstStyle/>
              <a:p>
                <a:r>
                  <a:rPr lang="en-US">
                    <a:noFill/>
                  </a:rPr>
                  <a:t> </a:t>
                </a:r>
              </a:p>
            </p:txBody>
          </p:sp>
        </mc:Fallback>
      </mc:AlternateContent>
      <p:sp>
        <p:nvSpPr>
          <p:cNvPr id="29" name="AutoShape 26">
            <a:extLst>
              <a:ext uri="{FF2B5EF4-FFF2-40B4-BE49-F238E27FC236}">
                <a16:creationId xmlns:a16="http://schemas.microsoft.com/office/drawing/2014/main" id="{AB2A7A2A-99D4-0E4E-90F7-AE4E6F9A1272}"/>
              </a:ext>
            </a:extLst>
          </p:cNvPr>
          <p:cNvSpPr>
            <a:spLocks noChangeArrowheads="1"/>
          </p:cNvSpPr>
          <p:nvPr/>
        </p:nvSpPr>
        <p:spPr bwMode="auto">
          <a:xfrm rot="5400000">
            <a:off x="6154182" y="1803018"/>
            <a:ext cx="602928" cy="437142"/>
          </a:xfrm>
          <a:prstGeom prst="rightArrow">
            <a:avLst>
              <a:gd name="adj1" fmla="val 50000"/>
              <a:gd name="adj2" fmla="val 56250"/>
            </a:avLst>
          </a:prstGeom>
          <a:solidFill>
            <a:srgbClr val="808080"/>
          </a:solidFill>
          <a:ln w="6350">
            <a:solidFill>
              <a:srgbClr val="000000"/>
            </a:solidFill>
            <a:miter lim="800000"/>
            <a:headEnd/>
            <a:tailEnd/>
          </a:ln>
        </p:spPr>
        <p:txBody>
          <a:bodyPr wrap="none" anchor="ctr"/>
          <a:lstStyle/>
          <a:p>
            <a:pPr eaLnBrk="1" fontAlgn="auto" hangingPunct="1">
              <a:spcBef>
                <a:spcPts val="0"/>
              </a:spcBef>
              <a:spcAft>
                <a:spcPts val="0"/>
              </a:spcAft>
              <a:defRPr/>
            </a:pPr>
            <a:endParaRPr lang="en-US" sz="1800" kern="0" dirty="0">
              <a:solidFill>
                <a:srgbClr val="333399"/>
              </a:solidFill>
              <a:latin typeface="Calibri" panose="020F0502020204030204"/>
            </a:endParaRPr>
          </a:p>
        </p:txBody>
      </p:sp>
      <p:sp>
        <p:nvSpPr>
          <p:cNvPr id="30" name="TextBox 29">
            <a:extLst>
              <a:ext uri="{FF2B5EF4-FFF2-40B4-BE49-F238E27FC236}">
                <a16:creationId xmlns:a16="http://schemas.microsoft.com/office/drawing/2014/main" id="{E44E3098-0BF7-1215-6CE4-F44777D95708}"/>
              </a:ext>
            </a:extLst>
          </p:cNvPr>
          <p:cNvSpPr txBox="1"/>
          <p:nvPr/>
        </p:nvSpPr>
        <p:spPr>
          <a:xfrm>
            <a:off x="6852406" y="1752466"/>
            <a:ext cx="1778627" cy="400110"/>
          </a:xfrm>
          <a:prstGeom prst="rect">
            <a:avLst/>
          </a:prstGeom>
          <a:noFill/>
        </p:spPr>
        <p:txBody>
          <a:bodyPr wrap="none" rtlCol="0">
            <a:spAutoFit/>
          </a:bodyPr>
          <a:lstStyle/>
          <a:p>
            <a:r>
              <a:rPr lang="en-US" b="1" i="1" dirty="0">
                <a:latin typeface="+mj-lt"/>
              </a:rPr>
              <a:t>f </a:t>
            </a:r>
            <a:r>
              <a:rPr lang="en-US" dirty="0">
                <a:latin typeface="+mj-lt"/>
              </a:rPr>
              <a:t>quantum gate</a:t>
            </a:r>
          </a:p>
        </p:txBody>
      </p:sp>
      <p:sp>
        <p:nvSpPr>
          <p:cNvPr id="31" name="Text Box 20">
            <a:extLst>
              <a:ext uri="{FF2B5EF4-FFF2-40B4-BE49-F238E27FC236}">
                <a16:creationId xmlns:a16="http://schemas.microsoft.com/office/drawing/2014/main" id="{DFB6BAC6-25BD-B1FF-914E-8B98528D146C}"/>
              </a:ext>
            </a:extLst>
          </p:cNvPr>
          <p:cNvSpPr txBox="1">
            <a:spLocks noChangeArrowheads="1"/>
          </p:cNvSpPr>
          <p:nvPr/>
        </p:nvSpPr>
        <p:spPr bwMode="auto">
          <a:xfrm>
            <a:off x="3992563" y="3144229"/>
            <a:ext cx="5151437" cy="769441"/>
          </a:xfrm>
          <a:prstGeom prst="rect">
            <a:avLst/>
          </a:prstGeom>
          <a:noFill/>
          <a:ln w="9525">
            <a:noFill/>
            <a:miter lim="800000"/>
            <a:headEnd/>
            <a:tailEnd/>
          </a:ln>
        </p:spPr>
        <p:txBody>
          <a:bodyPr wrap="square">
            <a:spAutoFit/>
          </a:bodyPr>
          <a:lstStyle/>
          <a:p>
            <a:pPr algn="l" eaLnBrk="1" fontAlgn="auto" hangingPunct="1">
              <a:lnSpc>
                <a:spcPct val="110000"/>
              </a:lnSpc>
              <a:spcBef>
                <a:spcPts val="0"/>
              </a:spcBef>
              <a:spcAft>
                <a:spcPts val="0"/>
              </a:spcAft>
            </a:pPr>
            <a:r>
              <a:rPr lang="en-US" b="1" dirty="0">
                <a:solidFill>
                  <a:srgbClr val="000000"/>
                </a:solidFill>
                <a:latin typeface="Calibri" pitchFamily="34" charset="0"/>
              </a:rPr>
              <a:t>Quantum parallelism</a:t>
            </a:r>
            <a:r>
              <a:rPr lang="en-US" dirty="0">
                <a:solidFill>
                  <a:srgbClr val="000000"/>
                </a:solidFill>
                <a:latin typeface="Calibri" pitchFamily="34" charset="0"/>
              </a:rPr>
              <a:t>: parallel evaluations grow exponentially with the number of </a:t>
            </a:r>
            <a:r>
              <a:rPr lang="en-US" dirty="0" err="1">
                <a:solidFill>
                  <a:srgbClr val="000000"/>
                </a:solidFill>
                <a:latin typeface="Calibri" pitchFamily="34" charset="0"/>
              </a:rPr>
              <a:t>Qubits</a:t>
            </a:r>
            <a:r>
              <a:rPr lang="en-US" dirty="0">
                <a:solidFill>
                  <a:srgbClr val="000000"/>
                </a:solidFill>
                <a:latin typeface="Calibri" pitchFamily="34" charset="0"/>
              </a:rPr>
              <a:t> (≈2</a:t>
            </a:r>
            <a:r>
              <a:rPr lang="en-US" baseline="30000" dirty="0">
                <a:solidFill>
                  <a:srgbClr val="000000"/>
                </a:solidFill>
                <a:latin typeface="Calibri" pitchFamily="34" charset="0"/>
              </a:rPr>
              <a:t>n</a:t>
            </a:r>
            <a:r>
              <a:rPr lang="en-US" dirty="0">
                <a:solidFill>
                  <a:srgbClr val="000000"/>
                </a:solidFill>
                <a:latin typeface="Calibri" pitchFamily="34" charset="0"/>
              </a:rPr>
              <a:t>)</a:t>
            </a:r>
          </a:p>
        </p:txBody>
      </p:sp>
      <mc:AlternateContent xmlns:mc="http://schemas.openxmlformats.org/markup-compatibility/2006" xmlns:a14="http://schemas.microsoft.com/office/drawing/2010/main">
        <mc:Choice Requires="a14">
          <p:sp>
            <p:nvSpPr>
              <p:cNvPr id="18479" name="TextBox 18478">
                <a:extLst>
                  <a:ext uri="{FF2B5EF4-FFF2-40B4-BE49-F238E27FC236}">
                    <a16:creationId xmlns:a16="http://schemas.microsoft.com/office/drawing/2014/main" id="{C2DD414F-99C7-0C06-4CDC-0B4B62763CCA}"/>
                  </a:ext>
                </a:extLst>
              </p:cNvPr>
              <p:cNvSpPr txBox="1"/>
              <p:nvPr/>
            </p:nvSpPr>
            <p:spPr>
              <a:xfrm>
                <a:off x="3237371" y="5935800"/>
                <a:ext cx="1417632" cy="364652"/>
              </a:xfrm>
              <a:prstGeom prst="rect">
                <a:avLst/>
              </a:prstGeom>
              <a:noFill/>
              <a:ln w="19050">
                <a:solidFill>
                  <a:srgbClr val="00CC99"/>
                </a:solidFill>
              </a:ln>
            </p:spPr>
            <p:txBody>
              <a:bodyPr wrap="none" lIns="0" tIns="0" rIns="0" bIns="0" rtlCol="0">
                <a:spAutoFit/>
              </a:bodyPr>
              <a:lstStyle/>
              <a:p>
                <a:pPr algn="l"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sz="2200" i="1" kern="0" smtClean="0">
                          <a:solidFill>
                            <a:srgbClr val="000000"/>
                          </a:solidFill>
                          <a:latin typeface="Cambria Math" panose="02040503050406030204" pitchFamily="18" charset="0"/>
                        </a:rPr>
                        <m:t>𝐻</m:t>
                      </m:r>
                      <m:r>
                        <a:rPr lang="en-US" sz="2200" i="1" kern="0" smtClean="0">
                          <a:solidFill>
                            <a:srgbClr val="000000"/>
                          </a:solidFill>
                          <a:latin typeface="Cambria Math" panose="02040503050406030204" pitchFamily="18" charset="0"/>
                        </a:rPr>
                        <m:t>=ℏ</m:t>
                      </m:r>
                      <m:sSub>
                        <m:sSubPr>
                          <m:ctrlPr>
                            <a:rPr lang="en-US" sz="2200" i="1" kern="0" smtClean="0">
                              <a:solidFill>
                                <a:srgbClr val="000000"/>
                              </a:solidFill>
                              <a:latin typeface="Cambria Math" panose="02040503050406030204" pitchFamily="18" charset="0"/>
                            </a:rPr>
                          </m:ctrlPr>
                        </m:sSubPr>
                        <m:e>
                          <m:r>
                            <a:rPr lang="en-US" sz="2200" i="1" kern="0" smtClean="0">
                              <a:solidFill>
                                <a:srgbClr val="000000"/>
                              </a:solidFill>
                              <a:latin typeface="Cambria Math" panose="02040503050406030204" pitchFamily="18" charset="0"/>
                            </a:rPr>
                            <m:t>𝜔</m:t>
                          </m:r>
                        </m:e>
                        <m:sub>
                          <m:r>
                            <a:rPr lang="en-US" sz="2200" i="1" kern="0" smtClean="0">
                              <a:solidFill>
                                <a:srgbClr val="000000"/>
                              </a:solidFill>
                              <a:latin typeface="Cambria Math" panose="02040503050406030204" pitchFamily="18" charset="0"/>
                            </a:rPr>
                            <m:t>𝑞</m:t>
                          </m:r>
                        </m:sub>
                      </m:sSub>
                      <m:sSub>
                        <m:sSubPr>
                          <m:ctrlPr>
                            <a:rPr lang="en-US" sz="2200" i="1" kern="0" smtClean="0">
                              <a:solidFill>
                                <a:srgbClr val="000000"/>
                              </a:solidFill>
                              <a:latin typeface="Cambria Math" panose="02040503050406030204" pitchFamily="18" charset="0"/>
                            </a:rPr>
                          </m:ctrlPr>
                        </m:sSubPr>
                        <m:e>
                          <m:r>
                            <a:rPr lang="en-US" sz="2200" i="1" kern="0" smtClean="0">
                              <a:solidFill>
                                <a:srgbClr val="000000"/>
                              </a:solidFill>
                              <a:latin typeface="Cambria Math" panose="02040503050406030204" pitchFamily="18" charset="0"/>
                            </a:rPr>
                            <m:t>𝜎</m:t>
                          </m:r>
                        </m:e>
                        <m:sub>
                          <m:r>
                            <a:rPr lang="en-US" sz="2200" i="1" kern="0" smtClean="0">
                              <a:solidFill>
                                <a:srgbClr val="000000"/>
                              </a:solidFill>
                              <a:latin typeface="Cambria Math" panose="02040503050406030204" pitchFamily="18" charset="0"/>
                            </a:rPr>
                            <m:t>𝑧</m:t>
                          </m:r>
                        </m:sub>
                      </m:sSub>
                    </m:oMath>
                  </m:oMathPara>
                </a14:m>
                <a:endParaRPr lang="en-US" sz="2200" kern="0" dirty="0">
                  <a:solidFill>
                    <a:srgbClr val="000000"/>
                  </a:solidFill>
                  <a:latin typeface="Calibri" panose="020F0502020204030204"/>
                </a:endParaRPr>
              </a:p>
            </p:txBody>
          </p:sp>
        </mc:Choice>
        <mc:Fallback xmlns="">
          <p:sp>
            <p:nvSpPr>
              <p:cNvPr id="18479" name="TextBox 18478">
                <a:extLst>
                  <a:ext uri="{FF2B5EF4-FFF2-40B4-BE49-F238E27FC236}">
                    <a16:creationId xmlns:a16="http://schemas.microsoft.com/office/drawing/2014/main" id="{C2DD414F-99C7-0C06-4CDC-0B4B62763CCA}"/>
                  </a:ext>
                </a:extLst>
              </p:cNvPr>
              <p:cNvSpPr txBox="1">
                <a:spLocks noRot="1" noChangeAspect="1" noMove="1" noResize="1" noEditPoints="1" noAdjustHandles="1" noChangeArrowheads="1" noChangeShapeType="1" noTextEdit="1"/>
              </p:cNvSpPr>
              <p:nvPr/>
            </p:nvSpPr>
            <p:spPr>
              <a:xfrm>
                <a:off x="3237371" y="5935800"/>
                <a:ext cx="1417632" cy="364652"/>
              </a:xfrm>
              <a:prstGeom prst="rect">
                <a:avLst/>
              </a:prstGeom>
              <a:blipFill>
                <a:blip r:embed="rId8"/>
                <a:stretch>
                  <a:fillRect l="-3814" b="-14286"/>
                </a:stretch>
              </a:blipFill>
              <a:ln w="19050">
                <a:solidFill>
                  <a:srgbClr val="00CC99"/>
                </a:solidFill>
              </a:ln>
            </p:spPr>
            <p:txBody>
              <a:bodyPr/>
              <a:lstStyle/>
              <a:p>
                <a:r>
                  <a:rPr lang="en-US">
                    <a:noFill/>
                  </a:rPr>
                  <a:t> </a:t>
                </a:r>
              </a:p>
            </p:txBody>
          </p:sp>
        </mc:Fallback>
      </mc:AlternateContent>
      <p:sp>
        <p:nvSpPr>
          <p:cNvPr id="18480" name="TextBox 18479">
            <a:extLst>
              <a:ext uri="{FF2B5EF4-FFF2-40B4-BE49-F238E27FC236}">
                <a16:creationId xmlns:a16="http://schemas.microsoft.com/office/drawing/2014/main" id="{EE090C33-95E2-04DA-EA76-EA48CC45A07E}"/>
              </a:ext>
            </a:extLst>
          </p:cNvPr>
          <p:cNvSpPr txBox="1"/>
          <p:nvPr/>
        </p:nvSpPr>
        <p:spPr>
          <a:xfrm>
            <a:off x="2960925" y="5463358"/>
            <a:ext cx="2015295"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srgbClr val="000000"/>
                </a:solidFill>
                <a:latin typeface="Calibri" panose="020F0502020204030204"/>
              </a:rPr>
              <a:t>Qubit </a:t>
            </a:r>
            <a:r>
              <a:rPr lang="en-US" sz="1800" b="1" dirty="0" err="1">
                <a:solidFill>
                  <a:srgbClr val="000000"/>
                </a:solidFill>
                <a:latin typeface="Calibri" panose="020F0502020204030204"/>
              </a:rPr>
              <a:t>Hamiltionian</a:t>
            </a:r>
            <a:endParaRPr lang="en-US" sz="1800" b="1" dirty="0">
              <a:solidFill>
                <a:srgbClr val="000000"/>
              </a:solidFill>
              <a:latin typeface="Calibri" panose="020F0502020204030204"/>
            </a:endParaRPr>
          </a:p>
        </p:txBody>
      </p:sp>
      <p:pic>
        <p:nvPicPr>
          <p:cNvPr id="18481" name="Picture 18480" descr="A picture containing night sky&#10;&#10;Description automatically generated">
            <a:extLst>
              <a:ext uri="{FF2B5EF4-FFF2-40B4-BE49-F238E27FC236}">
                <a16:creationId xmlns:a16="http://schemas.microsoft.com/office/drawing/2014/main" id="{A23B1A84-F0A4-7B9C-69A2-D7907A7ADF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868" y="3769450"/>
            <a:ext cx="2132007" cy="2267680"/>
          </a:xfrm>
          <a:prstGeom prst="rect">
            <a:avLst/>
          </a:prstGeom>
        </p:spPr>
      </p:pic>
      <p:cxnSp>
        <p:nvCxnSpPr>
          <p:cNvPr id="18482" name="Straight Arrow Connector 18481">
            <a:extLst>
              <a:ext uri="{FF2B5EF4-FFF2-40B4-BE49-F238E27FC236}">
                <a16:creationId xmlns:a16="http://schemas.microsoft.com/office/drawing/2014/main" id="{F3129B35-2216-A02D-01A2-18A5FF0D832C}"/>
              </a:ext>
            </a:extLst>
          </p:cNvPr>
          <p:cNvCxnSpPr/>
          <p:nvPr/>
        </p:nvCxnSpPr>
        <p:spPr>
          <a:xfrm flipV="1">
            <a:off x="1115014" y="4034662"/>
            <a:ext cx="0" cy="868628"/>
          </a:xfrm>
          <a:prstGeom prst="straightConnector1">
            <a:avLst/>
          </a:prstGeom>
          <a:noFill/>
          <a:ln w="31750" cap="flat" cmpd="sng" algn="ctr">
            <a:solidFill>
              <a:srgbClr val="3333CC"/>
            </a:solidFill>
            <a:prstDash val="solid"/>
            <a:tailEnd type="triangle"/>
          </a:ln>
          <a:effectLst/>
        </p:spPr>
      </p:cxnSp>
      <p:cxnSp>
        <p:nvCxnSpPr>
          <p:cNvPr id="18483" name="Straight Arrow Connector 18482">
            <a:extLst>
              <a:ext uri="{FF2B5EF4-FFF2-40B4-BE49-F238E27FC236}">
                <a16:creationId xmlns:a16="http://schemas.microsoft.com/office/drawing/2014/main" id="{F93ED7D0-5015-10C5-10D8-CC605C353594}"/>
              </a:ext>
            </a:extLst>
          </p:cNvPr>
          <p:cNvCxnSpPr>
            <a:cxnSpLocks/>
          </p:cNvCxnSpPr>
          <p:nvPr/>
        </p:nvCxnSpPr>
        <p:spPr>
          <a:xfrm>
            <a:off x="1087611" y="4950128"/>
            <a:ext cx="941803" cy="0"/>
          </a:xfrm>
          <a:prstGeom prst="straightConnector1">
            <a:avLst/>
          </a:prstGeom>
          <a:noFill/>
          <a:ln w="31750" cap="flat" cmpd="sng" algn="ctr">
            <a:solidFill>
              <a:srgbClr val="FFC000"/>
            </a:solidFill>
            <a:prstDash val="solid"/>
            <a:tailEnd type="triangle"/>
          </a:ln>
          <a:effectLst/>
        </p:spPr>
      </p:cxnSp>
      <mc:AlternateContent xmlns:mc="http://schemas.openxmlformats.org/markup-compatibility/2006" xmlns:a14="http://schemas.microsoft.com/office/drawing/2010/main">
        <mc:Choice Requires="a14">
          <p:sp>
            <p:nvSpPr>
              <p:cNvPr id="18484" name="TextBox 18483">
                <a:extLst>
                  <a:ext uri="{FF2B5EF4-FFF2-40B4-BE49-F238E27FC236}">
                    <a16:creationId xmlns:a16="http://schemas.microsoft.com/office/drawing/2014/main" id="{EA6301B2-26D9-3C7F-5323-1A853DAA6095}"/>
                  </a:ext>
                </a:extLst>
              </p:cNvPr>
              <p:cNvSpPr txBox="1"/>
              <p:nvPr/>
            </p:nvSpPr>
            <p:spPr>
              <a:xfrm>
                <a:off x="2162244" y="4470003"/>
                <a:ext cx="1140184" cy="369332"/>
              </a:xfrm>
              <a:prstGeom prst="rect">
                <a:avLst/>
              </a:prstGeom>
              <a:noFill/>
            </p:spPr>
            <p:txBody>
              <a:bodyPr wrap="none" rtlCol="0">
                <a:spAutoFit/>
              </a:bodyPr>
              <a:lstStyle/>
              <a:p>
                <a:pPr algn="l" eaLnBrk="1" fontAlgn="auto" hangingPunct="1">
                  <a:spcBef>
                    <a:spcPts val="0"/>
                  </a:spcBef>
                  <a:spcAft>
                    <a:spcPts val="0"/>
                  </a:spcAft>
                </a:pPr>
                <a14:m>
                  <m:oMath xmlns:m="http://schemas.openxmlformats.org/officeDocument/2006/math">
                    <m:r>
                      <a:rPr lang="en-US" sz="1800" i="1" smtClean="0">
                        <a:solidFill>
                          <a:srgbClr val="FFC000"/>
                        </a:solidFill>
                        <a:latin typeface="Cambria Math" panose="02040503050406030204" pitchFamily="18" charset="0"/>
                      </a:rPr>
                      <m:t>𝜋</m:t>
                    </m:r>
                    <m:r>
                      <a:rPr lang="en-US" sz="1800" i="1" smtClean="0">
                        <a:solidFill>
                          <a:srgbClr val="FFC000"/>
                        </a:solidFill>
                        <a:latin typeface="Cambria Math" panose="02040503050406030204" pitchFamily="18" charset="0"/>
                      </a:rPr>
                      <m:t>/2</m:t>
                    </m:r>
                  </m:oMath>
                </a14:m>
                <a:r>
                  <a:rPr lang="en-US" sz="1800" dirty="0">
                    <a:solidFill>
                      <a:srgbClr val="FFC000"/>
                    </a:solidFill>
                    <a:latin typeface="Calibri" panose="020F0502020204030204"/>
                  </a:rPr>
                  <a:t>-pulse</a:t>
                </a:r>
              </a:p>
            </p:txBody>
          </p:sp>
        </mc:Choice>
        <mc:Fallback xmlns="">
          <p:sp>
            <p:nvSpPr>
              <p:cNvPr id="18484" name="TextBox 18483">
                <a:extLst>
                  <a:ext uri="{FF2B5EF4-FFF2-40B4-BE49-F238E27FC236}">
                    <a16:creationId xmlns:a16="http://schemas.microsoft.com/office/drawing/2014/main" id="{EA6301B2-26D9-3C7F-5323-1A853DAA6095}"/>
                  </a:ext>
                </a:extLst>
              </p:cNvPr>
              <p:cNvSpPr txBox="1">
                <a:spLocks noRot="1" noChangeAspect="1" noMove="1" noResize="1" noEditPoints="1" noAdjustHandles="1" noChangeArrowheads="1" noChangeShapeType="1" noTextEdit="1"/>
              </p:cNvSpPr>
              <p:nvPr/>
            </p:nvSpPr>
            <p:spPr>
              <a:xfrm>
                <a:off x="2162244" y="4470003"/>
                <a:ext cx="1140184" cy="369332"/>
              </a:xfrm>
              <a:prstGeom prst="rect">
                <a:avLst/>
              </a:prstGeom>
              <a:blipFill>
                <a:blip r:embed="rId10"/>
                <a:stretch>
                  <a:fillRect t="-8197" r="-4278" b="-24590"/>
                </a:stretch>
              </a:blipFill>
            </p:spPr>
            <p:txBody>
              <a:bodyPr/>
              <a:lstStyle/>
              <a:p>
                <a:r>
                  <a:rPr lang="en-US">
                    <a:noFill/>
                  </a:rPr>
                  <a:t> </a:t>
                </a:r>
              </a:p>
            </p:txBody>
          </p:sp>
        </mc:Fallback>
      </mc:AlternateContent>
      <p:sp>
        <p:nvSpPr>
          <p:cNvPr id="18485" name="Freeform: Shape 18484">
            <a:extLst>
              <a:ext uri="{FF2B5EF4-FFF2-40B4-BE49-F238E27FC236}">
                <a16:creationId xmlns:a16="http://schemas.microsoft.com/office/drawing/2014/main" id="{FF64F334-CF78-DF6B-BAA5-D7F6E23C674D}"/>
              </a:ext>
            </a:extLst>
          </p:cNvPr>
          <p:cNvSpPr/>
          <p:nvPr/>
        </p:nvSpPr>
        <p:spPr>
          <a:xfrm>
            <a:off x="1210853" y="3905070"/>
            <a:ext cx="842741" cy="1036320"/>
          </a:xfrm>
          <a:custGeom>
            <a:avLst/>
            <a:gdLst>
              <a:gd name="connsiteX0" fmla="*/ 0 w 1333500"/>
              <a:gd name="connsiteY0" fmla="*/ 0 h 998220"/>
              <a:gd name="connsiteX1" fmla="*/ 876300 w 1333500"/>
              <a:gd name="connsiteY1" fmla="*/ 281940 h 998220"/>
              <a:gd name="connsiteX2" fmla="*/ 1333500 w 1333500"/>
              <a:gd name="connsiteY2" fmla="*/ 998220 h 998220"/>
              <a:gd name="connsiteX0" fmla="*/ 0 w 1268765"/>
              <a:gd name="connsiteY0" fmla="*/ 0 h 1013460"/>
              <a:gd name="connsiteX1" fmla="*/ 876300 w 1268765"/>
              <a:gd name="connsiteY1" fmla="*/ 281940 h 1013460"/>
              <a:gd name="connsiteX2" fmla="*/ 1268765 w 1268765"/>
              <a:gd name="connsiteY2" fmla="*/ 1013460 h 1013460"/>
              <a:gd name="connsiteX0" fmla="*/ 0 w 1268765"/>
              <a:gd name="connsiteY0" fmla="*/ 0 h 1013460"/>
              <a:gd name="connsiteX1" fmla="*/ 876300 w 1268765"/>
              <a:gd name="connsiteY1" fmla="*/ 281940 h 1013460"/>
              <a:gd name="connsiteX2" fmla="*/ 1268765 w 1268765"/>
              <a:gd name="connsiteY2" fmla="*/ 1013460 h 1013460"/>
              <a:gd name="connsiteX0" fmla="*/ 0 w 1193241"/>
              <a:gd name="connsiteY0" fmla="*/ 0 h 1036320"/>
              <a:gd name="connsiteX1" fmla="*/ 876300 w 1193241"/>
              <a:gd name="connsiteY1" fmla="*/ 281940 h 1036320"/>
              <a:gd name="connsiteX2" fmla="*/ 1193241 w 1193241"/>
              <a:gd name="connsiteY2" fmla="*/ 1036320 h 1036320"/>
            </a:gdLst>
            <a:ahLst/>
            <a:cxnLst>
              <a:cxn ang="0">
                <a:pos x="connsiteX0" y="connsiteY0"/>
              </a:cxn>
              <a:cxn ang="0">
                <a:pos x="connsiteX1" y="connsiteY1"/>
              </a:cxn>
              <a:cxn ang="0">
                <a:pos x="connsiteX2" y="connsiteY2"/>
              </a:cxn>
            </a:cxnLst>
            <a:rect l="l" t="t" r="r" b="b"/>
            <a:pathLst>
              <a:path w="1193241" h="1036320">
                <a:moveTo>
                  <a:pt x="0" y="0"/>
                </a:moveTo>
                <a:cubicBezTo>
                  <a:pt x="327025" y="57785"/>
                  <a:pt x="654050" y="115570"/>
                  <a:pt x="876300" y="281940"/>
                </a:cubicBezTo>
                <a:cubicBezTo>
                  <a:pt x="1098550" y="448310"/>
                  <a:pt x="1191271" y="839470"/>
                  <a:pt x="1193241" y="1036320"/>
                </a:cubicBezTo>
              </a:path>
            </a:pathLst>
          </a:custGeom>
          <a:noFill/>
          <a:ln w="25400" cap="flat" cmpd="sng" algn="ctr">
            <a:solidFill>
              <a:srgbClr val="FFC000"/>
            </a:solidFill>
            <a:prstDash val="solid"/>
            <a:tailEnd type="triangle"/>
          </a:ln>
          <a:effectLst/>
        </p:spPr>
        <p:txBody>
          <a:bodyPr rtlCol="0" anchor="ctr"/>
          <a:lstStyle/>
          <a:p>
            <a:pPr eaLnBrk="1" fontAlgn="auto" hangingPunct="1">
              <a:spcBef>
                <a:spcPts val="0"/>
              </a:spcBef>
              <a:spcAft>
                <a:spcPts val="0"/>
              </a:spcAft>
              <a:defRPr/>
            </a:pPr>
            <a:r>
              <a:rPr lang="en-US" sz="1800" kern="0" dirty="0">
                <a:solidFill>
                  <a:srgbClr val="FFFFFF"/>
                </a:solidFill>
                <a:latin typeface="Calibri"/>
              </a:rPr>
              <a:t>0</a:t>
            </a:r>
          </a:p>
        </p:txBody>
      </p:sp>
      <p:sp>
        <p:nvSpPr>
          <p:cNvPr id="18486" name="Freeform: Shape 18485">
            <a:extLst>
              <a:ext uri="{FF2B5EF4-FFF2-40B4-BE49-F238E27FC236}">
                <a16:creationId xmlns:a16="http://schemas.microsoft.com/office/drawing/2014/main" id="{F4B84C1D-B533-F7AA-9ED8-FB731D3B188D}"/>
              </a:ext>
            </a:extLst>
          </p:cNvPr>
          <p:cNvSpPr/>
          <p:nvPr/>
        </p:nvSpPr>
        <p:spPr>
          <a:xfrm>
            <a:off x="1289719" y="3846452"/>
            <a:ext cx="872525" cy="2171700"/>
          </a:xfrm>
          <a:custGeom>
            <a:avLst/>
            <a:gdLst>
              <a:gd name="connsiteX0" fmla="*/ 0 w 1333500"/>
              <a:gd name="connsiteY0" fmla="*/ 0 h 998220"/>
              <a:gd name="connsiteX1" fmla="*/ 876300 w 1333500"/>
              <a:gd name="connsiteY1" fmla="*/ 281940 h 998220"/>
              <a:gd name="connsiteX2" fmla="*/ 1333500 w 1333500"/>
              <a:gd name="connsiteY2" fmla="*/ 998220 h 998220"/>
              <a:gd name="connsiteX0" fmla="*/ 44915 w 947645"/>
              <a:gd name="connsiteY0" fmla="*/ 0 h 2209800"/>
              <a:gd name="connsiteX1" fmla="*/ 921215 w 947645"/>
              <a:gd name="connsiteY1" fmla="*/ 281940 h 2209800"/>
              <a:gd name="connsiteX2" fmla="*/ 8188 w 947645"/>
              <a:gd name="connsiteY2" fmla="*/ 2209800 h 2209800"/>
              <a:gd name="connsiteX0" fmla="*/ 0 w 910350"/>
              <a:gd name="connsiteY0" fmla="*/ 0 h 2164080"/>
              <a:gd name="connsiteX1" fmla="*/ 876300 w 910350"/>
              <a:gd name="connsiteY1" fmla="*/ 281940 h 2164080"/>
              <a:gd name="connsiteX2" fmla="*/ 276160 w 910350"/>
              <a:gd name="connsiteY2" fmla="*/ 2164080 h 2164080"/>
              <a:gd name="connsiteX0" fmla="*/ 98543 w 1000291"/>
              <a:gd name="connsiteY0" fmla="*/ 0 h 2171700"/>
              <a:gd name="connsiteX1" fmla="*/ 974843 w 1000291"/>
              <a:gd name="connsiteY1" fmla="*/ 281940 h 2171700"/>
              <a:gd name="connsiteX2" fmla="*/ 7870 w 1000291"/>
              <a:gd name="connsiteY2" fmla="*/ 2171700 h 2171700"/>
              <a:gd name="connsiteX0" fmla="*/ 126846 w 1026102"/>
              <a:gd name="connsiteY0" fmla="*/ 0 h 2171816"/>
              <a:gd name="connsiteX1" fmla="*/ 1003146 w 1026102"/>
              <a:gd name="connsiteY1" fmla="*/ 281940 h 2171816"/>
              <a:gd name="connsiteX2" fmla="*/ 36173 w 1026102"/>
              <a:gd name="connsiteY2" fmla="*/ 2171700 h 2171816"/>
              <a:gd name="connsiteX0" fmla="*/ 90672 w 1231370"/>
              <a:gd name="connsiteY0" fmla="*/ 0 h 2171700"/>
              <a:gd name="connsiteX1" fmla="*/ 966972 w 1231370"/>
              <a:gd name="connsiteY1" fmla="*/ 281940 h 2171700"/>
              <a:gd name="connsiteX2" fmla="*/ 1187595 w 1231370"/>
              <a:gd name="connsiteY2" fmla="*/ 1392726 h 2171700"/>
              <a:gd name="connsiteX3" fmla="*/ -1 w 1231370"/>
              <a:gd name="connsiteY3" fmla="*/ 2171700 h 2171700"/>
              <a:gd name="connsiteX0" fmla="*/ 90673 w 1224332"/>
              <a:gd name="connsiteY0" fmla="*/ 0 h 2171700"/>
              <a:gd name="connsiteX1" fmla="*/ 880660 w 1224332"/>
              <a:gd name="connsiteY1" fmla="*/ 297180 h 2171700"/>
              <a:gd name="connsiteX2" fmla="*/ 1187596 w 1224332"/>
              <a:gd name="connsiteY2" fmla="*/ 1392726 h 2171700"/>
              <a:gd name="connsiteX3" fmla="*/ 0 w 1224332"/>
              <a:gd name="connsiteY3" fmla="*/ 2171700 h 2171700"/>
              <a:gd name="connsiteX0" fmla="*/ 90673 w 1232708"/>
              <a:gd name="connsiteY0" fmla="*/ 0 h 2171700"/>
              <a:gd name="connsiteX1" fmla="*/ 880660 w 1232708"/>
              <a:gd name="connsiteY1" fmla="*/ 297180 h 2171700"/>
              <a:gd name="connsiteX2" fmla="*/ 1187596 w 1232708"/>
              <a:gd name="connsiteY2" fmla="*/ 1392726 h 2171700"/>
              <a:gd name="connsiteX3" fmla="*/ 0 w 1232708"/>
              <a:gd name="connsiteY3" fmla="*/ 2171700 h 2171700"/>
              <a:gd name="connsiteX0" fmla="*/ 90673 w 1227844"/>
              <a:gd name="connsiteY0" fmla="*/ 0 h 2171700"/>
              <a:gd name="connsiteX1" fmla="*/ 826714 w 1227844"/>
              <a:gd name="connsiteY1" fmla="*/ 297180 h 2171700"/>
              <a:gd name="connsiteX2" fmla="*/ 1187596 w 1227844"/>
              <a:gd name="connsiteY2" fmla="*/ 1392726 h 2171700"/>
              <a:gd name="connsiteX3" fmla="*/ 0 w 1227844"/>
              <a:gd name="connsiteY3" fmla="*/ 2171700 h 2171700"/>
              <a:gd name="connsiteX0" fmla="*/ 90673 w 1235412"/>
              <a:gd name="connsiteY0" fmla="*/ 0 h 2171700"/>
              <a:gd name="connsiteX1" fmla="*/ 826714 w 1235412"/>
              <a:gd name="connsiteY1" fmla="*/ 297180 h 2171700"/>
              <a:gd name="connsiteX2" fmla="*/ 1187596 w 1235412"/>
              <a:gd name="connsiteY2" fmla="*/ 1392726 h 2171700"/>
              <a:gd name="connsiteX3" fmla="*/ 0 w 1235412"/>
              <a:gd name="connsiteY3" fmla="*/ 2171700 h 2171700"/>
            </a:gdLst>
            <a:ahLst/>
            <a:cxnLst>
              <a:cxn ang="0">
                <a:pos x="connsiteX0" y="connsiteY0"/>
              </a:cxn>
              <a:cxn ang="0">
                <a:pos x="connsiteX1" y="connsiteY1"/>
              </a:cxn>
              <a:cxn ang="0">
                <a:pos x="connsiteX2" y="connsiteY2"/>
              </a:cxn>
              <a:cxn ang="0">
                <a:pos x="connsiteX3" y="connsiteY3"/>
              </a:cxn>
            </a:cxnLst>
            <a:rect l="l" t="t" r="r" b="b"/>
            <a:pathLst>
              <a:path w="1235412" h="2171700">
                <a:moveTo>
                  <a:pt x="90673" y="0"/>
                </a:moveTo>
                <a:cubicBezTo>
                  <a:pt x="417698" y="57785"/>
                  <a:pt x="604464" y="130810"/>
                  <a:pt x="826714" y="297180"/>
                </a:cubicBezTo>
                <a:cubicBezTo>
                  <a:pt x="1070673" y="536921"/>
                  <a:pt x="1348758" y="1077766"/>
                  <a:pt x="1187596" y="1392726"/>
                </a:cubicBezTo>
                <a:cubicBezTo>
                  <a:pt x="1026434" y="1707686"/>
                  <a:pt x="64866" y="2049491"/>
                  <a:pt x="0" y="2171700"/>
                </a:cubicBezTo>
              </a:path>
            </a:pathLst>
          </a:custGeom>
          <a:noFill/>
          <a:ln w="25400" cap="flat" cmpd="sng" algn="ctr">
            <a:solidFill>
              <a:srgbClr val="FF0000"/>
            </a:solidFill>
            <a:prstDash val="solid"/>
            <a:tailEnd type="triangle"/>
          </a:ln>
          <a:effectLst/>
        </p:spPr>
        <p:txBody>
          <a:bodyPr rtlCol="0" anchor="ctr"/>
          <a:lstStyle/>
          <a:p>
            <a:pPr eaLnBrk="1" fontAlgn="auto" hangingPunct="1">
              <a:spcBef>
                <a:spcPts val="0"/>
              </a:spcBef>
              <a:spcAft>
                <a:spcPts val="0"/>
              </a:spcAft>
              <a:defRPr/>
            </a:pPr>
            <a:r>
              <a:rPr lang="en-US" sz="1800" kern="0" dirty="0">
                <a:solidFill>
                  <a:srgbClr val="FFFFFF"/>
                </a:solidFill>
                <a:latin typeface="Calibri"/>
              </a:rPr>
              <a:t>0</a:t>
            </a:r>
          </a:p>
        </p:txBody>
      </p:sp>
      <p:cxnSp>
        <p:nvCxnSpPr>
          <p:cNvPr id="18487" name="Straight Arrow Connector 18486">
            <a:extLst>
              <a:ext uri="{FF2B5EF4-FFF2-40B4-BE49-F238E27FC236}">
                <a16:creationId xmlns:a16="http://schemas.microsoft.com/office/drawing/2014/main" id="{DDEEC6A6-D668-1AA7-FDB4-64AA3B4B070D}"/>
              </a:ext>
            </a:extLst>
          </p:cNvPr>
          <p:cNvCxnSpPr>
            <a:cxnSpLocks/>
          </p:cNvCxnSpPr>
          <p:nvPr/>
        </p:nvCxnSpPr>
        <p:spPr>
          <a:xfrm>
            <a:off x="1115014" y="4950128"/>
            <a:ext cx="0" cy="860550"/>
          </a:xfrm>
          <a:prstGeom prst="straightConnector1">
            <a:avLst/>
          </a:prstGeom>
          <a:noFill/>
          <a:ln w="31750" cap="flat" cmpd="sng" algn="ctr">
            <a:solidFill>
              <a:srgbClr val="FF0000"/>
            </a:solidFill>
            <a:prstDash val="solid"/>
            <a:tailEnd type="triangle"/>
          </a:ln>
          <a:effectLst/>
        </p:spPr>
      </p:cxnSp>
      <mc:AlternateContent xmlns:mc="http://schemas.openxmlformats.org/markup-compatibility/2006" xmlns:a14="http://schemas.microsoft.com/office/drawing/2010/main">
        <mc:Choice Requires="a14">
          <p:sp>
            <p:nvSpPr>
              <p:cNvPr id="18488" name="TextBox 18487">
                <a:extLst>
                  <a:ext uri="{FF2B5EF4-FFF2-40B4-BE49-F238E27FC236}">
                    <a16:creationId xmlns:a16="http://schemas.microsoft.com/office/drawing/2014/main" id="{FF75DFB3-F41F-5AB4-4893-96A1EA078FCE}"/>
                  </a:ext>
                </a:extLst>
              </p:cNvPr>
              <p:cNvSpPr txBox="1"/>
              <p:nvPr/>
            </p:nvSpPr>
            <p:spPr>
              <a:xfrm>
                <a:off x="1741528" y="5585667"/>
                <a:ext cx="898131" cy="369332"/>
              </a:xfrm>
              <a:prstGeom prst="rect">
                <a:avLst/>
              </a:prstGeom>
              <a:noFill/>
              <a:ln>
                <a:noFill/>
              </a:ln>
            </p:spPr>
            <p:txBody>
              <a:bodyPr wrap="none" rtlCol="0">
                <a:spAutoFit/>
              </a:bodyPr>
              <a:lstStyle/>
              <a:p>
                <a:pPr algn="l" eaLnBrk="1" fontAlgn="auto" hangingPunct="1">
                  <a:spcBef>
                    <a:spcPts val="0"/>
                  </a:spcBef>
                  <a:spcAft>
                    <a:spcPts val="0"/>
                  </a:spcAft>
                </a:pPr>
                <a14:m>
                  <m:oMath xmlns:m="http://schemas.openxmlformats.org/officeDocument/2006/math">
                    <m:r>
                      <a:rPr lang="en-US" sz="1800" i="1" smtClean="0">
                        <a:solidFill>
                          <a:srgbClr val="FF0000"/>
                        </a:solidFill>
                        <a:latin typeface="Cambria Math" panose="02040503050406030204" pitchFamily="18" charset="0"/>
                      </a:rPr>
                      <m:t>𝜋</m:t>
                    </m:r>
                  </m:oMath>
                </a14:m>
                <a:r>
                  <a:rPr lang="en-US" sz="1800" dirty="0">
                    <a:solidFill>
                      <a:srgbClr val="FF0000"/>
                    </a:solidFill>
                    <a:latin typeface="Calibri" panose="020F0502020204030204"/>
                  </a:rPr>
                  <a:t>-pulse</a:t>
                </a:r>
              </a:p>
            </p:txBody>
          </p:sp>
        </mc:Choice>
        <mc:Fallback xmlns="">
          <p:sp>
            <p:nvSpPr>
              <p:cNvPr id="18488" name="TextBox 18487">
                <a:extLst>
                  <a:ext uri="{FF2B5EF4-FFF2-40B4-BE49-F238E27FC236}">
                    <a16:creationId xmlns:a16="http://schemas.microsoft.com/office/drawing/2014/main" id="{FF75DFB3-F41F-5AB4-4893-96A1EA078FCE}"/>
                  </a:ext>
                </a:extLst>
              </p:cNvPr>
              <p:cNvSpPr txBox="1">
                <a:spLocks noRot="1" noChangeAspect="1" noMove="1" noResize="1" noEditPoints="1" noAdjustHandles="1" noChangeArrowheads="1" noChangeShapeType="1" noTextEdit="1"/>
              </p:cNvSpPr>
              <p:nvPr/>
            </p:nvSpPr>
            <p:spPr>
              <a:xfrm>
                <a:off x="1741528" y="5585667"/>
                <a:ext cx="898131" cy="369332"/>
              </a:xfrm>
              <a:prstGeom prst="rect">
                <a:avLst/>
              </a:prstGeom>
              <a:blipFill>
                <a:blip r:embed="rId11"/>
                <a:stretch>
                  <a:fillRect t="-8197" r="-6122" b="-24590"/>
                </a:stretch>
              </a:blipFill>
              <a:ln>
                <a:noFill/>
              </a:ln>
            </p:spPr>
            <p:txBody>
              <a:bodyPr/>
              <a:lstStyle/>
              <a:p>
                <a:r>
                  <a:rPr lang="en-US">
                    <a:noFill/>
                  </a:rPr>
                  <a:t> </a:t>
                </a:r>
              </a:p>
            </p:txBody>
          </p:sp>
        </mc:Fallback>
      </mc:AlternateContent>
      <p:sp>
        <p:nvSpPr>
          <p:cNvPr id="18489" name="Freeform: Shape 18488">
            <a:extLst>
              <a:ext uri="{FF2B5EF4-FFF2-40B4-BE49-F238E27FC236}">
                <a16:creationId xmlns:a16="http://schemas.microsoft.com/office/drawing/2014/main" id="{58200DDE-6F7E-A68E-0260-54B3B2B7CCDC}"/>
              </a:ext>
            </a:extLst>
          </p:cNvPr>
          <p:cNvSpPr/>
          <p:nvPr/>
        </p:nvSpPr>
        <p:spPr>
          <a:xfrm>
            <a:off x="2352748" y="4164797"/>
            <a:ext cx="454660" cy="337118"/>
          </a:xfrm>
          <a:custGeom>
            <a:avLst/>
            <a:gdLst>
              <a:gd name="connsiteX0" fmla="*/ 0 w 650240"/>
              <a:gd name="connsiteY0" fmla="*/ 304826 h 335526"/>
              <a:gd name="connsiteX1" fmla="*/ 162560 w 650240"/>
              <a:gd name="connsiteY1" fmla="*/ 26 h 335526"/>
              <a:gd name="connsiteX2" fmla="*/ 284480 w 650240"/>
              <a:gd name="connsiteY2" fmla="*/ 314986 h 335526"/>
              <a:gd name="connsiteX3" fmla="*/ 426720 w 650240"/>
              <a:gd name="connsiteY3" fmla="*/ 26 h 335526"/>
              <a:gd name="connsiteX4" fmla="*/ 528320 w 650240"/>
              <a:gd name="connsiteY4" fmla="*/ 335306 h 335526"/>
              <a:gd name="connsiteX5" fmla="*/ 650240 w 650240"/>
              <a:gd name="connsiteY5" fmla="*/ 40666 h 335526"/>
              <a:gd name="connsiteX0" fmla="*/ 0 w 650240"/>
              <a:gd name="connsiteY0" fmla="*/ 306458 h 337158"/>
              <a:gd name="connsiteX1" fmla="*/ 60960 w 650240"/>
              <a:gd name="connsiteY1" fmla="*/ 197238 h 337158"/>
              <a:gd name="connsiteX2" fmla="*/ 162560 w 650240"/>
              <a:gd name="connsiteY2" fmla="*/ 1658 h 337158"/>
              <a:gd name="connsiteX3" fmla="*/ 284480 w 650240"/>
              <a:gd name="connsiteY3" fmla="*/ 316618 h 337158"/>
              <a:gd name="connsiteX4" fmla="*/ 426720 w 650240"/>
              <a:gd name="connsiteY4" fmla="*/ 1658 h 337158"/>
              <a:gd name="connsiteX5" fmla="*/ 528320 w 650240"/>
              <a:gd name="connsiteY5" fmla="*/ 336938 h 337158"/>
              <a:gd name="connsiteX6" fmla="*/ 650240 w 650240"/>
              <a:gd name="connsiteY6" fmla="*/ 42298 h 337158"/>
              <a:gd name="connsiteX0" fmla="*/ 15359 w 599097"/>
              <a:gd name="connsiteY0" fmla="*/ 310268 h 337158"/>
              <a:gd name="connsiteX1" fmla="*/ 9817 w 599097"/>
              <a:gd name="connsiteY1" fmla="*/ 197238 h 337158"/>
              <a:gd name="connsiteX2" fmla="*/ 111417 w 599097"/>
              <a:gd name="connsiteY2" fmla="*/ 1658 h 337158"/>
              <a:gd name="connsiteX3" fmla="*/ 233337 w 599097"/>
              <a:gd name="connsiteY3" fmla="*/ 316618 h 337158"/>
              <a:gd name="connsiteX4" fmla="*/ 375577 w 599097"/>
              <a:gd name="connsiteY4" fmla="*/ 1658 h 337158"/>
              <a:gd name="connsiteX5" fmla="*/ 477177 w 599097"/>
              <a:gd name="connsiteY5" fmla="*/ 336938 h 337158"/>
              <a:gd name="connsiteX6" fmla="*/ 599097 w 599097"/>
              <a:gd name="connsiteY6" fmla="*/ 42298 h 337158"/>
              <a:gd name="connsiteX0" fmla="*/ 0 w 611448"/>
              <a:gd name="connsiteY0" fmla="*/ 310268 h 337158"/>
              <a:gd name="connsiteX1" fmla="*/ 22168 w 611448"/>
              <a:gd name="connsiteY1" fmla="*/ 197238 h 337158"/>
              <a:gd name="connsiteX2" fmla="*/ 123768 w 611448"/>
              <a:gd name="connsiteY2" fmla="*/ 1658 h 337158"/>
              <a:gd name="connsiteX3" fmla="*/ 245688 w 611448"/>
              <a:gd name="connsiteY3" fmla="*/ 316618 h 337158"/>
              <a:gd name="connsiteX4" fmla="*/ 387928 w 611448"/>
              <a:gd name="connsiteY4" fmla="*/ 1658 h 337158"/>
              <a:gd name="connsiteX5" fmla="*/ 489528 w 611448"/>
              <a:gd name="connsiteY5" fmla="*/ 336938 h 337158"/>
              <a:gd name="connsiteX6" fmla="*/ 611448 w 611448"/>
              <a:gd name="connsiteY6" fmla="*/ 42298 h 337158"/>
              <a:gd name="connsiteX0" fmla="*/ 0 w 661324"/>
              <a:gd name="connsiteY0" fmla="*/ 310268 h 337118"/>
              <a:gd name="connsiteX1" fmla="*/ 22168 w 661324"/>
              <a:gd name="connsiteY1" fmla="*/ 197238 h 337118"/>
              <a:gd name="connsiteX2" fmla="*/ 123768 w 661324"/>
              <a:gd name="connsiteY2" fmla="*/ 1658 h 337118"/>
              <a:gd name="connsiteX3" fmla="*/ 245688 w 661324"/>
              <a:gd name="connsiteY3" fmla="*/ 316618 h 337118"/>
              <a:gd name="connsiteX4" fmla="*/ 387928 w 661324"/>
              <a:gd name="connsiteY4" fmla="*/ 1658 h 337118"/>
              <a:gd name="connsiteX5" fmla="*/ 489528 w 661324"/>
              <a:gd name="connsiteY5" fmla="*/ 336938 h 337118"/>
              <a:gd name="connsiteX6" fmla="*/ 661324 w 661324"/>
              <a:gd name="connsiteY6" fmla="*/ 8008 h 33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24" h="337118">
                <a:moveTo>
                  <a:pt x="0" y="310268"/>
                </a:moveTo>
                <a:cubicBezTo>
                  <a:pt x="5542" y="291430"/>
                  <a:pt x="-4925" y="248038"/>
                  <a:pt x="22168" y="197238"/>
                </a:cubicBezTo>
                <a:cubicBezTo>
                  <a:pt x="49261" y="146438"/>
                  <a:pt x="86515" y="-18239"/>
                  <a:pt x="123768" y="1658"/>
                </a:cubicBezTo>
                <a:cubicBezTo>
                  <a:pt x="161021" y="21555"/>
                  <a:pt x="201661" y="316618"/>
                  <a:pt x="245688" y="316618"/>
                </a:cubicBezTo>
                <a:cubicBezTo>
                  <a:pt x="289715" y="316618"/>
                  <a:pt x="347288" y="-1729"/>
                  <a:pt x="387928" y="1658"/>
                </a:cubicBezTo>
                <a:cubicBezTo>
                  <a:pt x="428568" y="5045"/>
                  <a:pt x="452275" y="330165"/>
                  <a:pt x="489528" y="336938"/>
                </a:cubicBezTo>
                <a:cubicBezTo>
                  <a:pt x="526781" y="343711"/>
                  <a:pt x="618990" y="158714"/>
                  <a:pt x="661324" y="8008"/>
                </a:cubicBezTo>
              </a:path>
            </a:pathLst>
          </a:custGeom>
          <a:noFill/>
          <a:ln w="25400" cap="flat" cmpd="sng" algn="ctr">
            <a:solidFill>
              <a:srgbClr val="FFC000"/>
            </a:solidFill>
            <a:prstDash val="solid"/>
            <a:tailEnd type="triangle"/>
          </a:ln>
          <a:effectLst/>
        </p:spPr>
        <p:txBody>
          <a:bodyPr rtlCol="0" anchor="ctr"/>
          <a:lstStyle/>
          <a:p>
            <a:pPr eaLnBrk="1" fontAlgn="auto" hangingPunct="1">
              <a:spcBef>
                <a:spcPts val="0"/>
              </a:spcBef>
              <a:spcAft>
                <a:spcPts val="0"/>
              </a:spcAft>
              <a:defRPr/>
            </a:pPr>
            <a:endParaRPr lang="en-US" sz="1800" kern="0" dirty="0">
              <a:solidFill>
                <a:srgbClr val="FFFFFF"/>
              </a:solidFill>
              <a:latin typeface="Calibri"/>
            </a:endParaRPr>
          </a:p>
        </p:txBody>
      </p:sp>
      <p:sp>
        <p:nvSpPr>
          <p:cNvPr id="18490" name="Freeform: Shape 18489">
            <a:extLst>
              <a:ext uri="{FF2B5EF4-FFF2-40B4-BE49-F238E27FC236}">
                <a16:creationId xmlns:a16="http://schemas.microsoft.com/office/drawing/2014/main" id="{9B9BF074-3363-47CD-3B4E-6F7EBF793DEB}"/>
              </a:ext>
            </a:extLst>
          </p:cNvPr>
          <p:cNvSpPr/>
          <p:nvPr/>
        </p:nvSpPr>
        <p:spPr>
          <a:xfrm>
            <a:off x="1814180" y="5917097"/>
            <a:ext cx="811530" cy="354466"/>
          </a:xfrm>
          <a:custGeom>
            <a:avLst/>
            <a:gdLst>
              <a:gd name="connsiteX0" fmla="*/ 0 w 811530"/>
              <a:gd name="connsiteY0" fmla="*/ 304921 h 354466"/>
              <a:gd name="connsiteX1" fmla="*/ 106680 w 811530"/>
              <a:gd name="connsiteY1" fmla="*/ 121 h 354466"/>
              <a:gd name="connsiteX2" fmla="*/ 198120 w 811530"/>
              <a:gd name="connsiteY2" fmla="*/ 335401 h 354466"/>
              <a:gd name="connsiteX3" fmla="*/ 281940 w 811530"/>
              <a:gd name="connsiteY3" fmla="*/ 30601 h 354466"/>
              <a:gd name="connsiteX4" fmla="*/ 369570 w 811530"/>
              <a:gd name="connsiteY4" fmla="*/ 354451 h 354466"/>
              <a:gd name="connsiteX5" fmla="*/ 491490 w 811530"/>
              <a:gd name="connsiteY5" fmla="*/ 45841 h 354466"/>
              <a:gd name="connsiteX6" fmla="*/ 563880 w 811530"/>
              <a:gd name="connsiteY6" fmla="*/ 346831 h 354466"/>
              <a:gd name="connsiteX7" fmla="*/ 632460 w 811530"/>
              <a:gd name="connsiteY7" fmla="*/ 22981 h 354466"/>
              <a:gd name="connsiteX8" fmla="*/ 731520 w 811530"/>
              <a:gd name="connsiteY8" fmla="*/ 350641 h 354466"/>
              <a:gd name="connsiteX9" fmla="*/ 811530 w 811530"/>
              <a:gd name="connsiteY9" fmla="*/ 30601 h 354466"/>
              <a:gd name="connsiteX0" fmla="*/ 0 w 811530"/>
              <a:gd name="connsiteY0" fmla="*/ 304921 h 354466"/>
              <a:gd name="connsiteX1" fmla="*/ 106680 w 811530"/>
              <a:gd name="connsiteY1" fmla="*/ 121 h 354466"/>
              <a:gd name="connsiteX2" fmla="*/ 198120 w 811530"/>
              <a:gd name="connsiteY2" fmla="*/ 335401 h 354466"/>
              <a:gd name="connsiteX3" fmla="*/ 281940 w 811530"/>
              <a:gd name="connsiteY3" fmla="*/ 30601 h 354466"/>
              <a:gd name="connsiteX4" fmla="*/ 369570 w 811530"/>
              <a:gd name="connsiteY4" fmla="*/ 354451 h 354466"/>
              <a:gd name="connsiteX5" fmla="*/ 461010 w 811530"/>
              <a:gd name="connsiteY5" fmla="*/ 45841 h 354466"/>
              <a:gd name="connsiteX6" fmla="*/ 563880 w 811530"/>
              <a:gd name="connsiteY6" fmla="*/ 346831 h 354466"/>
              <a:gd name="connsiteX7" fmla="*/ 632460 w 811530"/>
              <a:gd name="connsiteY7" fmla="*/ 22981 h 354466"/>
              <a:gd name="connsiteX8" fmla="*/ 731520 w 811530"/>
              <a:gd name="connsiteY8" fmla="*/ 350641 h 354466"/>
              <a:gd name="connsiteX9" fmla="*/ 811530 w 811530"/>
              <a:gd name="connsiteY9" fmla="*/ 30601 h 3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1530" h="354466">
                <a:moveTo>
                  <a:pt x="0" y="304921"/>
                </a:moveTo>
                <a:cubicBezTo>
                  <a:pt x="36830" y="149981"/>
                  <a:pt x="73660" y="-4959"/>
                  <a:pt x="106680" y="121"/>
                </a:cubicBezTo>
                <a:cubicBezTo>
                  <a:pt x="139700" y="5201"/>
                  <a:pt x="168910" y="330321"/>
                  <a:pt x="198120" y="335401"/>
                </a:cubicBezTo>
                <a:cubicBezTo>
                  <a:pt x="227330" y="340481"/>
                  <a:pt x="253365" y="27426"/>
                  <a:pt x="281940" y="30601"/>
                </a:cubicBezTo>
                <a:cubicBezTo>
                  <a:pt x="310515" y="33776"/>
                  <a:pt x="339725" y="351911"/>
                  <a:pt x="369570" y="354451"/>
                </a:cubicBezTo>
                <a:cubicBezTo>
                  <a:pt x="399415" y="356991"/>
                  <a:pt x="428625" y="47111"/>
                  <a:pt x="461010" y="45841"/>
                </a:cubicBezTo>
                <a:cubicBezTo>
                  <a:pt x="493395" y="44571"/>
                  <a:pt x="535305" y="350641"/>
                  <a:pt x="563880" y="346831"/>
                </a:cubicBezTo>
                <a:cubicBezTo>
                  <a:pt x="592455" y="343021"/>
                  <a:pt x="604520" y="22346"/>
                  <a:pt x="632460" y="22981"/>
                </a:cubicBezTo>
                <a:cubicBezTo>
                  <a:pt x="660400" y="23616"/>
                  <a:pt x="701675" y="349371"/>
                  <a:pt x="731520" y="350641"/>
                </a:cubicBezTo>
                <a:cubicBezTo>
                  <a:pt x="761365" y="351911"/>
                  <a:pt x="786447" y="191256"/>
                  <a:pt x="811530" y="30601"/>
                </a:cubicBezTo>
              </a:path>
            </a:pathLst>
          </a:custGeom>
          <a:noFill/>
          <a:ln w="25400" cap="flat" cmpd="sng" algn="ctr">
            <a:solidFill>
              <a:srgbClr val="FF0000"/>
            </a:solidFill>
            <a:prstDash val="solid"/>
            <a:tailEnd type="triangle" w="med" len="lg"/>
          </a:ln>
          <a:effectLst/>
        </p:spPr>
        <p:txBody>
          <a:bodyPr rtlCol="0" anchor="ctr"/>
          <a:lstStyle/>
          <a:p>
            <a:pPr eaLnBrk="1" fontAlgn="auto" hangingPunct="1">
              <a:spcBef>
                <a:spcPts val="0"/>
              </a:spcBef>
              <a:spcAft>
                <a:spcPts val="0"/>
              </a:spcAft>
              <a:defRPr/>
            </a:pPr>
            <a:endParaRPr lang="en-US" sz="1800" kern="0" dirty="0">
              <a:solidFill>
                <a:srgbClr val="FFFFFF"/>
              </a:solidFill>
              <a:latin typeface="Calibri"/>
            </a:endParaRPr>
          </a:p>
        </p:txBody>
      </p:sp>
      <mc:AlternateContent xmlns:mc="http://schemas.openxmlformats.org/markup-compatibility/2006" xmlns:a14="http://schemas.microsoft.com/office/drawing/2010/main">
        <mc:Choice Requires="a14">
          <p:sp>
            <p:nvSpPr>
              <p:cNvPr id="18491" name="TextBox 18490">
                <a:extLst>
                  <a:ext uri="{FF2B5EF4-FFF2-40B4-BE49-F238E27FC236}">
                    <a16:creationId xmlns:a16="http://schemas.microsoft.com/office/drawing/2014/main" id="{E4983574-799C-06FE-91F5-0E25FD56C46E}"/>
                  </a:ext>
                </a:extLst>
              </p:cNvPr>
              <p:cNvSpPr txBox="1"/>
              <p:nvPr/>
            </p:nvSpPr>
            <p:spPr>
              <a:xfrm>
                <a:off x="1876172" y="6301266"/>
                <a:ext cx="516615" cy="341632"/>
              </a:xfrm>
              <a:prstGeom prst="rect">
                <a:avLst/>
              </a:prstGeom>
              <a:noFill/>
            </p:spPr>
            <p:txBody>
              <a:bodyPr wrap="non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500" i="1" smtClean="0">
                              <a:solidFill>
                                <a:srgbClr val="000000"/>
                              </a:solidFill>
                              <a:latin typeface="Cambria Math" panose="02040503050406030204" pitchFamily="18" charset="0"/>
                            </a:rPr>
                          </m:ctrlPr>
                        </m:sSubPr>
                        <m:e>
                          <m:r>
                            <a:rPr lang="en-US" sz="1500" i="1" smtClean="0">
                              <a:solidFill>
                                <a:srgbClr val="000000"/>
                              </a:solidFill>
                              <a:latin typeface="Cambria Math" panose="02040503050406030204" pitchFamily="18" charset="0"/>
                            </a:rPr>
                            <m:t>𝐵</m:t>
                          </m:r>
                        </m:e>
                        <m:sub>
                          <m:r>
                            <a:rPr lang="en-US" sz="1500" i="1" smtClean="0">
                              <a:solidFill>
                                <a:srgbClr val="000000"/>
                              </a:solidFill>
                              <a:latin typeface="Cambria Math" panose="02040503050406030204" pitchFamily="18" charset="0"/>
                            </a:rPr>
                            <m:t>𝑟𝑓</m:t>
                          </m:r>
                        </m:sub>
                      </m:sSub>
                    </m:oMath>
                  </m:oMathPara>
                </a14:m>
                <a:endParaRPr lang="en-US" sz="1500" dirty="0">
                  <a:solidFill>
                    <a:srgbClr val="000000"/>
                  </a:solidFill>
                  <a:latin typeface="Calibri" panose="020F0502020204030204"/>
                </a:endParaRPr>
              </a:p>
            </p:txBody>
          </p:sp>
        </mc:Choice>
        <mc:Fallback xmlns="">
          <p:sp>
            <p:nvSpPr>
              <p:cNvPr id="18491" name="TextBox 18490">
                <a:extLst>
                  <a:ext uri="{FF2B5EF4-FFF2-40B4-BE49-F238E27FC236}">
                    <a16:creationId xmlns:a16="http://schemas.microsoft.com/office/drawing/2014/main" id="{E4983574-799C-06FE-91F5-0E25FD56C46E}"/>
                  </a:ext>
                </a:extLst>
              </p:cNvPr>
              <p:cNvSpPr txBox="1">
                <a:spLocks noRot="1" noChangeAspect="1" noMove="1" noResize="1" noEditPoints="1" noAdjustHandles="1" noChangeArrowheads="1" noChangeShapeType="1" noTextEdit="1"/>
              </p:cNvSpPr>
              <p:nvPr/>
            </p:nvSpPr>
            <p:spPr>
              <a:xfrm>
                <a:off x="1876172" y="6301266"/>
                <a:ext cx="516615" cy="341632"/>
              </a:xfrm>
              <a:prstGeom prst="rect">
                <a:avLst/>
              </a:prstGeom>
              <a:blipFill>
                <a:blip r:embed="rId12"/>
                <a:stretch>
                  <a:fillRect b="-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92" name="TextBox 18491">
                <a:extLst>
                  <a:ext uri="{FF2B5EF4-FFF2-40B4-BE49-F238E27FC236}">
                    <a16:creationId xmlns:a16="http://schemas.microsoft.com/office/drawing/2014/main" id="{E9B3CCA1-3A3C-377A-7AF5-D28F89EBB549}"/>
                  </a:ext>
                </a:extLst>
              </p:cNvPr>
              <p:cNvSpPr txBox="1"/>
              <p:nvPr/>
            </p:nvSpPr>
            <p:spPr>
              <a:xfrm>
                <a:off x="2332165" y="3859522"/>
                <a:ext cx="516615" cy="341632"/>
              </a:xfrm>
              <a:prstGeom prst="rect">
                <a:avLst/>
              </a:prstGeom>
              <a:noFill/>
            </p:spPr>
            <p:txBody>
              <a:bodyPr wrap="non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500" i="1" smtClean="0">
                              <a:solidFill>
                                <a:srgbClr val="000000"/>
                              </a:solidFill>
                              <a:latin typeface="Cambria Math" panose="02040503050406030204" pitchFamily="18" charset="0"/>
                            </a:rPr>
                          </m:ctrlPr>
                        </m:sSubPr>
                        <m:e>
                          <m:r>
                            <a:rPr lang="en-US" sz="1500" i="1" smtClean="0">
                              <a:solidFill>
                                <a:srgbClr val="000000"/>
                              </a:solidFill>
                              <a:latin typeface="Cambria Math" panose="02040503050406030204" pitchFamily="18" charset="0"/>
                            </a:rPr>
                            <m:t>𝐵</m:t>
                          </m:r>
                        </m:e>
                        <m:sub>
                          <m:r>
                            <a:rPr lang="en-US" sz="1500" i="1" smtClean="0">
                              <a:solidFill>
                                <a:srgbClr val="000000"/>
                              </a:solidFill>
                              <a:latin typeface="Cambria Math" panose="02040503050406030204" pitchFamily="18" charset="0"/>
                            </a:rPr>
                            <m:t>𝑟𝑓</m:t>
                          </m:r>
                        </m:sub>
                      </m:sSub>
                    </m:oMath>
                  </m:oMathPara>
                </a14:m>
                <a:endParaRPr lang="en-US" sz="1500" dirty="0">
                  <a:solidFill>
                    <a:srgbClr val="000000"/>
                  </a:solidFill>
                  <a:latin typeface="Calibri" panose="020F0502020204030204"/>
                </a:endParaRPr>
              </a:p>
            </p:txBody>
          </p:sp>
        </mc:Choice>
        <mc:Fallback xmlns="">
          <p:sp>
            <p:nvSpPr>
              <p:cNvPr id="18492" name="TextBox 18491">
                <a:extLst>
                  <a:ext uri="{FF2B5EF4-FFF2-40B4-BE49-F238E27FC236}">
                    <a16:creationId xmlns:a16="http://schemas.microsoft.com/office/drawing/2014/main" id="{E9B3CCA1-3A3C-377A-7AF5-D28F89EBB549}"/>
                  </a:ext>
                </a:extLst>
              </p:cNvPr>
              <p:cNvSpPr txBox="1">
                <a:spLocks noRot="1" noChangeAspect="1" noMove="1" noResize="1" noEditPoints="1" noAdjustHandles="1" noChangeArrowheads="1" noChangeShapeType="1" noTextEdit="1"/>
              </p:cNvSpPr>
              <p:nvPr/>
            </p:nvSpPr>
            <p:spPr>
              <a:xfrm>
                <a:off x="2332165" y="3859522"/>
                <a:ext cx="516615" cy="341632"/>
              </a:xfrm>
              <a:prstGeom prst="rect">
                <a:avLst/>
              </a:prstGeom>
              <a:blipFill>
                <a:blip r:embed="rId13"/>
                <a:stretch>
                  <a:fillRect b="-5357"/>
                </a:stretch>
              </a:blipFill>
            </p:spPr>
            <p:txBody>
              <a:bodyPr/>
              <a:lstStyle/>
              <a:p>
                <a:r>
                  <a:rPr lang="en-US">
                    <a:noFill/>
                  </a:rPr>
                  <a:t> </a:t>
                </a:r>
              </a:p>
            </p:txBody>
          </p:sp>
        </mc:Fallback>
      </mc:AlternateContent>
      <p:grpSp>
        <p:nvGrpSpPr>
          <p:cNvPr id="18493" name="Group 18492">
            <a:extLst>
              <a:ext uri="{FF2B5EF4-FFF2-40B4-BE49-F238E27FC236}">
                <a16:creationId xmlns:a16="http://schemas.microsoft.com/office/drawing/2014/main" id="{2C54B712-8231-3D0D-0BFC-4074DA8EC24F}"/>
              </a:ext>
            </a:extLst>
          </p:cNvPr>
          <p:cNvGrpSpPr/>
          <p:nvPr/>
        </p:nvGrpSpPr>
        <p:grpSpPr>
          <a:xfrm>
            <a:off x="3174813" y="4603647"/>
            <a:ext cx="1477147" cy="804489"/>
            <a:chOff x="4176685" y="1547689"/>
            <a:chExt cx="1477147" cy="804489"/>
          </a:xfrm>
        </p:grpSpPr>
        <p:grpSp>
          <p:nvGrpSpPr>
            <p:cNvPr id="18494" name="Group 18493">
              <a:extLst>
                <a:ext uri="{FF2B5EF4-FFF2-40B4-BE49-F238E27FC236}">
                  <a16:creationId xmlns:a16="http://schemas.microsoft.com/office/drawing/2014/main" id="{09CA92C0-B1F6-1230-28A2-CD1982EBE583}"/>
                </a:ext>
              </a:extLst>
            </p:cNvPr>
            <p:cNvGrpSpPr/>
            <p:nvPr/>
          </p:nvGrpSpPr>
          <p:grpSpPr>
            <a:xfrm>
              <a:off x="4176685" y="1730264"/>
              <a:ext cx="1477147" cy="475146"/>
              <a:chOff x="3944816" y="1496260"/>
              <a:chExt cx="1477147" cy="475146"/>
            </a:xfrm>
          </p:grpSpPr>
          <p:grpSp>
            <p:nvGrpSpPr>
              <p:cNvPr id="18497" name="Group 18496">
                <a:extLst>
                  <a:ext uri="{FF2B5EF4-FFF2-40B4-BE49-F238E27FC236}">
                    <a16:creationId xmlns:a16="http://schemas.microsoft.com/office/drawing/2014/main" id="{C7B43436-3F1F-397B-24ED-E416855FFEDE}"/>
                  </a:ext>
                </a:extLst>
              </p:cNvPr>
              <p:cNvGrpSpPr/>
              <p:nvPr/>
            </p:nvGrpSpPr>
            <p:grpSpPr>
              <a:xfrm>
                <a:off x="3944816" y="1496260"/>
                <a:ext cx="1140184" cy="475146"/>
                <a:chOff x="3944815" y="1496260"/>
                <a:chExt cx="1407657" cy="475146"/>
              </a:xfrm>
            </p:grpSpPr>
            <p:cxnSp>
              <p:nvCxnSpPr>
                <p:cNvPr id="18500" name="Straight Connector 18499">
                  <a:extLst>
                    <a:ext uri="{FF2B5EF4-FFF2-40B4-BE49-F238E27FC236}">
                      <a16:creationId xmlns:a16="http://schemas.microsoft.com/office/drawing/2014/main" id="{0C0B8FAA-B863-FCF9-D24B-93A1DAA2A297}"/>
                    </a:ext>
                  </a:extLst>
                </p:cNvPr>
                <p:cNvCxnSpPr>
                  <a:cxnSpLocks/>
                </p:cNvCxnSpPr>
                <p:nvPr/>
              </p:nvCxnSpPr>
              <p:spPr>
                <a:xfrm>
                  <a:off x="3944815" y="1751340"/>
                  <a:ext cx="507112" cy="3569"/>
                </a:xfrm>
                <a:prstGeom prst="line">
                  <a:avLst/>
                </a:prstGeom>
                <a:noFill/>
                <a:ln w="28575" cap="flat" cmpd="sng" algn="ctr">
                  <a:solidFill>
                    <a:sysClr val="windowText" lastClr="000000"/>
                  </a:solidFill>
                  <a:prstDash val="solid"/>
                  <a:miter lim="800000"/>
                </a:ln>
                <a:effectLst/>
              </p:spPr>
            </p:cxnSp>
            <p:cxnSp>
              <p:nvCxnSpPr>
                <p:cNvPr id="18501" name="Straight Connector 18500">
                  <a:extLst>
                    <a:ext uri="{FF2B5EF4-FFF2-40B4-BE49-F238E27FC236}">
                      <a16:creationId xmlns:a16="http://schemas.microsoft.com/office/drawing/2014/main" id="{11A6B2DD-73CA-728F-B137-9EA7F9D6BE90}"/>
                    </a:ext>
                  </a:extLst>
                </p:cNvPr>
                <p:cNvCxnSpPr/>
                <p:nvPr/>
              </p:nvCxnSpPr>
              <p:spPr>
                <a:xfrm>
                  <a:off x="4786501" y="1500584"/>
                  <a:ext cx="565971" cy="0"/>
                </a:xfrm>
                <a:prstGeom prst="line">
                  <a:avLst/>
                </a:prstGeom>
                <a:noFill/>
                <a:ln w="28575" cap="flat" cmpd="sng" algn="ctr">
                  <a:solidFill>
                    <a:sysClr val="windowText" lastClr="000000"/>
                  </a:solidFill>
                  <a:prstDash val="solid"/>
                  <a:miter lim="800000"/>
                </a:ln>
                <a:effectLst/>
              </p:spPr>
            </p:cxnSp>
            <p:cxnSp>
              <p:nvCxnSpPr>
                <p:cNvPr id="18502" name="Straight Connector 18501">
                  <a:extLst>
                    <a:ext uri="{FF2B5EF4-FFF2-40B4-BE49-F238E27FC236}">
                      <a16:creationId xmlns:a16="http://schemas.microsoft.com/office/drawing/2014/main" id="{E5C42CDE-4A56-2FE8-1974-E10B9B4987D2}"/>
                    </a:ext>
                  </a:extLst>
                </p:cNvPr>
                <p:cNvCxnSpPr/>
                <p:nvPr/>
              </p:nvCxnSpPr>
              <p:spPr>
                <a:xfrm>
                  <a:off x="4786501" y="1967837"/>
                  <a:ext cx="565971" cy="0"/>
                </a:xfrm>
                <a:prstGeom prst="line">
                  <a:avLst/>
                </a:prstGeom>
                <a:noFill/>
                <a:ln w="28575" cap="flat" cmpd="sng" algn="ctr">
                  <a:solidFill>
                    <a:sysClr val="windowText" lastClr="000000"/>
                  </a:solidFill>
                  <a:prstDash val="solid"/>
                  <a:miter lim="800000"/>
                </a:ln>
                <a:effectLst/>
              </p:spPr>
            </p:cxnSp>
            <p:cxnSp>
              <p:nvCxnSpPr>
                <p:cNvPr id="18503" name="Straight Connector 18502">
                  <a:extLst>
                    <a:ext uri="{FF2B5EF4-FFF2-40B4-BE49-F238E27FC236}">
                      <a16:creationId xmlns:a16="http://schemas.microsoft.com/office/drawing/2014/main" id="{65FCAF72-F6CF-6978-EDE6-73746C0C63C3}"/>
                    </a:ext>
                  </a:extLst>
                </p:cNvPr>
                <p:cNvCxnSpPr>
                  <a:cxnSpLocks/>
                </p:cNvCxnSpPr>
                <p:nvPr/>
              </p:nvCxnSpPr>
              <p:spPr>
                <a:xfrm>
                  <a:off x="4451927" y="1754909"/>
                  <a:ext cx="334574" cy="216497"/>
                </a:xfrm>
                <a:prstGeom prst="line">
                  <a:avLst/>
                </a:prstGeom>
                <a:noFill/>
                <a:ln w="28575" cap="flat" cmpd="sng" algn="ctr">
                  <a:solidFill>
                    <a:sysClr val="windowText" lastClr="000000"/>
                  </a:solidFill>
                  <a:prstDash val="solid"/>
                  <a:miter lim="800000"/>
                </a:ln>
                <a:effectLst/>
              </p:spPr>
            </p:cxnSp>
            <p:cxnSp>
              <p:nvCxnSpPr>
                <p:cNvPr id="18504" name="Straight Connector 18503">
                  <a:extLst>
                    <a:ext uri="{FF2B5EF4-FFF2-40B4-BE49-F238E27FC236}">
                      <a16:creationId xmlns:a16="http://schemas.microsoft.com/office/drawing/2014/main" id="{4F92CE17-A2A8-CFB7-9045-EBFED37A74E5}"/>
                    </a:ext>
                  </a:extLst>
                </p:cNvPr>
                <p:cNvCxnSpPr>
                  <a:cxnSpLocks/>
                </p:cNvCxnSpPr>
                <p:nvPr/>
              </p:nvCxnSpPr>
              <p:spPr>
                <a:xfrm flipV="1">
                  <a:off x="4431774" y="1496260"/>
                  <a:ext cx="354727" cy="255080"/>
                </a:xfrm>
                <a:prstGeom prst="line">
                  <a:avLst/>
                </a:prstGeom>
                <a:noFill/>
                <a:ln w="28575" cap="flat" cmpd="sng" algn="ctr">
                  <a:solidFill>
                    <a:sysClr val="windowText" lastClr="000000"/>
                  </a:solidFill>
                  <a:prstDash val="solid"/>
                  <a:miter lim="800000"/>
                </a:ln>
                <a:effectLst/>
              </p:spPr>
            </p:cxnSp>
          </p:grpSp>
          <p:cxnSp>
            <p:nvCxnSpPr>
              <p:cNvPr id="18498" name="Straight Arrow Connector 18497">
                <a:extLst>
                  <a:ext uri="{FF2B5EF4-FFF2-40B4-BE49-F238E27FC236}">
                    <a16:creationId xmlns:a16="http://schemas.microsoft.com/office/drawing/2014/main" id="{1E1F8787-1C1B-B88B-D640-715E76B54CBC}"/>
                  </a:ext>
                </a:extLst>
              </p:cNvPr>
              <p:cNvCxnSpPr>
                <a:cxnSpLocks/>
              </p:cNvCxnSpPr>
              <p:nvPr/>
            </p:nvCxnSpPr>
            <p:spPr>
              <a:xfrm>
                <a:off x="4890242" y="1536707"/>
                <a:ext cx="0" cy="389198"/>
              </a:xfrm>
              <a:prstGeom prst="straightConnector1">
                <a:avLst/>
              </a:prstGeom>
              <a:noFill/>
              <a:ln w="6350" cap="flat" cmpd="sng" algn="ctr">
                <a:solidFill>
                  <a:srgbClr val="E7E6E6">
                    <a:lumMod val="50000"/>
                  </a:srgbClr>
                </a:solidFill>
                <a:prstDash val="solid"/>
                <a:miter lim="800000"/>
                <a:headEnd type="triangle" w="med" len="med"/>
                <a:tailEnd type="triangle" w="med" len="med"/>
              </a:ln>
              <a:effectLst/>
            </p:spPr>
          </p:cxnSp>
          <mc:AlternateContent xmlns:mc="http://schemas.openxmlformats.org/markup-compatibility/2006" xmlns:a14="http://schemas.microsoft.com/office/drawing/2010/main">
            <mc:Choice Requires="a14">
              <p:sp>
                <p:nvSpPr>
                  <p:cNvPr id="18499" name="TextBox 18498">
                    <a:extLst>
                      <a:ext uri="{FF2B5EF4-FFF2-40B4-BE49-F238E27FC236}">
                        <a16:creationId xmlns:a16="http://schemas.microsoft.com/office/drawing/2014/main" id="{A10ABEA2-A78E-4780-D63A-7281CC1F585B}"/>
                      </a:ext>
                    </a:extLst>
                  </p:cNvPr>
                  <p:cNvSpPr txBox="1"/>
                  <p:nvPr/>
                </p:nvSpPr>
                <p:spPr>
                  <a:xfrm>
                    <a:off x="4959529" y="1582099"/>
                    <a:ext cx="462434" cy="298415"/>
                  </a:xfrm>
                  <a:prstGeom prst="rect">
                    <a:avLst/>
                  </a:prstGeom>
                  <a:noFill/>
                  <a:ln w="19050">
                    <a:noFill/>
                  </a:ln>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rPr>
                            <m:t>ℏ</m:t>
                          </m:r>
                          <m:sSub>
                            <m:sSub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rPr>
                                <m:t>𝜔</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rPr>
                                <m:t>𝑞</m:t>
                              </m:r>
                            </m:sub>
                          </m:sSub>
                        </m:oMath>
                      </m:oMathPara>
                    </a14:m>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mc:Choice>
            <mc:Fallback xmlns="">
              <p:sp>
                <p:nvSpPr>
                  <p:cNvPr id="20" name="TextBox 19">
                    <a:extLst>
                      <a:ext uri="{FF2B5EF4-FFF2-40B4-BE49-F238E27FC236}">
                        <a16:creationId xmlns:a16="http://schemas.microsoft.com/office/drawing/2014/main" id="{A8818125-AF93-6D6F-D287-27CD0C38B352}"/>
                      </a:ext>
                    </a:extLst>
                  </p:cNvPr>
                  <p:cNvSpPr txBox="1">
                    <a:spLocks noRot="1" noChangeAspect="1" noMove="1" noResize="1" noEditPoints="1" noAdjustHandles="1" noChangeArrowheads="1" noChangeShapeType="1" noTextEdit="1"/>
                  </p:cNvSpPr>
                  <p:nvPr/>
                </p:nvSpPr>
                <p:spPr>
                  <a:xfrm>
                    <a:off x="4959529" y="1582099"/>
                    <a:ext cx="462434" cy="298415"/>
                  </a:xfrm>
                  <a:prstGeom prst="rect">
                    <a:avLst/>
                  </a:prstGeom>
                  <a:blipFill>
                    <a:blip r:embed="rId14"/>
                    <a:stretch>
                      <a:fillRect l="-12000" r="-6667" b="-20408"/>
                    </a:stretch>
                  </a:blipFill>
                  <a:ln w="19050">
                    <a:noFill/>
                  </a:ln>
                </p:spPr>
                <p:txBody>
                  <a:bodyPr/>
                  <a:lstStyle/>
                  <a:p>
                    <a:r>
                      <a:rPr lang="en-US">
                        <a:noFill/>
                      </a:rPr>
                      <a:t> </a:t>
                    </a:r>
                  </a:p>
                </p:txBody>
              </p:sp>
            </mc:Fallback>
          </mc:AlternateContent>
        </p:grpSp>
        <p:cxnSp>
          <p:nvCxnSpPr>
            <p:cNvPr id="18495" name="Straight Arrow Connector 18494">
              <a:extLst>
                <a:ext uri="{FF2B5EF4-FFF2-40B4-BE49-F238E27FC236}">
                  <a16:creationId xmlns:a16="http://schemas.microsoft.com/office/drawing/2014/main" id="{C39B2F5D-6969-CA6F-F7E3-296F32F23E13}"/>
                </a:ext>
              </a:extLst>
            </p:cNvPr>
            <p:cNvCxnSpPr/>
            <p:nvPr/>
          </p:nvCxnSpPr>
          <p:spPr>
            <a:xfrm>
              <a:off x="4959529" y="2051503"/>
              <a:ext cx="0" cy="300675"/>
            </a:xfrm>
            <a:prstGeom prst="straightConnector1">
              <a:avLst/>
            </a:prstGeom>
            <a:noFill/>
            <a:ln w="19050" cap="flat" cmpd="sng" algn="ctr">
              <a:solidFill>
                <a:srgbClr val="FF9900"/>
              </a:solidFill>
              <a:prstDash val="solid"/>
              <a:miter lim="800000"/>
              <a:tailEnd type="triangle"/>
            </a:ln>
            <a:effectLst/>
          </p:spPr>
        </p:cxnSp>
        <p:cxnSp>
          <p:nvCxnSpPr>
            <p:cNvPr id="18496" name="Straight Arrow Connector 18495">
              <a:extLst>
                <a:ext uri="{FF2B5EF4-FFF2-40B4-BE49-F238E27FC236}">
                  <a16:creationId xmlns:a16="http://schemas.microsoft.com/office/drawing/2014/main" id="{FED52B33-19BE-B0FF-19C5-89383D18A8E8}"/>
                </a:ext>
              </a:extLst>
            </p:cNvPr>
            <p:cNvCxnSpPr>
              <a:cxnSpLocks/>
            </p:cNvCxnSpPr>
            <p:nvPr/>
          </p:nvCxnSpPr>
          <p:spPr>
            <a:xfrm rot="10800000">
              <a:off x="4959529" y="1547689"/>
              <a:ext cx="0" cy="300675"/>
            </a:xfrm>
            <a:prstGeom prst="straightConnector1">
              <a:avLst/>
            </a:prstGeom>
            <a:noFill/>
            <a:ln w="19050" cap="flat" cmpd="sng" algn="ctr">
              <a:solidFill>
                <a:srgbClr val="FF9900"/>
              </a:solidFill>
              <a:prstDash val="solid"/>
              <a:miter lim="800000"/>
              <a:tailEnd type="triangle"/>
            </a:ln>
            <a:effectLst/>
          </p:spPr>
        </p:cxnSp>
      </p:grpSp>
      <p:sp>
        <p:nvSpPr>
          <p:cNvPr id="18505" name="Text Box 8">
            <a:extLst>
              <a:ext uri="{FF2B5EF4-FFF2-40B4-BE49-F238E27FC236}">
                <a16:creationId xmlns:a16="http://schemas.microsoft.com/office/drawing/2014/main" id="{60C68EBC-7109-6EB5-8E53-A9A5D4503A25}"/>
              </a:ext>
            </a:extLst>
          </p:cNvPr>
          <p:cNvSpPr txBox="1">
            <a:spLocks noChangeArrowheads="1"/>
          </p:cNvSpPr>
          <p:nvPr/>
        </p:nvSpPr>
        <p:spPr bwMode="auto">
          <a:xfrm>
            <a:off x="118868" y="2995579"/>
            <a:ext cx="27880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alibri" panose="020F0502020204030204" pitchFamily="34" charset="0"/>
              </a:defRPr>
            </a:lvl1pPr>
            <a:lvl2pPr marL="742950" indent="-285750" eaLnBrk="0" hangingPunct="0">
              <a:defRPr sz="1600">
                <a:solidFill>
                  <a:schemeClr val="tx1"/>
                </a:solidFill>
                <a:latin typeface="Calibri" panose="020F0502020204030204" pitchFamily="34" charset="0"/>
              </a:defRPr>
            </a:lvl2pPr>
            <a:lvl3pPr marL="1143000" indent="-228600" eaLnBrk="0" hangingPunct="0">
              <a:defRPr sz="1600">
                <a:solidFill>
                  <a:schemeClr val="tx1"/>
                </a:solidFill>
                <a:latin typeface="Calibri" panose="020F0502020204030204" pitchFamily="34" charset="0"/>
              </a:defRPr>
            </a:lvl3pPr>
            <a:lvl4pPr marL="1600200" indent="-228600" eaLnBrk="0" hangingPunct="0">
              <a:defRPr sz="1600">
                <a:solidFill>
                  <a:schemeClr val="tx1"/>
                </a:solidFill>
                <a:latin typeface="Calibri" panose="020F0502020204030204" pitchFamily="34" charset="0"/>
              </a:defRPr>
            </a:lvl4pPr>
            <a:lvl5pPr marL="2057400" indent="-228600" eaLnBrk="0" hangingPunct="0">
              <a:defRPr sz="1600">
                <a:solidFill>
                  <a:schemeClr val="tx1"/>
                </a:solidFill>
                <a:latin typeface="Calibri" panose="020F0502020204030204" pitchFamily="34" charset="0"/>
              </a:defRPr>
            </a:lvl5pPr>
            <a:lvl6pPr marL="2514600" indent="-228600" eaLnBrk="0" fontAlgn="base" hangingPunct="0">
              <a:spcBef>
                <a:spcPct val="0"/>
              </a:spcBef>
              <a:spcAft>
                <a:spcPct val="0"/>
              </a:spcAft>
              <a:defRPr sz="1600">
                <a:solidFill>
                  <a:schemeClr val="tx1"/>
                </a:solidFill>
                <a:latin typeface="Calibri" panose="020F0502020204030204" pitchFamily="34" charset="0"/>
              </a:defRPr>
            </a:lvl6pPr>
            <a:lvl7pPr marL="2971800" indent="-228600" eaLnBrk="0" fontAlgn="base" hangingPunct="0">
              <a:spcBef>
                <a:spcPct val="0"/>
              </a:spcBef>
              <a:spcAft>
                <a:spcPct val="0"/>
              </a:spcAft>
              <a:defRPr sz="1600">
                <a:solidFill>
                  <a:schemeClr val="tx1"/>
                </a:solidFill>
                <a:latin typeface="Calibri" panose="020F0502020204030204" pitchFamily="34" charset="0"/>
              </a:defRPr>
            </a:lvl7pPr>
            <a:lvl8pPr marL="3429000" indent="-228600" eaLnBrk="0" fontAlgn="base" hangingPunct="0">
              <a:spcBef>
                <a:spcPct val="0"/>
              </a:spcBef>
              <a:spcAft>
                <a:spcPct val="0"/>
              </a:spcAft>
              <a:defRPr sz="1600">
                <a:solidFill>
                  <a:schemeClr val="tx1"/>
                </a:solidFill>
                <a:latin typeface="Calibri" panose="020F0502020204030204" pitchFamily="34" charset="0"/>
              </a:defRPr>
            </a:lvl8pPr>
            <a:lvl9pPr marL="3886200" indent="-228600" eaLnBrk="0" fontAlgn="base" hangingPunct="0">
              <a:spcBef>
                <a:spcPct val="0"/>
              </a:spcBef>
              <a:spcAft>
                <a:spcPct val="0"/>
              </a:spcAft>
              <a:defRPr sz="1600">
                <a:solidFill>
                  <a:schemeClr val="tx1"/>
                </a:solidFill>
                <a:latin typeface="Calibri" panose="020F0502020204030204" pitchFamily="34" charset="0"/>
              </a:defRPr>
            </a:lvl9pPr>
          </a:lstStyle>
          <a:p>
            <a:pPr algn="l" eaLnBrk="1" hangingPunct="1"/>
            <a:r>
              <a:rPr lang="en-US" altLang="en-US" sz="1800" b="1" dirty="0">
                <a:solidFill>
                  <a:srgbClr val="3333CC"/>
                </a:solidFill>
                <a:cs typeface="Arial"/>
              </a:rPr>
              <a:t>Control: RF techniques </a:t>
            </a:r>
            <a:r>
              <a:rPr lang="en-US" altLang="en-US" sz="1800" dirty="0">
                <a:solidFill>
                  <a:srgbClr val="3333CC"/>
                </a:solidFill>
                <a:cs typeface="Arial"/>
              </a:rPr>
              <a:t>learned from NMR </a:t>
            </a:r>
          </a:p>
        </p:txBody>
      </p:sp>
    </p:spTree>
    <p:extLst>
      <p:ext uri="{BB962C8B-B14F-4D97-AF65-F5344CB8AC3E}">
        <p14:creationId xmlns:p14="http://schemas.microsoft.com/office/powerpoint/2010/main" val="179501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5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48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48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48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49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4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49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49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48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p:bldP spid="14" grpId="0"/>
      <p:bldP spid="15" grpId="0" animBg="1"/>
      <p:bldP spid="16" grpId="0"/>
      <p:bldP spid="17" grpId="0" animBg="1"/>
      <p:bldP spid="18" grpId="0"/>
      <p:bldP spid="19" grpId="0"/>
      <p:bldP spid="20" grpId="0"/>
      <p:bldP spid="21" grpId="0"/>
      <p:bldP spid="22" grpId="0"/>
      <p:bldP spid="23" grpId="0"/>
      <p:bldP spid="27" grpId="0"/>
      <p:bldP spid="28" grpId="0"/>
      <p:bldP spid="29" grpId="0" animBg="1"/>
      <p:bldP spid="30" grpId="0"/>
      <p:bldP spid="31" grpId="0"/>
      <p:bldP spid="18484" grpId="0"/>
      <p:bldP spid="18485" grpId="0" animBg="1"/>
      <p:bldP spid="18486" grpId="0" animBg="1"/>
      <p:bldP spid="18488" grpId="0"/>
      <p:bldP spid="18489" grpId="0" animBg="1"/>
      <p:bldP spid="18490" grpId="0" animBg="1"/>
      <p:bldP spid="18491" grpId="0"/>
      <p:bldP spid="18492" grpId="0"/>
      <p:bldP spid="1850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Csoportba foglalás 21"/>
          <p:cNvGrpSpPr/>
          <p:nvPr/>
        </p:nvGrpSpPr>
        <p:grpSpPr>
          <a:xfrm>
            <a:off x="92075" y="910521"/>
            <a:ext cx="6000750" cy="3486150"/>
            <a:chOff x="95250" y="685800"/>
            <a:chExt cx="6000750" cy="3486150"/>
          </a:xfrm>
        </p:grpSpPr>
        <p:pic>
          <p:nvPicPr>
            <p:cNvPr id="23" name="Picture 5" descr="GTX_280_630x"/>
            <p:cNvPicPr>
              <a:picLocks noChangeAspect="1" noChangeArrowheads="1"/>
            </p:cNvPicPr>
            <p:nvPr/>
          </p:nvPicPr>
          <p:blipFill>
            <a:blip r:embed="rId3" cstate="print"/>
            <a:srcRect/>
            <a:stretch>
              <a:fillRect/>
            </a:stretch>
          </p:blipFill>
          <p:spPr bwMode="auto">
            <a:xfrm>
              <a:off x="95250" y="685800"/>
              <a:ext cx="6000750" cy="3486150"/>
            </a:xfrm>
            <a:prstGeom prst="rect">
              <a:avLst/>
            </a:prstGeom>
            <a:noFill/>
          </p:spPr>
        </p:pic>
        <p:sp>
          <p:nvSpPr>
            <p:cNvPr id="24" name="Text Box 6"/>
            <p:cNvSpPr txBox="1">
              <a:spLocks noChangeArrowheads="1"/>
            </p:cNvSpPr>
            <p:nvPr/>
          </p:nvSpPr>
          <p:spPr bwMode="auto">
            <a:xfrm>
              <a:off x="201613" y="3594100"/>
              <a:ext cx="1849437" cy="274638"/>
            </a:xfrm>
            <a:prstGeom prst="rect">
              <a:avLst/>
            </a:prstGeom>
            <a:noFill/>
            <a:ln w="9525">
              <a:noFill/>
              <a:miter lim="800000"/>
              <a:headEnd/>
              <a:tailEnd/>
            </a:ln>
            <a:effectLst/>
          </p:spPr>
          <p:txBody>
            <a:bodyPr wrap="none">
              <a:spAutoFit/>
            </a:bodyPr>
            <a:lstStyle/>
            <a:p>
              <a:pPr algn="l" eaLnBrk="1" fontAlgn="auto" hangingPunct="1">
                <a:spcBef>
                  <a:spcPts val="0"/>
                </a:spcBef>
                <a:spcAft>
                  <a:spcPts val="0"/>
                </a:spcAft>
              </a:pPr>
              <a:r>
                <a:rPr lang="de-CH" sz="1200">
                  <a:solidFill>
                    <a:srgbClr val="FFFFFF"/>
                  </a:solidFill>
                  <a:latin typeface="Calibri"/>
                </a:rPr>
                <a:t>Nvidia GeForce GTX280</a:t>
              </a:r>
            </a:p>
          </p:txBody>
        </p:sp>
      </p:grpSp>
      <p:sp>
        <p:nvSpPr>
          <p:cNvPr id="2" name="Text Box 24">
            <a:extLst>
              <a:ext uri="{FF2B5EF4-FFF2-40B4-BE49-F238E27FC236}">
                <a16:creationId xmlns:a16="http://schemas.microsoft.com/office/drawing/2014/main" id="{9CAD56C7-5358-D70E-0482-907B3779C940}"/>
              </a:ext>
            </a:extLst>
          </p:cNvPr>
          <p:cNvSpPr txBox="1">
            <a:spLocks noChangeArrowheads="1"/>
          </p:cNvSpPr>
          <p:nvPr/>
        </p:nvSpPr>
        <p:spPr bwMode="auto">
          <a:xfrm>
            <a:off x="365125" y="6216650"/>
            <a:ext cx="184150" cy="366713"/>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endParaRPr lang="en-US" sz="1800">
              <a:solidFill>
                <a:srgbClr val="000000"/>
              </a:solidFill>
              <a:latin typeface="Calibri" pitchFamily="34" charset="0"/>
            </a:endParaRPr>
          </a:p>
        </p:txBody>
      </p:sp>
      <p:sp>
        <p:nvSpPr>
          <p:cNvPr id="4" name="AutoShape 18">
            <a:extLst>
              <a:ext uri="{FF2B5EF4-FFF2-40B4-BE49-F238E27FC236}">
                <a16:creationId xmlns:a16="http://schemas.microsoft.com/office/drawing/2014/main" id="{0F786019-ACCE-053E-CF76-D9370C45B050}"/>
              </a:ext>
            </a:extLst>
          </p:cNvPr>
          <p:cNvSpPr>
            <a:spLocks noChangeArrowheads="1"/>
          </p:cNvSpPr>
          <p:nvPr/>
        </p:nvSpPr>
        <p:spPr bwMode="auto">
          <a:xfrm rot="5400000">
            <a:off x="402352" y="3381808"/>
            <a:ext cx="609600" cy="439300"/>
          </a:xfrm>
          <a:prstGeom prst="rightArrow">
            <a:avLst>
              <a:gd name="adj1" fmla="val 50000"/>
              <a:gd name="adj2" fmla="val 50000"/>
            </a:avLst>
          </a:prstGeom>
          <a:solidFill>
            <a:srgbClr val="FFFF00"/>
          </a:solidFill>
          <a:ln w="6350">
            <a:solidFill>
              <a:schemeClr val="tx1"/>
            </a:solidFill>
            <a:miter lim="800000"/>
            <a:headEnd/>
            <a:tailEnd/>
          </a:ln>
        </p:spPr>
        <p:txBody>
          <a:bodyPr rot="10800000" vert="eaVert" wrap="none" anchor="ctr"/>
          <a:lstStyle/>
          <a:p>
            <a:pPr eaLnBrk="1" fontAlgn="auto" hangingPunct="1">
              <a:spcBef>
                <a:spcPts val="0"/>
              </a:spcBef>
              <a:spcAft>
                <a:spcPts val="0"/>
              </a:spcAft>
            </a:pPr>
            <a:endParaRPr lang="en-US" sz="1800">
              <a:solidFill>
                <a:srgbClr val="333399"/>
              </a:solidFill>
              <a:latin typeface="Calibri" pitchFamily="34" charset="0"/>
            </a:endParaRPr>
          </a:p>
        </p:txBody>
      </p:sp>
      <p:sp>
        <p:nvSpPr>
          <p:cNvPr id="5" name="Text Box 19">
            <a:extLst>
              <a:ext uri="{FF2B5EF4-FFF2-40B4-BE49-F238E27FC236}">
                <a16:creationId xmlns:a16="http://schemas.microsoft.com/office/drawing/2014/main" id="{E27C7115-10B6-A751-0EBB-F335C3DD6421}"/>
              </a:ext>
            </a:extLst>
          </p:cNvPr>
          <p:cNvSpPr txBox="1">
            <a:spLocks noChangeArrowheads="1"/>
          </p:cNvSpPr>
          <p:nvPr/>
        </p:nvSpPr>
        <p:spPr bwMode="auto">
          <a:xfrm>
            <a:off x="1066800" y="3372858"/>
            <a:ext cx="2025650" cy="366713"/>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1800" dirty="0">
                <a:solidFill>
                  <a:srgbClr val="000000"/>
                </a:solidFill>
                <a:latin typeface="Calibri" pitchFamily="34" charset="0"/>
              </a:rPr>
              <a:t>f is a quantum gate </a:t>
            </a:r>
          </a:p>
        </p:txBody>
      </p:sp>
      <p:sp>
        <p:nvSpPr>
          <p:cNvPr id="7" name="Text Box 30">
            <a:extLst>
              <a:ext uri="{FF2B5EF4-FFF2-40B4-BE49-F238E27FC236}">
                <a16:creationId xmlns:a16="http://schemas.microsoft.com/office/drawing/2014/main" id="{65BF910B-6CED-0C34-C882-43DA210DB551}"/>
              </a:ext>
            </a:extLst>
          </p:cNvPr>
          <p:cNvSpPr txBox="1">
            <a:spLocks noChangeArrowheads="1"/>
          </p:cNvSpPr>
          <p:nvPr/>
        </p:nvSpPr>
        <p:spPr bwMode="auto">
          <a:xfrm>
            <a:off x="517525" y="5322308"/>
            <a:ext cx="184150" cy="366713"/>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endParaRPr lang="en-US" sz="1800">
              <a:solidFill>
                <a:srgbClr val="000000"/>
              </a:solidFill>
              <a:latin typeface="Calibri" pitchFamily="34" charset="0"/>
            </a:endParaRPr>
          </a:p>
        </p:txBody>
      </p:sp>
      <p:sp>
        <p:nvSpPr>
          <p:cNvPr id="8" name="AutoShape 32">
            <a:extLst>
              <a:ext uri="{FF2B5EF4-FFF2-40B4-BE49-F238E27FC236}">
                <a16:creationId xmlns:a16="http://schemas.microsoft.com/office/drawing/2014/main" id="{39DCD0C1-6520-3329-CB7C-BF1F6A1C7D57}"/>
              </a:ext>
            </a:extLst>
          </p:cNvPr>
          <p:cNvSpPr>
            <a:spLocks noChangeArrowheads="1"/>
          </p:cNvSpPr>
          <p:nvPr/>
        </p:nvSpPr>
        <p:spPr bwMode="auto">
          <a:xfrm rot="5400000">
            <a:off x="514279" y="5447221"/>
            <a:ext cx="741942" cy="515500"/>
          </a:xfrm>
          <a:custGeom>
            <a:avLst/>
            <a:gdLst>
              <a:gd name="G0" fmla="+- 8807 0 0"/>
              <a:gd name="G1" fmla="+- 18514 0 0"/>
              <a:gd name="G2" fmla="+- 7200 0 0"/>
              <a:gd name="G3" fmla="*/ 8807 1 2"/>
              <a:gd name="G4" fmla="+- G3 10800 0"/>
              <a:gd name="G5" fmla="+- 21600 880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204 w 21600"/>
              <a:gd name="T1" fmla="*/ 0 h 21600"/>
              <a:gd name="T2" fmla="*/ 8807 w 21600"/>
              <a:gd name="T3" fmla="*/ 7200 h 21600"/>
              <a:gd name="T4" fmla="*/ 0 w 21600"/>
              <a:gd name="T5" fmla="*/ 1773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04" y="0"/>
                </a:moveTo>
                <a:lnTo>
                  <a:pt x="8807" y="7200"/>
                </a:lnTo>
                <a:lnTo>
                  <a:pt x="11893" y="7200"/>
                </a:lnTo>
                <a:lnTo>
                  <a:pt x="11893" y="13875"/>
                </a:lnTo>
                <a:lnTo>
                  <a:pt x="0" y="13875"/>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a:effectLst/>
        </p:spPr>
        <p:txBody>
          <a:bodyPr wrap="none" anchor="ctr"/>
          <a:lstStyle/>
          <a:p>
            <a:pPr algn="l" eaLnBrk="1" fontAlgn="auto" hangingPunct="1">
              <a:spcBef>
                <a:spcPts val="0"/>
              </a:spcBef>
              <a:spcAft>
                <a:spcPts val="0"/>
              </a:spcAft>
              <a:defRPr/>
            </a:pPr>
            <a:endParaRPr lang="en-US" sz="1800">
              <a:solidFill>
                <a:srgbClr val="000000"/>
              </a:solidFill>
              <a:effectLst>
                <a:outerShdw blurRad="38100" dist="38100" dir="2700000" algn="tl">
                  <a:srgbClr val="000000">
                    <a:alpha val="43137"/>
                  </a:srgbClr>
                </a:outerShdw>
              </a:effectLst>
              <a:latin typeface="Calibri" pitchFamily="34" charset="0"/>
            </a:endParaRPr>
          </a:p>
        </p:txBody>
      </p:sp>
      <p:sp>
        <p:nvSpPr>
          <p:cNvPr id="10" name="AutoShape 34">
            <a:extLst>
              <a:ext uri="{FF2B5EF4-FFF2-40B4-BE49-F238E27FC236}">
                <a16:creationId xmlns:a16="http://schemas.microsoft.com/office/drawing/2014/main" id="{5B452202-CCB1-768E-A94B-9ADE58B1FF60}"/>
              </a:ext>
            </a:extLst>
          </p:cNvPr>
          <p:cNvSpPr>
            <a:spLocks noChangeArrowheads="1"/>
          </p:cNvSpPr>
          <p:nvPr/>
        </p:nvSpPr>
        <p:spPr bwMode="auto">
          <a:xfrm rot="16200000" flipH="1">
            <a:off x="8045450" y="5277858"/>
            <a:ext cx="381000" cy="381000"/>
          </a:xfrm>
          <a:custGeom>
            <a:avLst/>
            <a:gdLst>
              <a:gd name="G0" fmla="+- 8807 0 0"/>
              <a:gd name="G1" fmla="+- 18514 0 0"/>
              <a:gd name="G2" fmla="+- 7200 0 0"/>
              <a:gd name="G3" fmla="*/ 8807 1 2"/>
              <a:gd name="G4" fmla="+- G3 10800 0"/>
              <a:gd name="G5" fmla="+- 21600 880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204 w 21600"/>
              <a:gd name="T1" fmla="*/ 0 h 21600"/>
              <a:gd name="T2" fmla="*/ 8807 w 21600"/>
              <a:gd name="T3" fmla="*/ 7200 h 21600"/>
              <a:gd name="T4" fmla="*/ 0 w 21600"/>
              <a:gd name="T5" fmla="*/ 1773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04" y="0"/>
                </a:moveTo>
                <a:lnTo>
                  <a:pt x="8807" y="7200"/>
                </a:lnTo>
                <a:lnTo>
                  <a:pt x="11893" y="7200"/>
                </a:lnTo>
                <a:lnTo>
                  <a:pt x="11893" y="13875"/>
                </a:lnTo>
                <a:lnTo>
                  <a:pt x="0" y="13875"/>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a:effectLst/>
        </p:spPr>
        <p:txBody>
          <a:bodyPr wrap="none" anchor="ctr"/>
          <a:lstStyle/>
          <a:p>
            <a:pPr algn="l" eaLnBrk="1" fontAlgn="auto" hangingPunct="1">
              <a:spcBef>
                <a:spcPts val="0"/>
              </a:spcBef>
              <a:spcAft>
                <a:spcPts val="0"/>
              </a:spcAft>
              <a:defRPr/>
            </a:pPr>
            <a:endParaRPr lang="en-US" sz="1800">
              <a:solidFill>
                <a:srgbClr val="000000"/>
              </a:solidFill>
              <a:effectLst>
                <a:outerShdw blurRad="38100" dist="38100" dir="2700000" algn="tl">
                  <a:srgbClr val="000000">
                    <a:alpha val="43137"/>
                  </a:srgbClr>
                </a:outerShdw>
              </a:effectLst>
              <a:latin typeface="Calibri" pitchFamily="34" charset="0"/>
            </a:endParaRPr>
          </a:p>
        </p:txBody>
      </p:sp>
      <p:pic>
        <p:nvPicPr>
          <p:cNvPr id="11" name="Picture 2" descr="http://www.tech-faq.com/wp-content/uploads/images/qubit.gif">
            <a:extLst>
              <a:ext uri="{FF2B5EF4-FFF2-40B4-BE49-F238E27FC236}">
                <a16:creationId xmlns:a16="http://schemas.microsoft.com/office/drawing/2014/main" id="{FF76700E-F127-50C9-D8A6-1083E7D3481E}"/>
              </a:ext>
            </a:extLst>
          </p:cNvPr>
          <p:cNvPicPr>
            <a:picLocks noChangeAspect="1" noChangeArrowheads="1"/>
          </p:cNvPicPr>
          <p:nvPr/>
        </p:nvPicPr>
        <p:blipFill>
          <a:blip r:embed="rId4" cstate="print"/>
          <a:srcRect t="-11111" b="-7407"/>
          <a:stretch>
            <a:fillRect/>
          </a:stretch>
        </p:blipFill>
        <p:spPr bwMode="auto">
          <a:xfrm>
            <a:off x="7382645" y="4038600"/>
            <a:ext cx="1685155" cy="2438400"/>
          </a:xfrm>
          <a:prstGeom prst="rect">
            <a:avLst/>
          </a:prstGeom>
          <a:noFill/>
        </p:spPr>
      </p:pic>
      <p:pic>
        <p:nvPicPr>
          <p:cNvPr id="12" name="Picture 11" descr="File:Mendel I 018 r.jpg">
            <a:extLst>
              <a:ext uri="{FF2B5EF4-FFF2-40B4-BE49-F238E27FC236}">
                <a16:creationId xmlns:a16="http://schemas.microsoft.com/office/drawing/2014/main" id="{BFC883D1-5D66-3E60-00CF-B9AD7BF3D3C5}"/>
              </a:ext>
            </a:extLst>
          </p:cNvPr>
          <p:cNvPicPr>
            <a:picLocks noChangeAspect="1" noChangeArrowheads="1"/>
          </p:cNvPicPr>
          <p:nvPr/>
        </p:nvPicPr>
        <p:blipFill>
          <a:blip r:embed="rId5" cstate="print"/>
          <a:srcRect/>
          <a:stretch>
            <a:fillRect/>
          </a:stretch>
        </p:blipFill>
        <p:spPr bwMode="auto">
          <a:xfrm>
            <a:off x="41660" y="3128482"/>
            <a:ext cx="2463800" cy="3462015"/>
          </a:xfrm>
          <a:prstGeom prst="rect">
            <a:avLst/>
          </a:prstGeom>
          <a:noFill/>
        </p:spPr>
      </p:pic>
      <p:pic>
        <p:nvPicPr>
          <p:cNvPr id="13" name="Picture 13" descr="Employees work the production line at a factory in Ciudad Acuna, Coahuila state, Mexico.">
            <a:extLst>
              <a:ext uri="{FF2B5EF4-FFF2-40B4-BE49-F238E27FC236}">
                <a16:creationId xmlns:a16="http://schemas.microsoft.com/office/drawing/2014/main" id="{62BA79FA-E1BA-9E90-8FB9-0EA460EBF8ED}"/>
              </a:ext>
            </a:extLst>
          </p:cNvPr>
          <p:cNvPicPr>
            <a:picLocks noChangeAspect="1" noChangeArrowheads="1"/>
          </p:cNvPicPr>
          <p:nvPr/>
        </p:nvPicPr>
        <p:blipFill>
          <a:blip r:embed="rId6" cstate="print"/>
          <a:srcRect/>
          <a:stretch>
            <a:fillRect/>
          </a:stretch>
        </p:blipFill>
        <p:spPr bwMode="auto">
          <a:xfrm>
            <a:off x="3425443" y="2914650"/>
            <a:ext cx="5715000" cy="3486150"/>
          </a:xfrm>
          <a:prstGeom prst="rect">
            <a:avLst/>
          </a:prstGeom>
          <a:noFill/>
        </p:spPr>
      </p:pic>
      <p:sp>
        <p:nvSpPr>
          <p:cNvPr id="14" name="AutoShape 18">
            <a:extLst>
              <a:ext uri="{FF2B5EF4-FFF2-40B4-BE49-F238E27FC236}">
                <a16:creationId xmlns:a16="http://schemas.microsoft.com/office/drawing/2014/main" id="{CADD431D-2CCF-C1BF-76BD-8F986FADD563}"/>
              </a:ext>
            </a:extLst>
          </p:cNvPr>
          <p:cNvSpPr>
            <a:spLocks noChangeArrowheads="1"/>
          </p:cNvSpPr>
          <p:nvPr/>
        </p:nvSpPr>
        <p:spPr bwMode="auto">
          <a:xfrm>
            <a:off x="2286000" y="4495800"/>
            <a:ext cx="1752600" cy="628712"/>
          </a:xfrm>
          <a:prstGeom prst="rightArrow">
            <a:avLst>
              <a:gd name="adj1" fmla="val 50000"/>
              <a:gd name="adj2" fmla="val 50000"/>
            </a:avLst>
          </a:prstGeom>
          <a:solidFill>
            <a:srgbClr val="FFFF00"/>
          </a:solidFill>
          <a:ln w="6350">
            <a:solidFill>
              <a:schemeClr val="tx1"/>
            </a:solidFill>
            <a:miter lim="800000"/>
            <a:headEnd/>
            <a:tailEnd/>
          </a:ln>
        </p:spPr>
        <p:txBody>
          <a:bodyPr rot="10800000" vert="eaVert" wrap="none" anchor="ctr"/>
          <a:lstStyle/>
          <a:p>
            <a:pPr eaLnBrk="1" fontAlgn="auto" hangingPunct="1">
              <a:spcBef>
                <a:spcPts val="0"/>
              </a:spcBef>
              <a:spcAft>
                <a:spcPts val="0"/>
              </a:spcAft>
            </a:pPr>
            <a:endParaRPr lang="en-US" sz="1800">
              <a:solidFill>
                <a:srgbClr val="333399"/>
              </a:solidFill>
              <a:latin typeface="Calibri" pitchFamily="34" charset="0"/>
            </a:endParaRPr>
          </a:p>
        </p:txBody>
      </p:sp>
      <p:sp>
        <p:nvSpPr>
          <p:cNvPr id="15" name="Szövegdoboz 28">
            <a:extLst>
              <a:ext uri="{FF2B5EF4-FFF2-40B4-BE49-F238E27FC236}">
                <a16:creationId xmlns:a16="http://schemas.microsoft.com/office/drawing/2014/main" id="{D0FE072E-4472-E6D7-31DA-ADEAC301F4B4}"/>
              </a:ext>
            </a:extLst>
          </p:cNvPr>
          <p:cNvSpPr txBox="1"/>
          <p:nvPr/>
        </p:nvSpPr>
        <p:spPr>
          <a:xfrm>
            <a:off x="163033" y="5757532"/>
            <a:ext cx="2315634" cy="584775"/>
          </a:xfrm>
          <a:prstGeom prst="rect">
            <a:avLst/>
          </a:prstGeom>
          <a:noFill/>
        </p:spPr>
        <p:txBody>
          <a:bodyPr wrap="none" rtlCol="0">
            <a:spAutoFit/>
          </a:bodyPr>
          <a:lstStyle/>
          <a:p>
            <a:pPr algn="l" eaLnBrk="1" fontAlgn="auto" hangingPunct="1">
              <a:spcBef>
                <a:spcPts val="0"/>
              </a:spcBef>
              <a:spcAft>
                <a:spcPts val="0"/>
              </a:spcAft>
            </a:pPr>
            <a:r>
              <a:rPr lang="en-US" sz="3200" dirty="0">
                <a:solidFill>
                  <a:srgbClr val="FFFFFF"/>
                </a:solidFill>
                <a:latin typeface="Calibri"/>
              </a:rPr>
              <a:t>Guild system</a:t>
            </a:r>
          </a:p>
        </p:txBody>
      </p:sp>
      <p:sp>
        <p:nvSpPr>
          <p:cNvPr id="16" name="Szövegdoboz 29">
            <a:extLst>
              <a:ext uri="{FF2B5EF4-FFF2-40B4-BE49-F238E27FC236}">
                <a16:creationId xmlns:a16="http://schemas.microsoft.com/office/drawing/2014/main" id="{C48BE11B-45CA-9175-7A6C-AE70AC9A02E3}"/>
              </a:ext>
            </a:extLst>
          </p:cNvPr>
          <p:cNvSpPr txBox="1"/>
          <p:nvPr/>
        </p:nvSpPr>
        <p:spPr>
          <a:xfrm>
            <a:off x="3581400" y="5791200"/>
            <a:ext cx="2986523" cy="584775"/>
          </a:xfrm>
          <a:prstGeom prst="rect">
            <a:avLst/>
          </a:prstGeom>
          <a:noFill/>
        </p:spPr>
        <p:txBody>
          <a:bodyPr wrap="none" rtlCol="0">
            <a:spAutoFit/>
          </a:bodyPr>
          <a:lstStyle/>
          <a:p>
            <a:pPr algn="l" eaLnBrk="1" fontAlgn="auto" hangingPunct="1">
              <a:spcBef>
                <a:spcPts val="0"/>
              </a:spcBef>
              <a:spcAft>
                <a:spcPts val="0"/>
              </a:spcAft>
            </a:pPr>
            <a:r>
              <a:rPr lang="en-US" sz="3200" dirty="0">
                <a:solidFill>
                  <a:srgbClr val="FFFFFF"/>
                </a:solidFill>
                <a:latin typeface="Calibri"/>
              </a:rPr>
              <a:t>Mass production</a:t>
            </a:r>
          </a:p>
        </p:txBody>
      </p:sp>
      <p:sp>
        <p:nvSpPr>
          <p:cNvPr id="17" name="Szövegdoboz 20">
            <a:extLst>
              <a:ext uri="{FF2B5EF4-FFF2-40B4-BE49-F238E27FC236}">
                <a16:creationId xmlns:a16="http://schemas.microsoft.com/office/drawing/2014/main" id="{905DCBC1-6114-DE35-7671-494603EA645B}"/>
              </a:ext>
            </a:extLst>
          </p:cNvPr>
          <p:cNvSpPr txBox="1"/>
          <p:nvPr/>
        </p:nvSpPr>
        <p:spPr>
          <a:xfrm>
            <a:off x="92075" y="59381"/>
            <a:ext cx="4592155"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Principles: How powerful?</a:t>
            </a:r>
          </a:p>
        </p:txBody>
      </p:sp>
    </p:spTree>
    <p:extLst>
      <p:ext uri="{BB962C8B-B14F-4D97-AF65-F5344CB8AC3E}">
        <p14:creationId xmlns:p14="http://schemas.microsoft.com/office/powerpoint/2010/main" val="2742498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p:cNvPicPr>
            <a:picLocks noChangeAspect="1" noChangeArrowheads="1"/>
          </p:cNvPicPr>
          <p:nvPr/>
        </p:nvPicPr>
        <p:blipFill>
          <a:blip r:embed="rId3" cstate="print"/>
          <a:srcRect/>
          <a:stretch>
            <a:fillRect/>
          </a:stretch>
        </p:blipFill>
        <p:spPr bwMode="auto">
          <a:xfrm>
            <a:off x="3127655" y="1112837"/>
            <a:ext cx="2289898" cy="619028"/>
          </a:xfrm>
          <a:prstGeom prst="rect">
            <a:avLst/>
          </a:prstGeom>
          <a:noFill/>
          <a:ln w="9525">
            <a:noFill/>
            <a:miter lim="800000"/>
            <a:headEnd/>
            <a:tailEnd/>
          </a:ln>
        </p:spPr>
      </p:pic>
      <p:pic>
        <p:nvPicPr>
          <p:cNvPr id="18439" name="Picture 7"/>
          <p:cNvPicPr>
            <a:picLocks noChangeAspect="1" noChangeArrowheads="1"/>
          </p:cNvPicPr>
          <p:nvPr/>
        </p:nvPicPr>
        <p:blipFill>
          <a:blip r:embed="rId4" cstate="print"/>
          <a:srcRect/>
          <a:stretch>
            <a:fillRect/>
          </a:stretch>
        </p:blipFill>
        <p:spPr bwMode="auto">
          <a:xfrm>
            <a:off x="3127655" y="1798637"/>
            <a:ext cx="2438400" cy="878114"/>
          </a:xfrm>
          <a:prstGeom prst="rect">
            <a:avLst/>
          </a:prstGeom>
          <a:noFill/>
          <a:ln w="9525">
            <a:noFill/>
            <a:miter lim="800000"/>
            <a:headEnd/>
            <a:tailEnd/>
          </a:ln>
        </p:spPr>
      </p:pic>
      <p:sp>
        <p:nvSpPr>
          <p:cNvPr id="68620" name="Text Box 12"/>
          <p:cNvSpPr txBox="1">
            <a:spLocks noChangeArrowheads="1"/>
          </p:cNvSpPr>
          <p:nvPr/>
        </p:nvSpPr>
        <p:spPr bwMode="auto">
          <a:xfrm>
            <a:off x="419380" y="1112837"/>
            <a:ext cx="5680075" cy="461665"/>
          </a:xfrm>
          <a:prstGeom prst="rect">
            <a:avLst/>
          </a:prstGeom>
          <a:noFill/>
          <a:ln w="9525">
            <a:noFill/>
            <a:miter lim="800000"/>
            <a:headEnd/>
            <a:tailEnd/>
          </a:ln>
          <a:effectLst/>
        </p:spPr>
        <p:txBody>
          <a:bodyPr>
            <a:spAutoFit/>
          </a:bodyPr>
          <a:lstStyle/>
          <a:p>
            <a:pPr algn="l" eaLnBrk="1" fontAlgn="auto" hangingPunct="1">
              <a:spcBef>
                <a:spcPts val="0"/>
              </a:spcBef>
              <a:spcAft>
                <a:spcPts val="0"/>
              </a:spcAft>
              <a:defRPr/>
            </a:pPr>
            <a:r>
              <a:rPr lang="en-US" sz="2400" b="1" dirty="0">
                <a:solidFill>
                  <a:srgbClr val="000000"/>
                </a:solidFill>
                <a:latin typeface="Calibri" pitchFamily="34" charset="0"/>
              </a:rPr>
              <a:t>Quantum Bit</a:t>
            </a:r>
            <a:endParaRPr lang="en-US" dirty="0">
              <a:solidFill>
                <a:srgbClr val="000000"/>
              </a:solidFill>
              <a:latin typeface="Calibri" pitchFamily="34" charset="0"/>
            </a:endParaRPr>
          </a:p>
        </p:txBody>
      </p:sp>
      <p:sp>
        <p:nvSpPr>
          <p:cNvPr id="18443" name="Text Box 13"/>
          <p:cNvSpPr txBox="1">
            <a:spLocks noChangeArrowheads="1"/>
          </p:cNvSpPr>
          <p:nvPr/>
        </p:nvSpPr>
        <p:spPr bwMode="auto">
          <a:xfrm>
            <a:off x="419380" y="1951037"/>
            <a:ext cx="4994275" cy="461665"/>
          </a:xfrm>
          <a:prstGeom prst="rect">
            <a:avLst/>
          </a:prstGeom>
          <a:noFill/>
          <a:ln w="9525">
            <a:noFill/>
            <a:miter lim="800000"/>
            <a:headEnd/>
            <a:tailEnd/>
          </a:ln>
        </p:spPr>
        <p:txBody>
          <a:bodyPr>
            <a:spAutoFit/>
          </a:bodyPr>
          <a:lstStyle/>
          <a:p>
            <a:pPr algn="l" eaLnBrk="1" fontAlgn="auto" hangingPunct="1">
              <a:spcBef>
                <a:spcPts val="0"/>
              </a:spcBef>
              <a:spcAft>
                <a:spcPts val="0"/>
              </a:spcAft>
            </a:pPr>
            <a:r>
              <a:rPr lang="en-US" sz="2400" b="1" dirty="0">
                <a:solidFill>
                  <a:srgbClr val="000000"/>
                </a:solidFill>
                <a:latin typeface="Calibri" pitchFamily="34" charset="0"/>
              </a:rPr>
              <a:t>Multiple </a:t>
            </a:r>
            <a:r>
              <a:rPr lang="en-US" sz="2400" b="1" dirty="0" err="1">
                <a:solidFill>
                  <a:srgbClr val="000000"/>
                </a:solidFill>
                <a:latin typeface="Calibri" pitchFamily="34" charset="0"/>
              </a:rPr>
              <a:t>QuBits</a:t>
            </a:r>
            <a:endParaRPr lang="en-US" sz="2400" b="1" dirty="0">
              <a:solidFill>
                <a:srgbClr val="000000"/>
              </a:solidFill>
              <a:latin typeface="Calibri" pitchFamily="34" charset="0"/>
            </a:endParaRPr>
          </a:p>
        </p:txBody>
      </p:sp>
      <p:pic>
        <p:nvPicPr>
          <p:cNvPr id="32" name="Picture 9"/>
          <p:cNvPicPr>
            <a:picLocks noChangeAspect="1" noChangeArrowheads="1"/>
          </p:cNvPicPr>
          <p:nvPr/>
        </p:nvPicPr>
        <p:blipFill>
          <a:blip r:embed="rId5" cstate="print"/>
          <a:srcRect/>
          <a:stretch>
            <a:fillRect/>
          </a:stretch>
        </p:blipFill>
        <p:spPr bwMode="auto">
          <a:xfrm>
            <a:off x="587655" y="2961695"/>
            <a:ext cx="4292600" cy="620713"/>
          </a:xfrm>
          <a:prstGeom prst="rect">
            <a:avLst/>
          </a:prstGeom>
          <a:noFill/>
          <a:ln w="9525">
            <a:noFill/>
            <a:miter lim="800000"/>
            <a:headEnd/>
            <a:tailEnd/>
          </a:ln>
        </p:spPr>
      </p:pic>
      <p:pic>
        <p:nvPicPr>
          <p:cNvPr id="22" name="Picture 2"/>
          <p:cNvPicPr>
            <a:picLocks noChangeAspect="1" noChangeArrowheads="1"/>
          </p:cNvPicPr>
          <p:nvPr/>
        </p:nvPicPr>
        <p:blipFill>
          <a:blip r:embed="rId6" cstate="print"/>
          <a:srcRect/>
          <a:stretch>
            <a:fillRect/>
          </a:stretch>
        </p:blipFill>
        <p:spPr bwMode="auto">
          <a:xfrm>
            <a:off x="155855" y="894870"/>
            <a:ext cx="5235091" cy="2667000"/>
          </a:xfrm>
          <a:prstGeom prst="rect">
            <a:avLst/>
          </a:prstGeom>
          <a:noFill/>
          <a:ln w="9525">
            <a:noFill/>
            <a:miter lim="800000"/>
            <a:headEnd/>
            <a:tailEnd/>
          </a:ln>
        </p:spPr>
      </p:pic>
      <p:sp>
        <p:nvSpPr>
          <p:cNvPr id="24" name="Szövegdoboz 23"/>
          <p:cNvSpPr txBox="1"/>
          <p:nvPr/>
        </p:nvSpPr>
        <p:spPr>
          <a:xfrm>
            <a:off x="308255" y="960437"/>
            <a:ext cx="2573910"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srgbClr val="FFFFFF"/>
                </a:solidFill>
                <a:latin typeface="Calibri"/>
              </a:rPr>
              <a:t>Roadrunner - Los Alamos</a:t>
            </a:r>
          </a:p>
        </p:txBody>
      </p:sp>
      <p:sp>
        <p:nvSpPr>
          <p:cNvPr id="26" name="Szövegdoboz 25"/>
          <p:cNvSpPr txBox="1"/>
          <p:nvPr/>
        </p:nvSpPr>
        <p:spPr>
          <a:xfrm>
            <a:off x="308255" y="2941637"/>
            <a:ext cx="2202847"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l" eaLnBrk="1" fontAlgn="auto" hangingPunct="1">
              <a:spcBef>
                <a:spcPts val="0"/>
              </a:spcBef>
              <a:spcAft>
                <a:spcPts val="0"/>
              </a:spcAft>
            </a:pPr>
            <a:r>
              <a:rPr lang="en-US" sz="2400" b="1" dirty="0">
                <a:solidFill>
                  <a:srgbClr val="FFFFFF"/>
                </a:solidFill>
              </a:rPr>
              <a:t>Limit &lt; 40</a:t>
            </a:r>
            <a:r>
              <a:rPr lang="en-US" sz="1800" b="1" dirty="0">
                <a:solidFill>
                  <a:srgbClr val="FFFFFF"/>
                </a:solidFill>
              </a:rPr>
              <a:t> </a:t>
            </a:r>
            <a:r>
              <a:rPr lang="en-US" sz="2400" b="1" dirty="0" err="1">
                <a:solidFill>
                  <a:srgbClr val="FFFFFF"/>
                </a:solidFill>
              </a:rPr>
              <a:t>Qubit</a:t>
            </a:r>
            <a:endParaRPr lang="en-US" sz="1800" b="1" dirty="0">
              <a:solidFill>
                <a:srgbClr val="FFFFFF"/>
              </a:solidFill>
            </a:endParaRPr>
          </a:p>
        </p:txBody>
      </p:sp>
      <p:sp>
        <p:nvSpPr>
          <p:cNvPr id="28" name="Szövegdoboz 27"/>
          <p:cNvSpPr txBox="1"/>
          <p:nvPr/>
        </p:nvSpPr>
        <p:spPr>
          <a:xfrm>
            <a:off x="0" y="25151"/>
            <a:ext cx="4592155"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Principles: How powerful?</a:t>
            </a:r>
          </a:p>
        </p:txBody>
      </p:sp>
    </p:spTree>
    <p:extLst>
      <p:ext uri="{BB962C8B-B14F-4D97-AF65-F5344CB8AC3E}">
        <p14:creationId xmlns:p14="http://schemas.microsoft.com/office/powerpoint/2010/main" val="471504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p:cNvPicPr>
            <a:picLocks noChangeAspect="1" noChangeArrowheads="1"/>
          </p:cNvPicPr>
          <p:nvPr/>
        </p:nvPicPr>
        <p:blipFill>
          <a:blip r:embed="rId3" cstate="print"/>
          <a:srcRect/>
          <a:stretch>
            <a:fillRect/>
          </a:stretch>
        </p:blipFill>
        <p:spPr bwMode="auto">
          <a:xfrm>
            <a:off x="3127655" y="1112837"/>
            <a:ext cx="2289898" cy="619028"/>
          </a:xfrm>
          <a:prstGeom prst="rect">
            <a:avLst/>
          </a:prstGeom>
          <a:noFill/>
          <a:ln w="9525">
            <a:noFill/>
            <a:miter lim="800000"/>
            <a:headEnd/>
            <a:tailEnd/>
          </a:ln>
        </p:spPr>
      </p:pic>
      <p:pic>
        <p:nvPicPr>
          <p:cNvPr id="18439" name="Picture 7"/>
          <p:cNvPicPr>
            <a:picLocks noChangeAspect="1" noChangeArrowheads="1"/>
          </p:cNvPicPr>
          <p:nvPr/>
        </p:nvPicPr>
        <p:blipFill>
          <a:blip r:embed="rId4" cstate="print"/>
          <a:srcRect/>
          <a:stretch>
            <a:fillRect/>
          </a:stretch>
        </p:blipFill>
        <p:spPr bwMode="auto">
          <a:xfrm>
            <a:off x="3127655" y="1798637"/>
            <a:ext cx="2438400" cy="878114"/>
          </a:xfrm>
          <a:prstGeom prst="rect">
            <a:avLst/>
          </a:prstGeom>
          <a:noFill/>
          <a:ln w="9525">
            <a:noFill/>
            <a:miter lim="800000"/>
            <a:headEnd/>
            <a:tailEnd/>
          </a:ln>
        </p:spPr>
      </p:pic>
      <p:sp>
        <p:nvSpPr>
          <p:cNvPr id="68620" name="Text Box 12"/>
          <p:cNvSpPr txBox="1">
            <a:spLocks noChangeArrowheads="1"/>
          </p:cNvSpPr>
          <p:nvPr/>
        </p:nvSpPr>
        <p:spPr bwMode="auto">
          <a:xfrm>
            <a:off x="419380" y="1112837"/>
            <a:ext cx="5680075" cy="461665"/>
          </a:xfrm>
          <a:prstGeom prst="rect">
            <a:avLst/>
          </a:prstGeom>
          <a:noFill/>
          <a:ln w="9525">
            <a:noFill/>
            <a:miter lim="800000"/>
            <a:headEnd/>
            <a:tailEnd/>
          </a:ln>
          <a:effectLst/>
        </p:spPr>
        <p:txBody>
          <a:bodyPr>
            <a:spAutoFit/>
          </a:bodyPr>
          <a:lstStyle/>
          <a:p>
            <a:pPr algn="l" eaLnBrk="1" fontAlgn="auto" hangingPunct="1">
              <a:spcBef>
                <a:spcPts val="0"/>
              </a:spcBef>
              <a:spcAft>
                <a:spcPts val="0"/>
              </a:spcAft>
              <a:defRPr/>
            </a:pPr>
            <a:r>
              <a:rPr lang="en-US" sz="2400" b="1" dirty="0">
                <a:solidFill>
                  <a:srgbClr val="000000"/>
                </a:solidFill>
                <a:latin typeface="Calibri" pitchFamily="34" charset="0"/>
              </a:rPr>
              <a:t>Quantum Bit</a:t>
            </a:r>
            <a:endParaRPr lang="en-US" dirty="0">
              <a:solidFill>
                <a:srgbClr val="000000"/>
              </a:solidFill>
              <a:latin typeface="Calibri" pitchFamily="34" charset="0"/>
            </a:endParaRPr>
          </a:p>
        </p:txBody>
      </p:sp>
      <p:sp>
        <p:nvSpPr>
          <p:cNvPr id="18443" name="Text Box 13"/>
          <p:cNvSpPr txBox="1">
            <a:spLocks noChangeArrowheads="1"/>
          </p:cNvSpPr>
          <p:nvPr/>
        </p:nvSpPr>
        <p:spPr bwMode="auto">
          <a:xfrm>
            <a:off x="419380" y="1951037"/>
            <a:ext cx="4994275" cy="461665"/>
          </a:xfrm>
          <a:prstGeom prst="rect">
            <a:avLst/>
          </a:prstGeom>
          <a:noFill/>
          <a:ln w="9525">
            <a:noFill/>
            <a:miter lim="800000"/>
            <a:headEnd/>
            <a:tailEnd/>
          </a:ln>
        </p:spPr>
        <p:txBody>
          <a:bodyPr>
            <a:spAutoFit/>
          </a:bodyPr>
          <a:lstStyle/>
          <a:p>
            <a:pPr algn="l" eaLnBrk="1" fontAlgn="auto" hangingPunct="1">
              <a:spcBef>
                <a:spcPts val="0"/>
              </a:spcBef>
              <a:spcAft>
                <a:spcPts val="0"/>
              </a:spcAft>
            </a:pPr>
            <a:r>
              <a:rPr lang="en-US" sz="2400" b="1" dirty="0">
                <a:solidFill>
                  <a:srgbClr val="000000"/>
                </a:solidFill>
                <a:latin typeface="Calibri" pitchFamily="34" charset="0"/>
              </a:rPr>
              <a:t>Multiple </a:t>
            </a:r>
            <a:r>
              <a:rPr lang="en-US" sz="2400" b="1" dirty="0" err="1">
                <a:solidFill>
                  <a:srgbClr val="000000"/>
                </a:solidFill>
                <a:latin typeface="Calibri" pitchFamily="34" charset="0"/>
              </a:rPr>
              <a:t>QuBits</a:t>
            </a:r>
            <a:endParaRPr lang="en-US" sz="2400" b="1" dirty="0">
              <a:solidFill>
                <a:srgbClr val="000000"/>
              </a:solidFill>
              <a:latin typeface="Calibri" pitchFamily="34" charset="0"/>
            </a:endParaRPr>
          </a:p>
        </p:txBody>
      </p:sp>
      <p:sp>
        <p:nvSpPr>
          <p:cNvPr id="18448" name="Text Box 24"/>
          <p:cNvSpPr txBox="1">
            <a:spLocks noChangeArrowheads="1"/>
          </p:cNvSpPr>
          <p:nvPr/>
        </p:nvSpPr>
        <p:spPr bwMode="auto">
          <a:xfrm>
            <a:off x="520980" y="6491287"/>
            <a:ext cx="184150" cy="366713"/>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endParaRPr lang="en-US" sz="1800">
              <a:solidFill>
                <a:srgbClr val="000000"/>
              </a:solidFill>
              <a:latin typeface="Calibri" pitchFamily="34" charset="0"/>
            </a:endParaRPr>
          </a:p>
        </p:txBody>
      </p:sp>
      <p:pic>
        <p:nvPicPr>
          <p:cNvPr id="32" name="Picture 9"/>
          <p:cNvPicPr>
            <a:picLocks noChangeAspect="1" noChangeArrowheads="1"/>
          </p:cNvPicPr>
          <p:nvPr/>
        </p:nvPicPr>
        <p:blipFill>
          <a:blip r:embed="rId5" cstate="print"/>
          <a:srcRect/>
          <a:stretch>
            <a:fillRect/>
          </a:stretch>
        </p:blipFill>
        <p:spPr bwMode="auto">
          <a:xfrm>
            <a:off x="587655" y="2961695"/>
            <a:ext cx="4292600" cy="620713"/>
          </a:xfrm>
          <a:prstGeom prst="rect">
            <a:avLst/>
          </a:prstGeom>
          <a:noFill/>
          <a:ln w="9525">
            <a:noFill/>
            <a:miter lim="800000"/>
            <a:headEnd/>
            <a:tailEnd/>
          </a:ln>
        </p:spPr>
      </p:pic>
      <p:pic>
        <p:nvPicPr>
          <p:cNvPr id="33" name="Picture 10"/>
          <p:cNvPicPr>
            <a:picLocks noChangeAspect="1" noChangeArrowheads="1"/>
          </p:cNvPicPr>
          <p:nvPr/>
        </p:nvPicPr>
        <p:blipFill>
          <a:blip r:embed="rId6" cstate="print"/>
          <a:srcRect/>
          <a:stretch>
            <a:fillRect/>
          </a:stretch>
        </p:blipFill>
        <p:spPr bwMode="auto">
          <a:xfrm>
            <a:off x="536855" y="4180895"/>
            <a:ext cx="4759325" cy="641350"/>
          </a:xfrm>
          <a:prstGeom prst="rect">
            <a:avLst/>
          </a:prstGeom>
          <a:noFill/>
          <a:ln w="9525">
            <a:noFill/>
            <a:miter lim="800000"/>
            <a:headEnd/>
            <a:tailEnd/>
          </a:ln>
        </p:spPr>
      </p:pic>
      <p:sp>
        <p:nvSpPr>
          <p:cNvPr id="39" name="Text Box 20"/>
          <p:cNvSpPr txBox="1">
            <a:spLocks noChangeArrowheads="1"/>
          </p:cNvSpPr>
          <p:nvPr/>
        </p:nvSpPr>
        <p:spPr bwMode="auto">
          <a:xfrm>
            <a:off x="567018" y="4790495"/>
            <a:ext cx="5151437" cy="769441"/>
          </a:xfrm>
          <a:prstGeom prst="rect">
            <a:avLst/>
          </a:prstGeom>
          <a:noFill/>
          <a:ln w="9525">
            <a:noFill/>
            <a:miter lim="800000"/>
            <a:headEnd/>
            <a:tailEnd/>
          </a:ln>
        </p:spPr>
        <p:txBody>
          <a:bodyPr wrap="square">
            <a:spAutoFit/>
          </a:bodyPr>
          <a:lstStyle/>
          <a:p>
            <a:pPr algn="l" eaLnBrk="1" fontAlgn="auto" hangingPunct="1">
              <a:lnSpc>
                <a:spcPct val="110000"/>
              </a:lnSpc>
              <a:spcBef>
                <a:spcPts val="0"/>
              </a:spcBef>
              <a:spcAft>
                <a:spcPts val="0"/>
              </a:spcAft>
            </a:pPr>
            <a:r>
              <a:rPr lang="en-US" b="1" dirty="0">
                <a:solidFill>
                  <a:srgbClr val="000000"/>
                </a:solidFill>
                <a:latin typeface="Calibri" pitchFamily="34" charset="0"/>
              </a:rPr>
              <a:t>Quantum parallelism</a:t>
            </a:r>
            <a:r>
              <a:rPr lang="en-US" dirty="0">
                <a:solidFill>
                  <a:srgbClr val="000000"/>
                </a:solidFill>
                <a:latin typeface="Calibri" pitchFamily="34" charset="0"/>
              </a:rPr>
              <a:t>: parallel evaluations grow exponentially with the number of </a:t>
            </a:r>
            <a:r>
              <a:rPr lang="en-US" dirty="0" err="1">
                <a:solidFill>
                  <a:srgbClr val="000000"/>
                </a:solidFill>
                <a:latin typeface="Calibri" pitchFamily="34" charset="0"/>
              </a:rPr>
              <a:t>Qubits</a:t>
            </a:r>
            <a:r>
              <a:rPr lang="en-US" dirty="0">
                <a:solidFill>
                  <a:srgbClr val="000000"/>
                </a:solidFill>
                <a:latin typeface="Calibri" pitchFamily="34" charset="0"/>
              </a:rPr>
              <a:t> (≈2</a:t>
            </a:r>
            <a:r>
              <a:rPr lang="en-US" baseline="30000" dirty="0">
                <a:solidFill>
                  <a:srgbClr val="000000"/>
                </a:solidFill>
                <a:latin typeface="Calibri" pitchFamily="34" charset="0"/>
              </a:rPr>
              <a:t>n</a:t>
            </a:r>
            <a:r>
              <a:rPr lang="en-US" dirty="0">
                <a:solidFill>
                  <a:srgbClr val="000000"/>
                </a:solidFill>
                <a:latin typeface="Calibri" pitchFamily="34" charset="0"/>
              </a:rPr>
              <a:t>)</a:t>
            </a:r>
          </a:p>
        </p:txBody>
      </p:sp>
      <p:sp>
        <p:nvSpPr>
          <p:cNvPr id="46" name="Text Box 30"/>
          <p:cNvSpPr txBox="1">
            <a:spLocks noChangeArrowheads="1"/>
          </p:cNvSpPr>
          <p:nvPr/>
        </p:nvSpPr>
        <p:spPr bwMode="auto">
          <a:xfrm>
            <a:off x="673380" y="5596945"/>
            <a:ext cx="184150" cy="366713"/>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endParaRPr lang="en-US" sz="1800">
              <a:solidFill>
                <a:srgbClr val="000000"/>
              </a:solidFill>
              <a:latin typeface="Calibri" pitchFamily="34" charset="0"/>
            </a:endParaRPr>
          </a:p>
        </p:txBody>
      </p:sp>
      <p:pic>
        <p:nvPicPr>
          <p:cNvPr id="22" name="Picture 2"/>
          <p:cNvPicPr>
            <a:picLocks noChangeAspect="1" noChangeArrowheads="1"/>
          </p:cNvPicPr>
          <p:nvPr/>
        </p:nvPicPr>
        <p:blipFill>
          <a:blip r:embed="rId7" cstate="print"/>
          <a:srcRect/>
          <a:stretch>
            <a:fillRect/>
          </a:stretch>
        </p:blipFill>
        <p:spPr bwMode="auto">
          <a:xfrm>
            <a:off x="155855" y="894870"/>
            <a:ext cx="5235091" cy="2667000"/>
          </a:xfrm>
          <a:prstGeom prst="rect">
            <a:avLst/>
          </a:prstGeom>
          <a:noFill/>
          <a:ln w="9525">
            <a:noFill/>
            <a:miter lim="800000"/>
            <a:headEnd/>
            <a:tailEnd/>
          </a:ln>
        </p:spPr>
      </p:pic>
      <p:sp>
        <p:nvSpPr>
          <p:cNvPr id="24" name="Szövegdoboz 23"/>
          <p:cNvSpPr txBox="1"/>
          <p:nvPr/>
        </p:nvSpPr>
        <p:spPr>
          <a:xfrm>
            <a:off x="308255" y="960437"/>
            <a:ext cx="2573910"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srgbClr val="FFFFFF"/>
                </a:solidFill>
                <a:latin typeface="Calibri"/>
              </a:rPr>
              <a:t>Roadrunner - Los Alamos</a:t>
            </a:r>
          </a:p>
        </p:txBody>
      </p:sp>
      <p:pic>
        <p:nvPicPr>
          <p:cNvPr id="25" name="Picture 2"/>
          <p:cNvPicPr>
            <a:picLocks noChangeAspect="1" noChangeArrowheads="1"/>
          </p:cNvPicPr>
          <p:nvPr/>
        </p:nvPicPr>
        <p:blipFill>
          <a:blip r:embed="rId7" cstate="print"/>
          <a:srcRect/>
          <a:stretch>
            <a:fillRect/>
          </a:stretch>
        </p:blipFill>
        <p:spPr bwMode="auto">
          <a:xfrm>
            <a:off x="155529" y="3551237"/>
            <a:ext cx="5235091" cy="2667000"/>
          </a:xfrm>
          <a:prstGeom prst="rect">
            <a:avLst/>
          </a:prstGeom>
          <a:noFill/>
          <a:ln w="9525">
            <a:noFill/>
            <a:miter lim="800000"/>
            <a:headEnd/>
            <a:tailEnd/>
          </a:ln>
        </p:spPr>
      </p:pic>
      <p:sp>
        <p:nvSpPr>
          <p:cNvPr id="26" name="Szövegdoboz 25"/>
          <p:cNvSpPr txBox="1"/>
          <p:nvPr/>
        </p:nvSpPr>
        <p:spPr>
          <a:xfrm>
            <a:off x="308255" y="2941637"/>
            <a:ext cx="2202847"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l" eaLnBrk="1" fontAlgn="auto" hangingPunct="1">
              <a:spcBef>
                <a:spcPts val="0"/>
              </a:spcBef>
              <a:spcAft>
                <a:spcPts val="0"/>
              </a:spcAft>
            </a:pPr>
            <a:r>
              <a:rPr lang="en-US" sz="2400" b="1" dirty="0">
                <a:solidFill>
                  <a:srgbClr val="FFFFFF"/>
                </a:solidFill>
              </a:rPr>
              <a:t>Limit &lt; 40</a:t>
            </a:r>
            <a:r>
              <a:rPr lang="en-US" sz="1800" b="1" dirty="0">
                <a:solidFill>
                  <a:srgbClr val="FFFFFF"/>
                </a:solidFill>
              </a:rPr>
              <a:t> </a:t>
            </a:r>
            <a:r>
              <a:rPr lang="en-US" sz="2400" b="1" dirty="0" err="1">
                <a:solidFill>
                  <a:srgbClr val="FFFFFF"/>
                </a:solidFill>
              </a:rPr>
              <a:t>Qubit</a:t>
            </a:r>
            <a:endParaRPr lang="en-US" sz="1800" b="1" dirty="0">
              <a:solidFill>
                <a:srgbClr val="FFFFFF"/>
              </a:solidFill>
            </a:endParaRPr>
          </a:p>
        </p:txBody>
      </p:sp>
      <p:sp>
        <p:nvSpPr>
          <p:cNvPr id="27" name="Szövegdoboz 26"/>
          <p:cNvSpPr txBox="1"/>
          <p:nvPr/>
        </p:nvSpPr>
        <p:spPr>
          <a:xfrm>
            <a:off x="308255" y="5532437"/>
            <a:ext cx="1356462"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l" eaLnBrk="1" fontAlgn="auto" hangingPunct="1">
              <a:spcBef>
                <a:spcPts val="0"/>
              </a:spcBef>
              <a:spcAft>
                <a:spcPts val="0"/>
              </a:spcAft>
            </a:pPr>
            <a:r>
              <a:rPr lang="en-US" sz="2400" b="1" dirty="0">
                <a:solidFill>
                  <a:srgbClr val="FFFFFF"/>
                </a:solidFill>
              </a:rPr>
              <a:t>+ 1 </a:t>
            </a:r>
            <a:r>
              <a:rPr lang="en-US" sz="2400" b="1" dirty="0" err="1">
                <a:solidFill>
                  <a:srgbClr val="FFFFFF"/>
                </a:solidFill>
              </a:rPr>
              <a:t>Qubit</a:t>
            </a:r>
            <a:endParaRPr lang="en-US" sz="1800" b="1" dirty="0">
              <a:solidFill>
                <a:srgbClr val="FFFFFF"/>
              </a:solidFill>
            </a:endParaRPr>
          </a:p>
        </p:txBody>
      </p:sp>
      <p:sp>
        <p:nvSpPr>
          <p:cNvPr id="28" name="Szövegdoboz 27"/>
          <p:cNvSpPr txBox="1"/>
          <p:nvPr/>
        </p:nvSpPr>
        <p:spPr>
          <a:xfrm>
            <a:off x="0" y="25151"/>
            <a:ext cx="4592155"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Principles: How powerful?</a:t>
            </a:r>
          </a:p>
        </p:txBody>
      </p:sp>
    </p:spTree>
    <p:extLst>
      <p:ext uri="{BB962C8B-B14F-4D97-AF65-F5344CB8AC3E}">
        <p14:creationId xmlns:p14="http://schemas.microsoft.com/office/powerpoint/2010/main" val="679180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p:cNvPicPr>
            <a:picLocks noChangeAspect="1" noChangeArrowheads="1"/>
          </p:cNvPicPr>
          <p:nvPr/>
        </p:nvPicPr>
        <p:blipFill>
          <a:blip r:embed="rId3" cstate="print"/>
          <a:srcRect/>
          <a:stretch>
            <a:fillRect/>
          </a:stretch>
        </p:blipFill>
        <p:spPr bwMode="auto">
          <a:xfrm>
            <a:off x="3127655" y="1112837"/>
            <a:ext cx="2289898" cy="619028"/>
          </a:xfrm>
          <a:prstGeom prst="rect">
            <a:avLst/>
          </a:prstGeom>
          <a:noFill/>
          <a:ln w="9525">
            <a:noFill/>
            <a:miter lim="800000"/>
            <a:headEnd/>
            <a:tailEnd/>
          </a:ln>
        </p:spPr>
      </p:pic>
      <p:pic>
        <p:nvPicPr>
          <p:cNvPr id="18439" name="Picture 7"/>
          <p:cNvPicPr>
            <a:picLocks noChangeAspect="1" noChangeArrowheads="1"/>
          </p:cNvPicPr>
          <p:nvPr/>
        </p:nvPicPr>
        <p:blipFill>
          <a:blip r:embed="rId4" cstate="print"/>
          <a:srcRect/>
          <a:stretch>
            <a:fillRect/>
          </a:stretch>
        </p:blipFill>
        <p:spPr bwMode="auto">
          <a:xfrm>
            <a:off x="3127655" y="1798637"/>
            <a:ext cx="2438400" cy="878114"/>
          </a:xfrm>
          <a:prstGeom prst="rect">
            <a:avLst/>
          </a:prstGeom>
          <a:noFill/>
          <a:ln w="9525">
            <a:noFill/>
            <a:miter lim="800000"/>
            <a:headEnd/>
            <a:tailEnd/>
          </a:ln>
        </p:spPr>
      </p:pic>
      <p:sp>
        <p:nvSpPr>
          <p:cNvPr id="68620" name="Text Box 12"/>
          <p:cNvSpPr txBox="1">
            <a:spLocks noChangeArrowheads="1"/>
          </p:cNvSpPr>
          <p:nvPr/>
        </p:nvSpPr>
        <p:spPr bwMode="auto">
          <a:xfrm>
            <a:off x="419380" y="1112837"/>
            <a:ext cx="5680075" cy="461665"/>
          </a:xfrm>
          <a:prstGeom prst="rect">
            <a:avLst/>
          </a:prstGeom>
          <a:noFill/>
          <a:ln w="9525">
            <a:noFill/>
            <a:miter lim="800000"/>
            <a:headEnd/>
            <a:tailEnd/>
          </a:ln>
          <a:effectLst/>
        </p:spPr>
        <p:txBody>
          <a:bodyPr>
            <a:spAutoFit/>
          </a:bodyPr>
          <a:lstStyle/>
          <a:p>
            <a:pPr algn="l" eaLnBrk="1" fontAlgn="auto" hangingPunct="1">
              <a:spcBef>
                <a:spcPts val="0"/>
              </a:spcBef>
              <a:spcAft>
                <a:spcPts val="0"/>
              </a:spcAft>
              <a:defRPr/>
            </a:pPr>
            <a:r>
              <a:rPr lang="en-US" sz="2400" b="1" dirty="0">
                <a:solidFill>
                  <a:srgbClr val="000000"/>
                </a:solidFill>
                <a:latin typeface="Calibri" pitchFamily="34" charset="0"/>
              </a:rPr>
              <a:t>Quantum Bit</a:t>
            </a:r>
            <a:endParaRPr lang="en-US" dirty="0">
              <a:solidFill>
                <a:srgbClr val="000000"/>
              </a:solidFill>
              <a:latin typeface="Calibri" pitchFamily="34" charset="0"/>
            </a:endParaRPr>
          </a:p>
        </p:txBody>
      </p:sp>
      <p:sp>
        <p:nvSpPr>
          <p:cNvPr id="18443" name="Text Box 13"/>
          <p:cNvSpPr txBox="1">
            <a:spLocks noChangeArrowheads="1"/>
          </p:cNvSpPr>
          <p:nvPr/>
        </p:nvSpPr>
        <p:spPr bwMode="auto">
          <a:xfrm>
            <a:off x="419380" y="1951037"/>
            <a:ext cx="4994275" cy="461665"/>
          </a:xfrm>
          <a:prstGeom prst="rect">
            <a:avLst/>
          </a:prstGeom>
          <a:noFill/>
          <a:ln w="9525">
            <a:noFill/>
            <a:miter lim="800000"/>
            <a:headEnd/>
            <a:tailEnd/>
          </a:ln>
        </p:spPr>
        <p:txBody>
          <a:bodyPr>
            <a:spAutoFit/>
          </a:bodyPr>
          <a:lstStyle/>
          <a:p>
            <a:pPr algn="l" eaLnBrk="1" fontAlgn="auto" hangingPunct="1">
              <a:spcBef>
                <a:spcPts val="0"/>
              </a:spcBef>
              <a:spcAft>
                <a:spcPts val="0"/>
              </a:spcAft>
            </a:pPr>
            <a:r>
              <a:rPr lang="en-US" sz="2400" b="1" dirty="0">
                <a:solidFill>
                  <a:srgbClr val="000000"/>
                </a:solidFill>
                <a:latin typeface="Calibri" pitchFamily="34" charset="0"/>
              </a:rPr>
              <a:t>Multiple </a:t>
            </a:r>
            <a:r>
              <a:rPr lang="en-US" sz="2400" b="1" dirty="0" err="1">
                <a:solidFill>
                  <a:srgbClr val="000000"/>
                </a:solidFill>
                <a:latin typeface="Calibri" pitchFamily="34" charset="0"/>
              </a:rPr>
              <a:t>QuBits</a:t>
            </a:r>
            <a:endParaRPr lang="en-US" sz="2400" b="1" dirty="0">
              <a:solidFill>
                <a:srgbClr val="000000"/>
              </a:solidFill>
              <a:latin typeface="Calibri" pitchFamily="34" charset="0"/>
            </a:endParaRPr>
          </a:p>
        </p:txBody>
      </p:sp>
      <p:sp>
        <p:nvSpPr>
          <p:cNvPr id="18448" name="Text Box 24"/>
          <p:cNvSpPr txBox="1">
            <a:spLocks noChangeArrowheads="1"/>
          </p:cNvSpPr>
          <p:nvPr/>
        </p:nvSpPr>
        <p:spPr bwMode="auto">
          <a:xfrm>
            <a:off x="520980" y="6491287"/>
            <a:ext cx="184150" cy="366713"/>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endParaRPr lang="en-US" sz="1800">
              <a:solidFill>
                <a:srgbClr val="000000"/>
              </a:solidFill>
              <a:latin typeface="Calibri" pitchFamily="34" charset="0"/>
            </a:endParaRPr>
          </a:p>
        </p:txBody>
      </p:sp>
      <p:pic>
        <p:nvPicPr>
          <p:cNvPr id="32" name="Picture 9"/>
          <p:cNvPicPr>
            <a:picLocks noChangeAspect="1" noChangeArrowheads="1"/>
          </p:cNvPicPr>
          <p:nvPr/>
        </p:nvPicPr>
        <p:blipFill>
          <a:blip r:embed="rId5" cstate="print"/>
          <a:srcRect/>
          <a:stretch>
            <a:fillRect/>
          </a:stretch>
        </p:blipFill>
        <p:spPr bwMode="auto">
          <a:xfrm>
            <a:off x="587655" y="2961695"/>
            <a:ext cx="4292600" cy="620713"/>
          </a:xfrm>
          <a:prstGeom prst="rect">
            <a:avLst/>
          </a:prstGeom>
          <a:noFill/>
          <a:ln w="9525">
            <a:noFill/>
            <a:miter lim="800000"/>
            <a:headEnd/>
            <a:tailEnd/>
          </a:ln>
        </p:spPr>
      </p:pic>
      <p:pic>
        <p:nvPicPr>
          <p:cNvPr id="33" name="Picture 10"/>
          <p:cNvPicPr>
            <a:picLocks noChangeAspect="1" noChangeArrowheads="1"/>
          </p:cNvPicPr>
          <p:nvPr/>
        </p:nvPicPr>
        <p:blipFill>
          <a:blip r:embed="rId6" cstate="print"/>
          <a:srcRect/>
          <a:stretch>
            <a:fillRect/>
          </a:stretch>
        </p:blipFill>
        <p:spPr bwMode="auto">
          <a:xfrm>
            <a:off x="536855" y="4180895"/>
            <a:ext cx="4759325" cy="641350"/>
          </a:xfrm>
          <a:prstGeom prst="rect">
            <a:avLst/>
          </a:prstGeom>
          <a:noFill/>
          <a:ln w="9525">
            <a:noFill/>
            <a:miter lim="800000"/>
            <a:headEnd/>
            <a:tailEnd/>
          </a:ln>
        </p:spPr>
      </p:pic>
      <p:sp>
        <p:nvSpPr>
          <p:cNvPr id="39" name="Text Box 20"/>
          <p:cNvSpPr txBox="1">
            <a:spLocks noChangeArrowheads="1"/>
          </p:cNvSpPr>
          <p:nvPr/>
        </p:nvSpPr>
        <p:spPr bwMode="auto">
          <a:xfrm>
            <a:off x="567018" y="4790495"/>
            <a:ext cx="5151437" cy="769441"/>
          </a:xfrm>
          <a:prstGeom prst="rect">
            <a:avLst/>
          </a:prstGeom>
          <a:noFill/>
          <a:ln w="9525">
            <a:noFill/>
            <a:miter lim="800000"/>
            <a:headEnd/>
            <a:tailEnd/>
          </a:ln>
        </p:spPr>
        <p:txBody>
          <a:bodyPr wrap="square">
            <a:spAutoFit/>
          </a:bodyPr>
          <a:lstStyle/>
          <a:p>
            <a:pPr algn="l" eaLnBrk="1" fontAlgn="auto" hangingPunct="1">
              <a:lnSpc>
                <a:spcPct val="110000"/>
              </a:lnSpc>
              <a:spcBef>
                <a:spcPts val="0"/>
              </a:spcBef>
              <a:spcAft>
                <a:spcPts val="0"/>
              </a:spcAft>
            </a:pPr>
            <a:r>
              <a:rPr lang="en-US" b="1" dirty="0">
                <a:solidFill>
                  <a:srgbClr val="000000"/>
                </a:solidFill>
                <a:latin typeface="Calibri" pitchFamily="34" charset="0"/>
              </a:rPr>
              <a:t>Quantum parallelism</a:t>
            </a:r>
            <a:r>
              <a:rPr lang="en-US" dirty="0">
                <a:solidFill>
                  <a:srgbClr val="000000"/>
                </a:solidFill>
                <a:latin typeface="Calibri" pitchFamily="34" charset="0"/>
              </a:rPr>
              <a:t>: parallel evaluations grow exponentially with the number of </a:t>
            </a:r>
            <a:r>
              <a:rPr lang="en-US" dirty="0" err="1">
                <a:solidFill>
                  <a:srgbClr val="000000"/>
                </a:solidFill>
                <a:latin typeface="Calibri" pitchFamily="34" charset="0"/>
              </a:rPr>
              <a:t>Qubits</a:t>
            </a:r>
            <a:r>
              <a:rPr lang="en-US" dirty="0">
                <a:solidFill>
                  <a:srgbClr val="000000"/>
                </a:solidFill>
                <a:latin typeface="Calibri" pitchFamily="34" charset="0"/>
              </a:rPr>
              <a:t> (≈2</a:t>
            </a:r>
            <a:r>
              <a:rPr lang="en-US" baseline="30000" dirty="0">
                <a:solidFill>
                  <a:srgbClr val="000000"/>
                </a:solidFill>
                <a:latin typeface="Calibri" pitchFamily="34" charset="0"/>
              </a:rPr>
              <a:t>n</a:t>
            </a:r>
            <a:r>
              <a:rPr lang="en-US" dirty="0">
                <a:solidFill>
                  <a:srgbClr val="000000"/>
                </a:solidFill>
                <a:latin typeface="Calibri" pitchFamily="34" charset="0"/>
              </a:rPr>
              <a:t>)</a:t>
            </a:r>
          </a:p>
        </p:txBody>
      </p:sp>
      <p:sp>
        <p:nvSpPr>
          <p:cNvPr id="46" name="Text Box 30"/>
          <p:cNvSpPr txBox="1">
            <a:spLocks noChangeArrowheads="1"/>
          </p:cNvSpPr>
          <p:nvPr/>
        </p:nvSpPr>
        <p:spPr bwMode="auto">
          <a:xfrm>
            <a:off x="673380" y="5596945"/>
            <a:ext cx="184150" cy="366713"/>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endParaRPr lang="en-US" sz="1800">
              <a:solidFill>
                <a:srgbClr val="000000"/>
              </a:solidFill>
              <a:latin typeface="Calibri" pitchFamily="34" charset="0"/>
            </a:endParaRPr>
          </a:p>
        </p:txBody>
      </p:sp>
      <p:pic>
        <p:nvPicPr>
          <p:cNvPr id="22" name="Picture 2"/>
          <p:cNvPicPr>
            <a:picLocks noChangeAspect="1" noChangeArrowheads="1"/>
          </p:cNvPicPr>
          <p:nvPr/>
        </p:nvPicPr>
        <p:blipFill>
          <a:blip r:embed="rId7" cstate="print"/>
          <a:srcRect/>
          <a:stretch>
            <a:fillRect/>
          </a:stretch>
        </p:blipFill>
        <p:spPr bwMode="auto">
          <a:xfrm>
            <a:off x="155855" y="894870"/>
            <a:ext cx="5235091" cy="2667000"/>
          </a:xfrm>
          <a:prstGeom prst="rect">
            <a:avLst/>
          </a:prstGeom>
          <a:noFill/>
          <a:ln w="9525">
            <a:noFill/>
            <a:miter lim="800000"/>
            <a:headEnd/>
            <a:tailEnd/>
          </a:ln>
        </p:spPr>
      </p:pic>
      <p:sp>
        <p:nvSpPr>
          <p:cNvPr id="24" name="Szövegdoboz 23"/>
          <p:cNvSpPr txBox="1"/>
          <p:nvPr/>
        </p:nvSpPr>
        <p:spPr>
          <a:xfrm>
            <a:off x="308255" y="960437"/>
            <a:ext cx="2573910"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srgbClr val="FFFFFF"/>
                </a:solidFill>
                <a:latin typeface="Calibri"/>
              </a:rPr>
              <a:t>Roadrunner - Los Alamos</a:t>
            </a:r>
          </a:p>
        </p:txBody>
      </p:sp>
      <p:pic>
        <p:nvPicPr>
          <p:cNvPr id="25" name="Picture 2"/>
          <p:cNvPicPr>
            <a:picLocks noChangeAspect="1" noChangeArrowheads="1"/>
          </p:cNvPicPr>
          <p:nvPr/>
        </p:nvPicPr>
        <p:blipFill>
          <a:blip r:embed="rId7" cstate="print"/>
          <a:srcRect/>
          <a:stretch>
            <a:fillRect/>
          </a:stretch>
        </p:blipFill>
        <p:spPr bwMode="auto">
          <a:xfrm>
            <a:off x="155529" y="3551237"/>
            <a:ext cx="5235091" cy="2667000"/>
          </a:xfrm>
          <a:prstGeom prst="rect">
            <a:avLst/>
          </a:prstGeom>
          <a:noFill/>
          <a:ln w="9525">
            <a:noFill/>
            <a:miter lim="800000"/>
            <a:headEnd/>
            <a:tailEnd/>
          </a:ln>
        </p:spPr>
      </p:pic>
      <p:sp>
        <p:nvSpPr>
          <p:cNvPr id="26" name="Szövegdoboz 25"/>
          <p:cNvSpPr txBox="1"/>
          <p:nvPr/>
        </p:nvSpPr>
        <p:spPr>
          <a:xfrm>
            <a:off x="308255" y="2941637"/>
            <a:ext cx="2202847"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l" eaLnBrk="1" fontAlgn="auto" hangingPunct="1">
              <a:spcBef>
                <a:spcPts val="0"/>
              </a:spcBef>
              <a:spcAft>
                <a:spcPts val="0"/>
              </a:spcAft>
            </a:pPr>
            <a:r>
              <a:rPr lang="en-US" sz="2400" b="1" dirty="0">
                <a:solidFill>
                  <a:srgbClr val="FFFFFF"/>
                </a:solidFill>
              </a:rPr>
              <a:t>Limit &lt; 40</a:t>
            </a:r>
            <a:r>
              <a:rPr lang="en-US" sz="1800" b="1" dirty="0">
                <a:solidFill>
                  <a:srgbClr val="FFFFFF"/>
                </a:solidFill>
              </a:rPr>
              <a:t> </a:t>
            </a:r>
            <a:r>
              <a:rPr lang="en-US" sz="2400" b="1" dirty="0" err="1">
                <a:solidFill>
                  <a:srgbClr val="FFFFFF"/>
                </a:solidFill>
              </a:rPr>
              <a:t>Qubit</a:t>
            </a:r>
            <a:endParaRPr lang="en-US" sz="1800" b="1" dirty="0">
              <a:solidFill>
                <a:srgbClr val="FFFFFF"/>
              </a:solidFill>
            </a:endParaRPr>
          </a:p>
        </p:txBody>
      </p:sp>
      <p:sp>
        <p:nvSpPr>
          <p:cNvPr id="27" name="Szövegdoboz 26"/>
          <p:cNvSpPr txBox="1"/>
          <p:nvPr/>
        </p:nvSpPr>
        <p:spPr>
          <a:xfrm>
            <a:off x="308255" y="5532437"/>
            <a:ext cx="1356462" cy="4616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l" eaLnBrk="1" fontAlgn="auto" hangingPunct="1">
              <a:spcBef>
                <a:spcPts val="0"/>
              </a:spcBef>
              <a:spcAft>
                <a:spcPts val="0"/>
              </a:spcAft>
            </a:pPr>
            <a:r>
              <a:rPr lang="en-US" sz="2400" b="1" dirty="0">
                <a:solidFill>
                  <a:srgbClr val="FFFFFF"/>
                </a:solidFill>
              </a:rPr>
              <a:t>+ 2 Qubit</a:t>
            </a:r>
            <a:endParaRPr lang="en-US" sz="1800" b="1" dirty="0">
              <a:solidFill>
                <a:srgbClr val="FFFFFF"/>
              </a:solidFill>
            </a:endParaRPr>
          </a:p>
        </p:txBody>
      </p:sp>
      <p:sp>
        <p:nvSpPr>
          <p:cNvPr id="28" name="Szövegdoboz 27"/>
          <p:cNvSpPr txBox="1"/>
          <p:nvPr/>
        </p:nvSpPr>
        <p:spPr>
          <a:xfrm>
            <a:off x="0" y="25151"/>
            <a:ext cx="4592155"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Principles: How powerful?</a:t>
            </a:r>
          </a:p>
        </p:txBody>
      </p:sp>
      <p:pic>
        <p:nvPicPr>
          <p:cNvPr id="2" name="Picture 3">
            <a:extLst>
              <a:ext uri="{FF2B5EF4-FFF2-40B4-BE49-F238E27FC236}">
                <a16:creationId xmlns:a16="http://schemas.microsoft.com/office/drawing/2014/main" id="{4E463783-D60F-EDA3-D02B-2626011620E3}"/>
              </a:ext>
            </a:extLst>
          </p:cNvPr>
          <p:cNvPicPr>
            <a:picLocks noChangeAspect="1" noChangeArrowheads="1"/>
          </p:cNvPicPr>
          <p:nvPr/>
        </p:nvPicPr>
        <p:blipFill>
          <a:blip r:embed="rId8" cstate="print"/>
          <a:srcRect/>
          <a:stretch>
            <a:fillRect/>
          </a:stretch>
        </p:blipFill>
        <p:spPr bwMode="auto">
          <a:xfrm>
            <a:off x="7825309" y="926521"/>
            <a:ext cx="1566863" cy="1905000"/>
          </a:xfrm>
          <a:prstGeom prst="rect">
            <a:avLst/>
          </a:prstGeom>
          <a:noFill/>
          <a:ln w="9525">
            <a:noFill/>
            <a:miter lim="800000"/>
            <a:headEnd/>
            <a:tailEnd/>
          </a:ln>
        </p:spPr>
      </p:pic>
      <p:sp>
        <p:nvSpPr>
          <p:cNvPr id="3" name="AutoShape 34">
            <a:extLst>
              <a:ext uri="{FF2B5EF4-FFF2-40B4-BE49-F238E27FC236}">
                <a16:creationId xmlns:a16="http://schemas.microsoft.com/office/drawing/2014/main" id="{5ECDCBE3-B048-0437-CDA4-684BB0EDEC52}"/>
              </a:ext>
            </a:extLst>
          </p:cNvPr>
          <p:cNvSpPr>
            <a:spLocks noChangeArrowheads="1"/>
          </p:cNvSpPr>
          <p:nvPr/>
        </p:nvSpPr>
        <p:spPr bwMode="auto">
          <a:xfrm rot="16200000" flipH="1">
            <a:off x="8250759" y="5583666"/>
            <a:ext cx="381000" cy="381000"/>
          </a:xfrm>
          <a:custGeom>
            <a:avLst/>
            <a:gdLst>
              <a:gd name="G0" fmla="+- 8807 0 0"/>
              <a:gd name="G1" fmla="+- 18514 0 0"/>
              <a:gd name="G2" fmla="+- 7200 0 0"/>
              <a:gd name="G3" fmla="*/ 8807 1 2"/>
              <a:gd name="G4" fmla="+- G3 10800 0"/>
              <a:gd name="G5" fmla="+- 21600 880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204 w 21600"/>
              <a:gd name="T1" fmla="*/ 0 h 21600"/>
              <a:gd name="T2" fmla="*/ 8807 w 21600"/>
              <a:gd name="T3" fmla="*/ 7200 h 21600"/>
              <a:gd name="T4" fmla="*/ 0 w 21600"/>
              <a:gd name="T5" fmla="*/ 1773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04" y="0"/>
                </a:moveTo>
                <a:lnTo>
                  <a:pt x="8807" y="7200"/>
                </a:lnTo>
                <a:lnTo>
                  <a:pt x="11893" y="7200"/>
                </a:lnTo>
                <a:lnTo>
                  <a:pt x="11893" y="13875"/>
                </a:lnTo>
                <a:lnTo>
                  <a:pt x="0" y="13875"/>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a:effectLst/>
        </p:spPr>
        <p:txBody>
          <a:bodyPr wrap="none" anchor="ctr"/>
          <a:lstStyle/>
          <a:p>
            <a:pPr algn="l" eaLnBrk="1" fontAlgn="auto" hangingPunct="1">
              <a:spcBef>
                <a:spcPts val="0"/>
              </a:spcBef>
              <a:spcAft>
                <a:spcPts val="0"/>
              </a:spcAft>
              <a:defRPr/>
            </a:pPr>
            <a:endParaRPr lang="en-US" sz="1800">
              <a:solidFill>
                <a:srgbClr val="000000"/>
              </a:solidFill>
              <a:effectLst>
                <a:outerShdw blurRad="38100" dist="38100" dir="2700000" algn="tl">
                  <a:srgbClr val="000000">
                    <a:alpha val="43137"/>
                  </a:srgbClr>
                </a:outerShdw>
              </a:effectLst>
              <a:latin typeface="Calibri" pitchFamily="34" charset="0"/>
            </a:endParaRPr>
          </a:p>
        </p:txBody>
      </p:sp>
      <p:pic>
        <p:nvPicPr>
          <p:cNvPr id="4" name="Picture 2" descr="http://www.tech-faq.com/wp-content/uploads/images/qubit.gif">
            <a:extLst>
              <a:ext uri="{FF2B5EF4-FFF2-40B4-BE49-F238E27FC236}">
                <a16:creationId xmlns:a16="http://schemas.microsoft.com/office/drawing/2014/main" id="{47E17EB1-6289-6F0F-AE7E-95789864ED33}"/>
              </a:ext>
            </a:extLst>
          </p:cNvPr>
          <p:cNvPicPr>
            <a:picLocks noChangeAspect="1" noChangeArrowheads="1"/>
          </p:cNvPicPr>
          <p:nvPr/>
        </p:nvPicPr>
        <p:blipFill>
          <a:blip r:embed="rId9" cstate="print"/>
          <a:srcRect t="-11111" b="-7407"/>
          <a:stretch>
            <a:fillRect/>
          </a:stretch>
        </p:blipFill>
        <p:spPr bwMode="auto">
          <a:xfrm>
            <a:off x="7587954" y="4344408"/>
            <a:ext cx="1685155" cy="2438400"/>
          </a:xfrm>
          <a:prstGeom prst="rect">
            <a:avLst/>
          </a:prstGeom>
          <a:noFill/>
        </p:spPr>
      </p:pic>
      <p:pic>
        <p:nvPicPr>
          <p:cNvPr id="5" name="Picture 2">
            <a:extLst>
              <a:ext uri="{FF2B5EF4-FFF2-40B4-BE49-F238E27FC236}">
                <a16:creationId xmlns:a16="http://schemas.microsoft.com/office/drawing/2014/main" id="{5C67A780-2CEA-677C-CD44-7F0D5FAD001E}"/>
              </a:ext>
            </a:extLst>
          </p:cNvPr>
          <p:cNvPicPr>
            <a:picLocks noChangeAspect="1" noChangeArrowheads="1"/>
          </p:cNvPicPr>
          <p:nvPr/>
        </p:nvPicPr>
        <p:blipFill>
          <a:blip r:embed="rId7" cstate="print"/>
          <a:srcRect/>
          <a:stretch>
            <a:fillRect/>
          </a:stretch>
        </p:blipFill>
        <p:spPr bwMode="auto">
          <a:xfrm>
            <a:off x="5386909" y="915408"/>
            <a:ext cx="5235091" cy="2667000"/>
          </a:xfrm>
          <a:prstGeom prst="rect">
            <a:avLst/>
          </a:prstGeom>
          <a:noFill/>
          <a:ln w="9525">
            <a:noFill/>
            <a:miter lim="800000"/>
            <a:headEnd/>
            <a:tailEnd/>
          </a:ln>
        </p:spPr>
      </p:pic>
      <p:pic>
        <p:nvPicPr>
          <p:cNvPr id="6" name="Picture 2">
            <a:extLst>
              <a:ext uri="{FF2B5EF4-FFF2-40B4-BE49-F238E27FC236}">
                <a16:creationId xmlns:a16="http://schemas.microsoft.com/office/drawing/2014/main" id="{261C136A-A399-D3AE-4084-267CE5F70990}"/>
              </a:ext>
            </a:extLst>
          </p:cNvPr>
          <p:cNvPicPr>
            <a:picLocks noChangeAspect="1" noChangeArrowheads="1"/>
          </p:cNvPicPr>
          <p:nvPr/>
        </p:nvPicPr>
        <p:blipFill>
          <a:blip r:embed="rId7" cstate="print"/>
          <a:srcRect/>
          <a:stretch>
            <a:fillRect/>
          </a:stretch>
        </p:blipFill>
        <p:spPr bwMode="auto">
          <a:xfrm>
            <a:off x="5385140" y="3582408"/>
            <a:ext cx="5235091" cy="2667000"/>
          </a:xfrm>
          <a:prstGeom prst="rect">
            <a:avLst/>
          </a:prstGeom>
          <a:noFill/>
          <a:ln w="9525">
            <a:noFill/>
            <a:miter lim="800000"/>
            <a:headEnd/>
            <a:tailEnd/>
          </a:ln>
        </p:spPr>
      </p:pic>
    </p:spTree>
    <p:extLst>
      <p:ext uri="{BB962C8B-B14F-4D97-AF65-F5344CB8AC3E}">
        <p14:creationId xmlns:p14="http://schemas.microsoft.com/office/powerpoint/2010/main" val="585812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zövegdoboz 20"/>
          <p:cNvSpPr txBox="1"/>
          <p:nvPr/>
        </p:nvSpPr>
        <p:spPr>
          <a:xfrm>
            <a:off x="155529" y="3796"/>
            <a:ext cx="3736344"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Quantum algorithms</a:t>
            </a:r>
          </a:p>
        </p:txBody>
      </p:sp>
      <p:pic>
        <p:nvPicPr>
          <p:cNvPr id="9" name="Picture 8" descr="A picture containing light&#10;&#10;Description automatically generated">
            <a:extLst>
              <a:ext uri="{FF2B5EF4-FFF2-40B4-BE49-F238E27FC236}">
                <a16:creationId xmlns:a16="http://schemas.microsoft.com/office/drawing/2014/main" id="{11CD5BDA-1D93-302B-93F8-F8DEA66A5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70" y="2973680"/>
            <a:ext cx="6006634" cy="1752524"/>
          </a:xfrm>
          <a:prstGeom prst="rect">
            <a:avLst/>
          </a:prstGeom>
        </p:spPr>
      </p:pic>
      <p:pic>
        <p:nvPicPr>
          <p:cNvPr id="10" name="Picture 9">
            <a:extLst>
              <a:ext uri="{FF2B5EF4-FFF2-40B4-BE49-F238E27FC236}">
                <a16:creationId xmlns:a16="http://schemas.microsoft.com/office/drawing/2014/main" id="{F77CA18A-99F9-1973-1868-2B8B0B5AE2B0}"/>
              </a:ext>
            </a:extLst>
          </p:cNvPr>
          <p:cNvPicPr>
            <a:picLocks noChangeAspect="1"/>
          </p:cNvPicPr>
          <p:nvPr/>
        </p:nvPicPr>
        <p:blipFill>
          <a:blip r:embed="rId4"/>
          <a:stretch>
            <a:fillRect/>
          </a:stretch>
        </p:blipFill>
        <p:spPr>
          <a:xfrm>
            <a:off x="155529" y="750399"/>
            <a:ext cx="6429599" cy="1343498"/>
          </a:xfrm>
          <a:prstGeom prst="rect">
            <a:avLst/>
          </a:prstGeom>
        </p:spPr>
      </p:pic>
      <p:sp>
        <p:nvSpPr>
          <p:cNvPr id="11" name="TextBox 10">
            <a:extLst>
              <a:ext uri="{FF2B5EF4-FFF2-40B4-BE49-F238E27FC236}">
                <a16:creationId xmlns:a16="http://schemas.microsoft.com/office/drawing/2014/main" id="{1C82A71E-7F12-5209-DDB9-128DDAC456A7}"/>
              </a:ext>
            </a:extLst>
          </p:cNvPr>
          <p:cNvSpPr txBox="1"/>
          <p:nvPr/>
        </p:nvSpPr>
        <p:spPr>
          <a:xfrm>
            <a:off x="155529" y="4851445"/>
            <a:ext cx="6281847" cy="1015663"/>
          </a:xfrm>
          <a:prstGeom prst="rect">
            <a:avLst/>
          </a:prstGeom>
          <a:noFill/>
        </p:spPr>
        <p:txBody>
          <a:bodyPr wrap="square" rtlCol="0">
            <a:spAutoFit/>
          </a:bodyPr>
          <a:lstStyle/>
          <a:p>
            <a:pPr algn="l" eaLnBrk="1" fontAlgn="auto" hangingPunct="1">
              <a:spcBef>
                <a:spcPts val="0"/>
              </a:spcBef>
              <a:spcAft>
                <a:spcPts val="0"/>
              </a:spcAft>
            </a:pPr>
            <a:endParaRPr lang="en-US" dirty="0">
              <a:solidFill>
                <a:srgbClr val="000000"/>
              </a:solidFill>
              <a:latin typeface="News Gothic MT OT"/>
            </a:endParaRPr>
          </a:p>
          <a:p>
            <a:pPr algn="l" eaLnBrk="1" fontAlgn="auto" hangingPunct="1">
              <a:spcBef>
                <a:spcPts val="0"/>
              </a:spcBef>
              <a:spcAft>
                <a:spcPts val="0"/>
              </a:spcAft>
            </a:pPr>
            <a:r>
              <a:rPr lang="en-US" b="1" dirty="0">
                <a:solidFill>
                  <a:srgbClr val="000000"/>
                </a:solidFill>
                <a:latin typeface="News Gothic MT OT"/>
              </a:rPr>
              <a:t>Quantum parallelism</a:t>
            </a:r>
            <a:r>
              <a:rPr lang="en-US" dirty="0">
                <a:solidFill>
                  <a:srgbClr val="000000"/>
                </a:solidFill>
                <a:latin typeface="News Gothic MT OT"/>
              </a:rPr>
              <a:t>: all possibilities are analyzed at the same time – like searching through a database at once</a:t>
            </a:r>
            <a:endParaRPr lang="en-US"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85BCC9A0-8F61-0BFC-A43D-FB713B06729B}"/>
              </a:ext>
            </a:extLst>
          </p:cNvPr>
          <p:cNvSpPr txBox="1"/>
          <p:nvPr/>
        </p:nvSpPr>
        <p:spPr>
          <a:xfrm>
            <a:off x="228600" y="2417552"/>
            <a:ext cx="5638800" cy="430887"/>
          </a:xfrm>
          <a:prstGeom prst="rect">
            <a:avLst/>
          </a:prstGeom>
          <a:noFill/>
        </p:spPr>
        <p:txBody>
          <a:bodyPr wrap="square" rtlCol="0">
            <a:spAutoFit/>
          </a:bodyPr>
          <a:lstStyle/>
          <a:p>
            <a:pPr algn="l" eaLnBrk="1" fontAlgn="auto" hangingPunct="1">
              <a:spcBef>
                <a:spcPts val="0"/>
              </a:spcBef>
              <a:spcAft>
                <a:spcPts val="0"/>
              </a:spcAft>
            </a:pPr>
            <a:r>
              <a:rPr lang="en-US" sz="2200" dirty="0">
                <a:solidFill>
                  <a:srgbClr val="000000"/>
                </a:solidFill>
                <a:latin typeface="News Gothic MT OT"/>
              </a:rPr>
              <a:t>Quantum gates: rotations on superpositions</a:t>
            </a:r>
            <a:endParaRPr lang="en-US" sz="22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0CE43FD6-55E8-0D6D-BCB6-01D0E568C86E}"/>
              </a:ext>
            </a:extLst>
          </p:cNvPr>
          <p:cNvSpPr txBox="1"/>
          <p:nvPr/>
        </p:nvSpPr>
        <p:spPr>
          <a:xfrm>
            <a:off x="6773324" y="2968572"/>
            <a:ext cx="1919572" cy="276999"/>
          </a:xfrm>
          <a:prstGeom prst="rect">
            <a:avLst/>
          </a:prstGeom>
          <a:noFill/>
        </p:spPr>
        <p:txBody>
          <a:bodyPr wrap="square" rtlCol="0">
            <a:spAutoFit/>
          </a:bodyPr>
          <a:lstStyle/>
          <a:p>
            <a:pPr algn="l" eaLnBrk="1" fontAlgn="auto" hangingPunct="1">
              <a:spcBef>
                <a:spcPts val="0"/>
              </a:spcBef>
              <a:spcAft>
                <a:spcPts val="0"/>
              </a:spcAft>
            </a:pPr>
            <a:r>
              <a:rPr lang="en-US" sz="1200" i="1" dirty="0">
                <a:solidFill>
                  <a:prstClr val="black"/>
                </a:solidFill>
                <a:latin typeface="Calibri" panose="020F0502020204030204"/>
              </a:rPr>
              <a:t>Nature 543 (2017)</a:t>
            </a:r>
          </a:p>
        </p:txBody>
      </p:sp>
      <p:sp>
        <p:nvSpPr>
          <p:cNvPr id="14" name="TextBox 13">
            <a:extLst>
              <a:ext uri="{FF2B5EF4-FFF2-40B4-BE49-F238E27FC236}">
                <a16:creationId xmlns:a16="http://schemas.microsoft.com/office/drawing/2014/main" id="{CDBE746D-DC32-746C-EDA7-561E1981AB78}"/>
              </a:ext>
            </a:extLst>
          </p:cNvPr>
          <p:cNvSpPr txBox="1"/>
          <p:nvPr/>
        </p:nvSpPr>
        <p:spPr>
          <a:xfrm>
            <a:off x="5193792" y="2650133"/>
            <a:ext cx="1576150" cy="276999"/>
          </a:xfrm>
          <a:prstGeom prst="rect">
            <a:avLst/>
          </a:prstGeom>
          <a:noFill/>
        </p:spPr>
        <p:txBody>
          <a:bodyPr wrap="square" rtlCol="0">
            <a:spAutoFit/>
          </a:bodyPr>
          <a:lstStyle/>
          <a:p>
            <a:pPr algn="l" eaLnBrk="1" fontAlgn="auto" hangingPunct="1">
              <a:spcBef>
                <a:spcPts val="0"/>
              </a:spcBef>
              <a:spcAft>
                <a:spcPts val="0"/>
              </a:spcAft>
            </a:pPr>
            <a:r>
              <a:rPr lang="en-US" sz="1200" i="1" dirty="0">
                <a:solidFill>
                  <a:prstClr val="black"/>
                </a:solidFill>
                <a:latin typeface="Calibri" panose="020F0502020204030204"/>
              </a:rPr>
              <a:t>V. </a:t>
            </a:r>
            <a:r>
              <a:rPr lang="en-US" sz="1200" i="1" dirty="0" err="1">
                <a:solidFill>
                  <a:prstClr val="black"/>
                </a:solidFill>
                <a:latin typeface="Calibri" panose="020F0502020204030204"/>
              </a:rPr>
              <a:t>Cărare</a:t>
            </a:r>
            <a:r>
              <a:rPr lang="en-US" sz="1200" i="1" dirty="0">
                <a:solidFill>
                  <a:prstClr val="black"/>
                </a:solidFill>
                <a:latin typeface="Calibri" panose="020F0502020204030204"/>
              </a:rPr>
              <a:t>, APS</a:t>
            </a:r>
          </a:p>
        </p:txBody>
      </p:sp>
      <p:pic>
        <p:nvPicPr>
          <p:cNvPr id="15" name="Picture 14">
            <a:extLst>
              <a:ext uri="{FF2B5EF4-FFF2-40B4-BE49-F238E27FC236}">
                <a16:creationId xmlns:a16="http://schemas.microsoft.com/office/drawing/2014/main" id="{332B1C42-F28B-A207-902B-F075A28EC46C}"/>
              </a:ext>
            </a:extLst>
          </p:cNvPr>
          <p:cNvPicPr>
            <a:picLocks noChangeAspect="1"/>
          </p:cNvPicPr>
          <p:nvPr/>
        </p:nvPicPr>
        <p:blipFill>
          <a:blip r:embed="rId5"/>
          <a:stretch>
            <a:fillRect/>
          </a:stretch>
        </p:blipFill>
        <p:spPr>
          <a:xfrm>
            <a:off x="6242304" y="3435345"/>
            <a:ext cx="2889569" cy="3245351"/>
          </a:xfrm>
          <a:prstGeom prst="rect">
            <a:avLst/>
          </a:prstGeom>
        </p:spPr>
      </p:pic>
    </p:spTree>
    <p:extLst>
      <p:ext uri="{BB962C8B-B14F-4D97-AF65-F5344CB8AC3E}">
        <p14:creationId xmlns:p14="http://schemas.microsoft.com/office/powerpoint/2010/main" val="17746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zövegdoboz 15"/>
          <p:cNvSpPr txBox="1"/>
          <p:nvPr/>
        </p:nvSpPr>
        <p:spPr>
          <a:xfrm>
            <a:off x="0" y="6507163"/>
            <a:ext cx="4691221" cy="307777"/>
          </a:xfrm>
          <a:prstGeom prst="rect">
            <a:avLst/>
          </a:prstGeom>
          <a:noFill/>
        </p:spPr>
        <p:txBody>
          <a:bodyPr wrap="none" rtlCol="0">
            <a:spAutoFit/>
          </a:bodyPr>
          <a:lstStyle/>
          <a:p>
            <a:pPr algn="l" eaLnBrk="1" fontAlgn="auto" hangingPunct="1">
              <a:spcBef>
                <a:spcPts val="0"/>
              </a:spcBef>
              <a:spcAft>
                <a:spcPts val="0"/>
              </a:spcAft>
            </a:pPr>
            <a:r>
              <a:rPr lang="en-US" sz="1400" dirty="0" err="1">
                <a:solidFill>
                  <a:srgbClr val="000000"/>
                </a:solidFill>
                <a:latin typeface="Calibri"/>
              </a:rPr>
              <a:t>Blatt</a:t>
            </a:r>
            <a:r>
              <a:rPr lang="en-US" sz="1400" dirty="0">
                <a:solidFill>
                  <a:srgbClr val="000000"/>
                </a:solidFill>
                <a:latin typeface="Calibri"/>
              </a:rPr>
              <a:t> Quantum Machines, Les </a:t>
            </a:r>
            <a:r>
              <a:rPr lang="en-US" sz="1400" dirty="0" err="1">
                <a:solidFill>
                  <a:srgbClr val="000000"/>
                </a:solidFill>
                <a:latin typeface="Calibri"/>
              </a:rPr>
              <a:t>Houches</a:t>
            </a:r>
            <a:r>
              <a:rPr lang="en-US" sz="1400" dirty="0">
                <a:solidFill>
                  <a:srgbClr val="000000"/>
                </a:solidFill>
                <a:latin typeface="Calibri"/>
              </a:rPr>
              <a:t> Summer School (2011)</a:t>
            </a:r>
          </a:p>
        </p:txBody>
      </p:sp>
      <p:sp>
        <p:nvSpPr>
          <p:cNvPr id="2" name="Dia számának helye 1"/>
          <p:cNvSpPr>
            <a:spLocks noGrp="1"/>
          </p:cNvSpPr>
          <p:nvPr>
            <p:ph type="sldNum" sz="quarter" idx="4294967295"/>
          </p:nvPr>
        </p:nvSpPr>
        <p:spPr>
          <a:xfrm>
            <a:off x="8564530" y="6523070"/>
            <a:ext cx="685800" cy="228600"/>
          </a:xfrm>
        </p:spPr>
        <p:txBody>
          <a:bodyPr/>
          <a:lstStyle/>
          <a:p>
            <a:fld id="{F0312A48-962D-432B-B8C7-507AFB7FCC68}" type="slidenum">
              <a:rPr lang="de-CH" smtClean="0">
                <a:solidFill>
                  <a:srgbClr val="000000"/>
                </a:solidFill>
              </a:rPr>
              <a:pPr/>
              <a:t>16</a:t>
            </a:fld>
            <a:endParaRPr lang="de-CH">
              <a:solidFill>
                <a:srgbClr val="FFFFFF"/>
              </a:solidFill>
            </a:endParaRPr>
          </a:p>
        </p:txBody>
      </p:sp>
      <p:sp>
        <p:nvSpPr>
          <p:cNvPr id="3" name="Szövegdoboz 2"/>
          <p:cNvSpPr txBox="1"/>
          <p:nvPr/>
        </p:nvSpPr>
        <p:spPr>
          <a:xfrm>
            <a:off x="152400" y="-16398"/>
            <a:ext cx="2317237"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Technologies</a:t>
            </a:r>
          </a:p>
        </p:txBody>
      </p:sp>
      <p:sp>
        <p:nvSpPr>
          <p:cNvPr id="7" name="Téglalap 6"/>
          <p:cNvSpPr/>
          <p:nvPr/>
        </p:nvSpPr>
        <p:spPr>
          <a:xfrm>
            <a:off x="152400" y="5477470"/>
            <a:ext cx="7848600" cy="923330"/>
          </a:xfrm>
          <a:prstGeom prst="rect">
            <a:avLst/>
          </a:prstGeom>
        </p:spPr>
        <p:txBody>
          <a:bodyPr wrap="square">
            <a:spAutoFit/>
          </a:bodyPr>
          <a:lstStyle/>
          <a:p>
            <a:pPr algn="l" eaLnBrk="1" fontAlgn="auto" hangingPunct="1">
              <a:spcBef>
                <a:spcPts val="0"/>
              </a:spcBef>
              <a:spcAft>
                <a:spcPts val="0"/>
              </a:spcAft>
            </a:pPr>
            <a:r>
              <a:rPr lang="en-US" sz="1800" dirty="0">
                <a:solidFill>
                  <a:srgbClr val="000000"/>
                </a:solidFill>
                <a:latin typeface="Calibri"/>
              </a:rPr>
              <a:t>Technology Roadmaps: </a:t>
            </a:r>
          </a:p>
          <a:p>
            <a:pPr algn="l" eaLnBrk="1" fontAlgn="auto" hangingPunct="1">
              <a:spcBef>
                <a:spcPts val="0"/>
              </a:spcBef>
              <a:spcAft>
                <a:spcPts val="0"/>
              </a:spcAft>
            </a:pPr>
            <a:r>
              <a:rPr lang="en-US" sz="1800" dirty="0">
                <a:solidFill>
                  <a:srgbClr val="000000"/>
                </a:solidFill>
                <a:latin typeface="Calibri"/>
              </a:rPr>
              <a:t>US http://qist.lanl.gov/,   </a:t>
            </a:r>
          </a:p>
          <a:p>
            <a:pPr algn="l" eaLnBrk="1" fontAlgn="auto" hangingPunct="1">
              <a:spcBef>
                <a:spcPts val="0"/>
              </a:spcBef>
              <a:spcAft>
                <a:spcPts val="0"/>
              </a:spcAft>
            </a:pPr>
            <a:r>
              <a:rPr lang="en-US" sz="1800" dirty="0">
                <a:solidFill>
                  <a:srgbClr val="000000"/>
                </a:solidFill>
                <a:latin typeface="Calibri"/>
              </a:rPr>
              <a:t>EU http://qist </a:t>
            </a:r>
            <a:r>
              <a:rPr lang="en-US" sz="1800" dirty="0" err="1">
                <a:solidFill>
                  <a:srgbClr val="000000"/>
                </a:solidFill>
                <a:latin typeface="Calibri"/>
              </a:rPr>
              <a:t>ect</a:t>
            </a:r>
            <a:r>
              <a:rPr lang="en-US" sz="1800" dirty="0">
                <a:solidFill>
                  <a:srgbClr val="000000"/>
                </a:solidFill>
                <a:latin typeface="Calibri"/>
              </a:rPr>
              <a:t> it/Reports/</a:t>
            </a:r>
          </a:p>
        </p:txBody>
      </p:sp>
      <p:sp>
        <p:nvSpPr>
          <p:cNvPr id="8" name="Szövegdoboz 7"/>
          <p:cNvSpPr txBox="1"/>
          <p:nvPr/>
        </p:nvSpPr>
        <p:spPr>
          <a:xfrm>
            <a:off x="228600" y="736937"/>
            <a:ext cx="2935675" cy="1015663"/>
          </a:xfrm>
          <a:prstGeom prst="rect">
            <a:avLst/>
          </a:prstGeom>
          <a:noFill/>
        </p:spPr>
        <p:txBody>
          <a:bodyPr wrap="none" rtlCol="0">
            <a:spAutoFit/>
          </a:bodyPr>
          <a:lstStyle/>
          <a:p>
            <a:pPr algn="l" eaLnBrk="1" fontAlgn="auto" hangingPunct="1">
              <a:spcBef>
                <a:spcPts val="0"/>
              </a:spcBef>
              <a:spcAft>
                <a:spcPts val="0"/>
              </a:spcAft>
            </a:pPr>
            <a:r>
              <a:rPr lang="en-US" dirty="0">
                <a:solidFill>
                  <a:srgbClr val="000000"/>
                </a:solidFill>
                <a:latin typeface="Calibri"/>
              </a:rPr>
              <a:t>Quantum systems with </a:t>
            </a:r>
          </a:p>
          <a:p>
            <a:pPr algn="l" eaLnBrk="1" fontAlgn="auto" hangingPunct="1">
              <a:spcBef>
                <a:spcPts val="0"/>
              </a:spcBef>
              <a:spcAft>
                <a:spcPts val="0"/>
              </a:spcAft>
            </a:pPr>
            <a:r>
              <a:rPr lang="en-US" dirty="0">
                <a:solidFill>
                  <a:srgbClr val="000000"/>
                </a:solidFill>
                <a:latin typeface="Calibri"/>
              </a:rPr>
              <a:t>control  and manipulation </a:t>
            </a:r>
          </a:p>
          <a:p>
            <a:pPr algn="l" eaLnBrk="1" fontAlgn="auto" hangingPunct="1">
              <a:spcBef>
                <a:spcPts val="0"/>
              </a:spcBef>
              <a:spcAft>
                <a:spcPts val="0"/>
              </a:spcAft>
            </a:pPr>
            <a:r>
              <a:rPr lang="en-US" dirty="0">
                <a:solidFill>
                  <a:srgbClr val="000000"/>
                </a:solidFill>
                <a:latin typeface="Calibri"/>
              </a:rPr>
              <a:t>possibility</a:t>
            </a:r>
          </a:p>
        </p:txBody>
      </p:sp>
      <p:sp>
        <p:nvSpPr>
          <p:cNvPr id="9" name="Rectangle 3"/>
          <p:cNvSpPr txBox="1">
            <a:spLocks noChangeArrowheads="1"/>
          </p:cNvSpPr>
          <p:nvPr/>
        </p:nvSpPr>
        <p:spPr>
          <a:xfrm>
            <a:off x="228600" y="1905000"/>
            <a:ext cx="8229600" cy="4525963"/>
          </a:xfrm>
          <a:prstGeom prst="rect">
            <a:avLst/>
          </a:prstGeom>
        </p:spPr>
        <p:txBody>
          <a:bodyPr/>
          <a:lstStyle/>
          <a:p>
            <a:pPr marL="342900" indent="-342900" algn="l" eaLnBrk="1" hangingPunct="1">
              <a:spcBef>
                <a:spcPct val="20000"/>
              </a:spcBef>
              <a:buClr>
                <a:srgbClr val="000000"/>
              </a:buClr>
              <a:buFont typeface="Times" pitchFamily="18" charset="0"/>
              <a:buChar char="•"/>
              <a:defRPr/>
            </a:pPr>
            <a:r>
              <a:rPr lang="de-CH" sz="2400" kern="0" dirty="0">
                <a:solidFill>
                  <a:srgbClr val="000000"/>
                </a:solidFill>
                <a:latin typeface="Calibri"/>
              </a:rPr>
              <a:t>Photons</a:t>
            </a:r>
          </a:p>
          <a:p>
            <a:pPr marL="342900" indent="-342900" algn="l" eaLnBrk="1" hangingPunct="1">
              <a:spcBef>
                <a:spcPct val="20000"/>
              </a:spcBef>
              <a:buClr>
                <a:srgbClr val="000000"/>
              </a:buClr>
              <a:buFont typeface="Times" pitchFamily="18" charset="0"/>
              <a:buChar char="•"/>
              <a:defRPr/>
            </a:pPr>
            <a:r>
              <a:rPr lang="de-CH" sz="2400" kern="0" dirty="0" err="1">
                <a:solidFill>
                  <a:srgbClr val="000000"/>
                </a:solidFill>
                <a:latin typeface="Calibri"/>
              </a:rPr>
              <a:t>Cavity</a:t>
            </a:r>
            <a:r>
              <a:rPr lang="de-CH" sz="2400" kern="0" dirty="0">
                <a:solidFill>
                  <a:srgbClr val="000000"/>
                </a:solidFill>
                <a:latin typeface="Calibri"/>
              </a:rPr>
              <a:t> QED</a:t>
            </a:r>
          </a:p>
          <a:p>
            <a:pPr marL="342900" indent="-342900" algn="l" eaLnBrk="1" hangingPunct="1">
              <a:spcBef>
                <a:spcPct val="20000"/>
              </a:spcBef>
              <a:buClr>
                <a:srgbClr val="000000"/>
              </a:buClr>
              <a:buFont typeface="Times" pitchFamily="18" charset="0"/>
              <a:buChar char="•"/>
              <a:defRPr/>
            </a:pPr>
            <a:r>
              <a:rPr lang="de-CH" sz="2400" kern="0" dirty="0" err="1">
                <a:solidFill>
                  <a:srgbClr val="000000"/>
                </a:solidFill>
                <a:latin typeface="Calibri"/>
              </a:rPr>
              <a:t>Trapped</a:t>
            </a:r>
            <a:r>
              <a:rPr lang="de-CH" sz="2400" kern="0" dirty="0">
                <a:solidFill>
                  <a:srgbClr val="000000"/>
                </a:solidFill>
                <a:latin typeface="Calibri"/>
              </a:rPr>
              <a:t> </a:t>
            </a:r>
            <a:r>
              <a:rPr lang="de-CH" sz="2400" kern="0" dirty="0" err="1">
                <a:solidFill>
                  <a:srgbClr val="000000"/>
                </a:solidFill>
                <a:latin typeface="Calibri"/>
              </a:rPr>
              <a:t>ions</a:t>
            </a:r>
            <a:endParaRPr lang="de-CH" sz="2400" kern="0" dirty="0">
              <a:solidFill>
                <a:srgbClr val="000000"/>
              </a:solidFill>
              <a:latin typeface="Calibri"/>
            </a:endParaRPr>
          </a:p>
          <a:p>
            <a:pPr marL="342900" indent="-342900" algn="l" eaLnBrk="1" hangingPunct="1">
              <a:spcBef>
                <a:spcPct val="20000"/>
              </a:spcBef>
              <a:buClr>
                <a:srgbClr val="000000"/>
              </a:buClr>
              <a:buFont typeface="Times" pitchFamily="18" charset="0"/>
              <a:buChar char="•"/>
              <a:defRPr/>
            </a:pPr>
            <a:r>
              <a:rPr lang="de-CH" sz="2400" kern="0" dirty="0" err="1">
                <a:solidFill>
                  <a:srgbClr val="000000"/>
                </a:solidFill>
                <a:latin typeface="Calibri"/>
              </a:rPr>
              <a:t>Superconductors</a:t>
            </a:r>
            <a:endParaRPr lang="de-CH" sz="2400" kern="0" dirty="0">
              <a:solidFill>
                <a:srgbClr val="000000"/>
              </a:solidFill>
              <a:latin typeface="Calibri"/>
            </a:endParaRPr>
          </a:p>
          <a:p>
            <a:pPr marL="342900" indent="-342900" algn="l" eaLnBrk="1" hangingPunct="1">
              <a:spcBef>
                <a:spcPct val="20000"/>
              </a:spcBef>
              <a:buClr>
                <a:srgbClr val="000000"/>
              </a:buClr>
              <a:buFont typeface="Times" pitchFamily="18" charset="0"/>
              <a:buChar char="•"/>
              <a:defRPr/>
            </a:pPr>
            <a:r>
              <a:rPr lang="de-CH" sz="2400" kern="0" dirty="0">
                <a:solidFill>
                  <a:srgbClr val="000000"/>
                </a:solidFill>
                <a:latin typeface="Calibri"/>
              </a:rPr>
              <a:t>NMR</a:t>
            </a:r>
          </a:p>
          <a:p>
            <a:pPr marL="342900" indent="-342900" algn="l" eaLnBrk="1" hangingPunct="1">
              <a:spcBef>
                <a:spcPct val="20000"/>
              </a:spcBef>
              <a:buClr>
                <a:srgbClr val="000000"/>
              </a:buClr>
              <a:buFont typeface="Times" pitchFamily="18" charset="0"/>
              <a:buChar char="•"/>
              <a:defRPr/>
            </a:pPr>
            <a:r>
              <a:rPr lang="de-CH" sz="2400" kern="0" dirty="0">
                <a:solidFill>
                  <a:srgbClr val="000000"/>
                </a:solidFill>
                <a:latin typeface="Calibri"/>
              </a:rPr>
              <a:t>Quantum </a:t>
            </a:r>
            <a:r>
              <a:rPr lang="de-CH" sz="2400" kern="0" dirty="0" err="1">
                <a:solidFill>
                  <a:srgbClr val="000000"/>
                </a:solidFill>
                <a:latin typeface="Calibri"/>
              </a:rPr>
              <a:t>dots</a:t>
            </a:r>
            <a:endParaRPr lang="de-CH" sz="2400" kern="0" dirty="0">
              <a:solidFill>
                <a:srgbClr val="000000"/>
              </a:solidFill>
              <a:latin typeface="Calibri"/>
            </a:endParaRPr>
          </a:p>
          <a:p>
            <a:pPr marL="342900" indent="-342900" algn="l" eaLnBrk="1" hangingPunct="1">
              <a:spcBef>
                <a:spcPct val="20000"/>
              </a:spcBef>
              <a:buClr>
                <a:srgbClr val="000000"/>
              </a:buClr>
              <a:buFont typeface="Times" pitchFamily="18" charset="0"/>
              <a:buChar char="•"/>
              <a:defRPr/>
            </a:pPr>
            <a:r>
              <a:rPr lang="de-CH" sz="2400" kern="0" dirty="0">
                <a:solidFill>
                  <a:srgbClr val="000000"/>
                </a:solidFill>
                <a:latin typeface="Calibri"/>
              </a:rPr>
              <a:t> …</a:t>
            </a:r>
          </a:p>
          <a:p>
            <a:pPr marL="342900" indent="-342900" algn="l" eaLnBrk="1" hangingPunct="1">
              <a:spcBef>
                <a:spcPct val="20000"/>
              </a:spcBef>
              <a:buClr>
                <a:srgbClr val="000000"/>
              </a:buClr>
              <a:defRPr/>
            </a:pPr>
            <a:r>
              <a:rPr lang="en-US" sz="2400" kern="0" dirty="0">
                <a:solidFill>
                  <a:srgbClr val="C00000"/>
                </a:solidFill>
                <a:latin typeface="Calibri"/>
              </a:rPr>
              <a:t>In situ Error corrections!!!</a:t>
            </a:r>
          </a:p>
        </p:txBody>
      </p:sp>
      <p:pic>
        <p:nvPicPr>
          <p:cNvPr id="10" name="Picture 5" descr="Science08"/>
          <p:cNvPicPr>
            <a:picLocks noChangeAspect="1" noChangeArrowheads="1"/>
          </p:cNvPicPr>
          <p:nvPr/>
        </p:nvPicPr>
        <p:blipFill>
          <a:blip r:embed="rId3" cstate="print"/>
          <a:srcRect t="31628"/>
          <a:stretch>
            <a:fillRect/>
          </a:stretch>
        </p:blipFill>
        <p:spPr bwMode="auto">
          <a:xfrm>
            <a:off x="3540114" y="911004"/>
            <a:ext cx="2063772" cy="1801333"/>
          </a:xfrm>
          <a:prstGeom prst="rect">
            <a:avLst/>
          </a:prstGeom>
          <a:noFill/>
        </p:spPr>
      </p:pic>
      <p:pic>
        <p:nvPicPr>
          <p:cNvPr id="11" name="Picture 7" descr="cavity2modes06c_up.png (640×480)"/>
          <p:cNvPicPr>
            <a:picLocks noChangeAspect="1" noChangeArrowheads="1"/>
          </p:cNvPicPr>
          <p:nvPr/>
        </p:nvPicPr>
        <p:blipFill>
          <a:blip r:embed="rId4" cstate="print"/>
          <a:srcRect/>
          <a:stretch>
            <a:fillRect/>
          </a:stretch>
        </p:blipFill>
        <p:spPr bwMode="auto">
          <a:xfrm>
            <a:off x="6096000" y="457200"/>
            <a:ext cx="2782887" cy="2087485"/>
          </a:xfrm>
          <a:prstGeom prst="rect">
            <a:avLst/>
          </a:prstGeom>
          <a:noFill/>
        </p:spPr>
      </p:pic>
      <p:pic>
        <p:nvPicPr>
          <p:cNvPr id="12" name="Picture 9" descr="iontrap"/>
          <p:cNvPicPr>
            <a:picLocks noChangeAspect="1" noChangeArrowheads="1"/>
          </p:cNvPicPr>
          <p:nvPr/>
        </p:nvPicPr>
        <p:blipFill>
          <a:blip r:embed="rId5" cstate="print"/>
          <a:srcRect t="5903"/>
          <a:stretch>
            <a:fillRect/>
          </a:stretch>
        </p:blipFill>
        <p:spPr bwMode="auto">
          <a:xfrm>
            <a:off x="3352800" y="2788537"/>
            <a:ext cx="2549525" cy="1835876"/>
          </a:xfrm>
          <a:prstGeom prst="rect">
            <a:avLst/>
          </a:prstGeom>
          <a:noFill/>
        </p:spPr>
      </p:pic>
      <p:pic>
        <p:nvPicPr>
          <p:cNvPr id="13" name="Picture 13" descr="Superconducting_flux_qubit"/>
          <p:cNvPicPr>
            <a:picLocks noChangeAspect="1" noChangeArrowheads="1"/>
          </p:cNvPicPr>
          <p:nvPr/>
        </p:nvPicPr>
        <p:blipFill>
          <a:blip r:embed="rId6" cstate="print"/>
          <a:srcRect/>
          <a:stretch>
            <a:fillRect/>
          </a:stretch>
        </p:blipFill>
        <p:spPr bwMode="auto">
          <a:xfrm>
            <a:off x="6172792" y="2831095"/>
            <a:ext cx="2849562" cy="1852612"/>
          </a:xfrm>
          <a:prstGeom prst="rect">
            <a:avLst/>
          </a:prstGeom>
          <a:noFill/>
        </p:spPr>
      </p:pic>
      <p:pic>
        <p:nvPicPr>
          <p:cNvPr id="14" name="Picture 15" descr="DoubleDotfi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300547" y="4713870"/>
            <a:ext cx="2723969" cy="1885517"/>
          </a:xfrm>
          <a:prstGeom prst="rect">
            <a:avLst/>
          </a:prstGeom>
          <a:noFill/>
        </p:spPr>
      </p:pic>
      <p:pic>
        <p:nvPicPr>
          <p:cNvPr id="15" name="Picture 11" descr="260px-L-alanine-3D-balls"/>
          <p:cNvPicPr>
            <a:picLocks noChangeAspect="1" noChangeArrowheads="1"/>
          </p:cNvPicPr>
          <p:nvPr/>
        </p:nvPicPr>
        <p:blipFill>
          <a:blip r:embed="rId8" cstate="print"/>
          <a:srcRect/>
          <a:stretch>
            <a:fillRect/>
          </a:stretch>
        </p:blipFill>
        <p:spPr bwMode="auto">
          <a:xfrm rot="20171290">
            <a:off x="3949116" y="4457535"/>
            <a:ext cx="1996775" cy="2035175"/>
          </a:xfrm>
          <a:prstGeom prst="rect">
            <a:avLst/>
          </a:prstGeom>
          <a:noFill/>
        </p:spPr>
      </p:pic>
      <p:pic>
        <p:nvPicPr>
          <p:cNvPr id="17" name="Picture 13" descr="Spin34"/>
          <p:cNvPicPr>
            <a:picLocks noChangeAspect="1" noChangeArrowheads="1"/>
          </p:cNvPicPr>
          <p:nvPr/>
        </p:nvPicPr>
        <p:blipFill>
          <a:blip r:embed="rId9" cstate="print"/>
          <a:srcRect l="18375" t="2240" r="64664" b="29327"/>
          <a:stretch>
            <a:fillRect/>
          </a:stretch>
        </p:blipFill>
        <p:spPr bwMode="auto">
          <a:xfrm rot="18561818">
            <a:off x="6584299" y="4781601"/>
            <a:ext cx="458119" cy="801709"/>
          </a:xfrm>
          <a:prstGeom prst="rect">
            <a:avLst/>
          </a:prstGeom>
          <a:noFill/>
        </p:spPr>
      </p:pic>
      <p:pic>
        <p:nvPicPr>
          <p:cNvPr id="18" name="Picture 14" descr="Spin34"/>
          <p:cNvPicPr>
            <a:picLocks noChangeAspect="1" noChangeArrowheads="1"/>
          </p:cNvPicPr>
          <p:nvPr/>
        </p:nvPicPr>
        <p:blipFill>
          <a:blip r:embed="rId9" cstate="print"/>
          <a:srcRect l="60777" t="21793" r="22261" b="9776"/>
          <a:stretch>
            <a:fillRect/>
          </a:stretch>
        </p:blipFill>
        <p:spPr bwMode="auto">
          <a:xfrm>
            <a:off x="7662532" y="4922870"/>
            <a:ext cx="457200" cy="800100"/>
          </a:xfrm>
          <a:prstGeom prst="rect">
            <a:avLst/>
          </a:prstGeom>
          <a:noFill/>
        </p:spPr>
      </p:pic>
    </p:spTree>
    <p:extLst>
      <p:ext uri="{BB962C8B-B14F-4D97-AF65-F5344CB8AC3E}">
        <p14:creationId xmlns:p14="http://schemas.microsoft.com/office/powerpoint/2010/main" val="77993689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zövegdoboz 38"/>
          <p:cNvSpPr txBox="1"/>
          <p:nvPr/>
        </p:nvSpPr>
        <p:spPr>
          <a:xfrm>
            <a:off x="201552" y="3489"/>
            <a:ext cx="5173980" cy="584775"/>
          </a:xfrm>
          <a:prstGeom prst="rect">
            <a:avLst/>
          </a:prstGeom>
          <a:noFill/>
        </p:spPr>
        <p:txBody>
          <a:bodyPr wrap="none" rtlCol="0">
            <a:spAutoFit/>
          </a:bodyPr>
          <a:lstStyle/>
          <a:p>
            <a:pPr algn="l" eaLnBrk="1" fontAlgn="auto" hangingPunct="1">
              <a:spcBef>
                <a:spcPts val="0"/>
              </a:spcBef>
              <a:spcAft>
                <a:spcPts val="0"/>
              </a:spcAft>
            </a:pPr>
            <a:r>
              <a:rPr lang="hu-HU" sz="3200" dirty="0" err="1">
                <a:latin typeface="Calibri"/>
              </a:rPr>
              <a:t>Quantum</a:t>
            </a:r>
            <a:r>
              <a:rPr lang="hu-HU" sz="3200" dirty="0">
                <a:latin typeface="Calibri"/>
              </a:rPr>
              <a:t> </a:t>
            </a:r>
            <a:r>
              <a:rPr lang="hu-HU" sz="3200" dirty="0" err="1">
                <a:latin typeface="Calibri"/>
              </a:rPr>
              <a:t>towards</a:t>
            </a:r>
            <a:r>
              <a:rPr lang="hu-HU" sz="3200" dirty="0">
                <a:latin typeface="Calibri"/>
              </a:rPr>
              <a:t> </a:t>
            </a:r>
            <a:r>
              <a:rPr lang="hu-HU" sz="3200" dirty="0" err="1">
                <a:latin typeface="Calibri"/>
              </a:rPr>
              <a:t>Technology</a:t>
            </a:r>
            <a:endParaRPr lang="en-US" sz="3200" dirty="0">
              <a:latin typeface="Calibri"/>
            </a:endParaRPr>
          </a:p>
        </p:txBody>
      </p:sp>
      <p:pic>
        <p:nvPicPr>
          <p:cNvPr id="33" name="Kép 32"/>
          <p:cNvPicPr>
            <a:picLocks noChangeAspect="1"/>
          </p:cNvPicPr>
          <p:nvPr/>
        </p:nvPicPr>
        <p:blipFill rotWithShape="1">
          <a:blip r:embed="rId3"/>
          <a:srcRect b="28598"/>
          <a:stretch/>
        </p:blipFill>
        <p:spPr>
          <a:xfrm>
            <a:off x="-51013" y="972373"/>
            <a:ext cx="6650535" cy="5784602"/>
          </a:xfrm>
          <a:prstGeom prst="rect">
            <a:avLst/>
          </a:prstGeom>
        </p:spPr>
      </p:pic>
      <p:sp>
        <p:nvSpPr>
          <p:cNvPr id="34" name="Szövegdoboz 33"/>
          <p:cNvSpPr txBox="1"/>
          <p:nvPr/>
        </p:nvSpPr>
        <p:spPr>
          <a:xfrm>
            <a:off x="6685026" y="762000"/>
            <a:ext cx="2487669" cy="1923604"/>
          </a:xfrm>
          <a:prstGeom prst="rect">
            <a:avLst/>
          </a:prstGeom>
          <a:noFill/>
        </p:spPr>
        <p:txBody>
          <a:bodyPr wrap="none" rtlCol="0">
            <a:spAutoFit/>
          </a:bodyPr>
          <a:lstStyle/>
          <a:p>
            <a:pPr algn="l" eaLnBrk="1" fontAlgn="auto" hangingPunct="1">
              <a:spcBef>
                <a:spcPts val="0"/>
              </a:spcBef>
              <a:spcAft>
                <a:spcPts val="0"/>
              </a:spcAft>
            </a:pPr>
            <a:r>
              <a:rPr lang="hu-HU" sz="1800" dirty="0" err="1">
                <a:solidFill>
                  <a:srgbClr val="000000"/>
                </a:solidFill>
                <a:latin typeface="Calibri"/>
              </a:rPr>
              <a:t>One</a:t>
            </a:r>
            <a:r>
              <a:rPr lang="hu-HU" sz="1800" dirty="0">
                <a:solidFill>
                  <a:srgbClr val="000000"/>
                </a:solidFill>
                <a:latin typeface="Calibri"/>
              </a:rPr>
              <a:t> </a:t>
            </a:r>
            <a:r>
              <a:rPr lang="hu-HU" sz="1800" dirty="0" err="1">
                <a:solidFill>
                  <a:srgbClr val="000000"/>
                </a:solidFill>
                <a:latin typeface="Calibri"/>
              </a:rPr>
              <a:t>from</a:t>
            </a:r>
            <a:r>
              <a:rPr lang="hu-HU" sz="1800" dirty="0">
                <a:solidFill>
                  <a:srgbClr val="000000"/>
                </a:solidFill>
                <a:latin typeface="Calibri"/>
              </a:rPr>
              <a:t> </a:t>
            </a:r>
            <a:r>
              <a:rPr lang="hu-HU" sz="1800" dirty="0" err="1">
                <a:solidFill>
                  <a:srgbClr val="000000"/>
                </a:solidFill>
                <a:latin typeface="Calibri"/>
              </a:rPr>
              <a:t>the</a:t>
            </a:r>
            <a:r>
              <a:rPr lang="hu-HU" sz="1800" dirty="0">
                <a:solidFill>
                  <a:srgbClr val="000000"/>
                </a:solidFill>
                <a:latin typeface="Calibri"/>
              </a:rPr>
              <a:t> 3 </a:t>
            </a:r>
            <a:r>
              <a:rPr lang="hu-HU" sz="1800" dirty="0" err="1">
                <a:solidFill>
                  <a:srgbClr val="000000"/>
                </a:solidFill>
                <a:latin typeface="Calibri"/>
              </a:rPr>
              <a:t>Flagship</a:t>
            </a:r>
            <a:r>
              <a:rPr lang="hu-HU" sz="1800" dirty="0">
                <a:solidFill>
                  <a:srgbClr val="000000"/>
                </a:solidFill>
                <a:latin typeface="Calibri"/>
              </a:rPr>
              <a:t> </a:t>
            </a:r>
            <a:br>
              <a:rPr lang="hu-HU" sz="1800" dirty="0">
                <a:solidFill>
                  <a:srgbClr val="000000"/>
                </a:solidFill>
                <a:latin typeface="Calibri"/>
              </a:rPr>
            </a:br>
            <a:r>
              <a:rPr lang="hu-HU" sz="1800" dirty="0">
                <a:solidFill>
                  <a:srgbClr val="000000"/>
                </a:solidFill>
                <a:latin typeface="Calibri"/>
              </a:rPr>
              <a:t>project of </a:t>
            </a:r>
            <a:r>
              <a:rPr lang="hu-HU" sz="1800" dirty="0" err="1">
                <a:solidFill>
                  <a:srgbClr val="000000"/>
                </a:solidFill>
                <a:latin typeface="Calibri"/>
              </a:rPr>
              <a:t>the</a:t>
            </a:r>
            <a:r>
              <a:rPr lang="hu-HU" sz="1800" dirty="0">
                <a:solidFill>
                  <a:srgbClr val="000000"/>
                </a:solidFill>
                <a:latin typeface="Calibri"/>
              </a:rPr>
              <a:t> EU</a:t>
            </a:r>
          </a:p>
          <a:p>
            <a:pPr algn="l" eaLnBrk="1" fontAlgn="auto" hangingPunct="1">
              <a:spcBef>
                <a:spcPts val="0"/>
              </a:spcBef>
              <a:spcAft>
                <a:spcPts val="0"/>
              </a:spcAft>
            </a:pPr>
            <a:endParaRPr lang="hu-HU" sz="1100" dirty="0">
              <a:solidFill>
                <a:srgbClr val="000000"/>
              </a:solidFill>
              <a:latin typeface="Calibri"/>
            </a:endParaRPr>
          </a:p>
          <a:p>
            <a:pPr algn="l" eaLnBrk="1" fontAlgn="auto" hangingPunct="1">
              <a:spcBef>
                <a:spcPts val="0"/>
              </a:spcBef>
              <a:spcAft>
                <a:spcPts val="0"/>
              </a:spcAft>
            </a:pPr>
            <a:r>
              <a:rPr lang="hu-HU" sz="1800" dirty="0">
                <a:solidFill>
                  <a:srgbClr val="000000"/>
                </a:solidFill>
                <a:latin typeface="Calibri"/>
              </a:rPr>
              <a:t>2 x 5years program</a:t>
            </a:r>
          </a:p>
          <a:p>
            <a:pPr algn="l" eaLnBrk="1" fontAlgn="auto" hangingPunct="1">
              <a:spcBef>
                <a:spcPts val="0"/>
              </a:spcBef>
              <a:spcAft>
                <a:spcPts val="0"/>
              </a:spcAft>
            </a:pPr>
            <a:endParaRPr lang="hu-HU" sz="1800" dirty="0">
              <a:solidFill>
                <a:srgbClr val="000000"/>
              </a:solidFill>
              <a:latin typeface="Calibri"/>
            </a:endParaRPr>
          </a:p>
          <a:p>
            <a:pPr algn="l" eaLnBrk="1" fontAlgn="auto" hangingPunct="1">
              <a:spcBef>
                <a:spcPts val="0"/>
              </a:spcBef>
              <a:spcAft>
                <a:spcPts val="0"/>
              </a:spcAft>
            </a:pPr>
            <a:r>
              <a:rPr lang="hu-HU" sz="1800" dirty="0" err="1">
                <a:solidFill>
                  <a:srgbClr val="000000"/>
                </a:solidFill>
                <a:latin typeface="Calibri"/>
              </a:rPr>
              <a:t>Hungarian</a:t>
            </a:r>
            <a:r>
              <a:rPr lang="hu-HU" sz="1800" dirty="0">
                <a:solidFill>
                  <a:srgbClr val="000000"/>
                </a:solidFill>
                <a:latin typeface="Calibri"/>
              </a:rPr>
              <a:t> </a:t>
            </a:r>
            <a:r>
              <a:rPr lang="hu-HU" sz="1800" dirty="0" err="1">
                <a:solidFill>
                  <a:srgbClr val="000000"/>
                </a:solidFill>
                <a:latin typeface="Calibri"/>
              </a:rPr>
              <a:t>support</a:t>
            </a:r>
            <a:r>
              <a:rPr lang="hu-HU" sz="1800" dirty="0">
                <a:solidFill>
                  <a:srgbClr val="000000"/>
                </a:solidFill>
                <a:latin typeface="Calibri"/>
              </a:rPr>
              <a:t> </a:t>
            </a:r>
            <a:br>
              <a:rPr lang="hu-HU" sz="1800" dirty="0">
                <a:solidFill>
                  <a:srgbClr val="000000"/>
                </a:solidFill>
                <a:latin typeface="Calibri"/>
              </a:rPr>
            </a:br>
            <a:r>
              <a:rPr lang="hu-HU" sz="1800" dirty="0">
                <a:solidFill>
                  <a:srgbClr val="000000"/>
                </a:solidFill>
                <a:latin typeface="Calibri"/>
              </a:rPr>
              <a:t>program 3.2BHUF</a:t>
            </a:r>
            <a:endParaRPr lang="en-US" sz="1800" dirty="0">
              <a:solidFill>
                <a:srgbClr val="000000"/>
              </a:solidFill>
              <a:latin typeface="Calibri"/>
            </a:endParaRPr>
          </a:p>
        </p:txBody>
      </p:sp>
      <p:sp>
        <p:nvSpPr>
          <p:cNvPr id="35" name="Téglalap 34"/>
          <p:cNvSpPr/>
          <p:nvPr/>
        </p:nvSpPr>
        <p:spPr>
          <a:xfrm>
            <a:off x="2788542" y="5939135"/>
            <a:ext cx="3810980" cy="461665"/>
          </a:xfrm>
          <a:prstGeom prst="rect">
            <a:avLst/>
          </a:prstGeom>
        </p:spPr>
        <p:txBody>
          <a:bodyPr wrap="none">
            <a:spAutoFit/>
          </a:bodyPr>
          <a:lstStyle/>
          <a:p>
            <a:pPr algn="l" eaLnBrk="1" fontAlgn="auto" hangingPunct="1">
              <a:spcBef>
                <a:spcPts val="0"/>
              </a:spcBef>
              <a:spcAft>
                <a:spcPts val="0"/>
              </a:spcAft>
            </a:pPr>
            <a:r>
              <a:rPr lang="en-US" sz="2400" b="1" dirty="0">
                <a:solidFill>
                  <a:srgbClr val="000000"/>
                </a:solidFill>
                <a:latin typeface="Calibri"/>
              </a:rPr>
              <a:t>http://qurope.eu/manifesto</a:t>
            </a:r>
          </a:p>
        </p:txBody>
      </p:sp>
      <p:pic>
        <p:nvPicPr>
          <p:cNvPr id="2" name="Graphic 1">
            <a:extLst>
              <a:ext uri="{FF2B5EF4-FFF2-40B4-BE49-F238E27FC236}">
                <a16:creationId xmlns:a16="http://schemas.microsoft.com/office/drawing/2014/main" id="{935B3CA7-F0B0-3366-9C14-82763CA9CD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3914" y="2885682"/>
            <a:ext cx="2479762" cy="421398"/>
          </a:xfrm>
          <a:prstGeom prst="rect">
            <a:avLst/>
          </a:prstGeom>
        </p:spPr>
      </p:pic>
    </p:spTree>
    <p:extLst>
      <p:ext uri="{BB962C8B-B14F-4D97-AF65-F5344CB8AC3E}">
        <p14:creationId xmlns:p14="http://schemas.microsoft.com/office/powerpoint/2010/main" val="34933961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zövegdoboz 38"/>
          <p:cNvSpPr txBox="1"/>
          <p:nvPr/>
        </p:nvSpPr>
        <p:spPr>
          <a:xfrm>
            <a:off x="201552" y="3489"/>
            <a:ext cx="5173980" cy="584775"/>
          </a:xfrm>
          <a:prstGeom prst="rect">
            <a:avLst/>
          </a:prstGeom>
          <a:noFill/>
        </p:spPr>
        <p:txBody>
          <a:bodyPr wrap="none" rtlCol="0">
            <a:spAutoFit/>
          </a:bodyPr>
          <a:lstStyle/>
          <a:p>
            <a:pPr algn="l" eaLnBrk="1" fontAlgn="auto" hangingPunct="1">
              <a:spcBef>
                <a:spcPts val="0"/>
              </a:spcBef>
              <a:spcAft>
                <a:spcPts val="0"/>
              </a:spcAft>
            </a:pPr>
            <a:r>
              <a:rPr lang="hu-HU" sz="3200" dirty="0" err="1">
                <a:latin typeface="Calibri"/>
              </a:rPr>
              <a:t>Quantum</a:t>
            </a:r>
            <a:r>
              <a:rPr lang="hu-HU" sz="3200" dirty="0">
                <a:latin typeface="Calibri"/>
              </a:rPr>
              <a:t> </a:t>
            </a:r>
            <a:r>
              <a:rPr lang="hu-HU" sz="3200" dirty="0" err="1">
                <a:latin typeface="Calibri"/>
              </a:rPr>
              <a:t>towards</a:t>
            </a:r>
            <a:r>
              <a:rPr lang="hu-HU" sz="3200" dirty="0">
                <a:latin typeface="Calibri"/>
              </a:rPr>
              <a:t> </a:t>
            </a:r>
            <a:r>
              <a:rPr lang="hu-HU" sz="3200" dirty="0" err="1">
                <a:latin typeface="Calibri"/>
              </a:rPr>
              <a:t>Technology</a:t>
            </a:r>
            <a:endParaRPr lang="en-US" sz="3200" dirty="0">
              <a:latin typeface="Calibri"/>
            </a:endParaRPr>
          </a:p>
        </p:txBody>
      </p:sp>
      <p:pic>
        <p:nvPicPr>
          <p:cNvPr id="4" name="Picture 3">
            <a:extLst>
              <a:ext uri="{FF2B5EF4-FFF2-40B4-BE49-F238E27FC236}">
                <a16:creationId xmlns:a16="http://schemas.microsoft.com/office/drawing/2014/main" id="{A3AF0EFC-88F7-BDFC-F049-A2F34B93880B}"/>
              </a:ext>
            </a:extLst>
          </p:cNvPr>
          <p:cNvPicPr>
            <a:picLocks noChangeAspect="1"/>
          </p:cNvPicPr>
          <p:nvPr/>
        </p:nvPicPr>
        <p:blipFill>
          <a:blip r:embed="rId3"/>
          <a:srcRect t="9407" r="3467" b="5970"/>
          <a:stretch/>
        </p:blipFill>
        <p:spPr>
          <a:xfrm>
            <a:off x="158496" y="756345"/>
            <a:ext cx="8827008" cy="4352544"/>
          </a:xfrm>
          <a:prstGeom prst="rect">
            <a:avLst/>
          </a:prstGeom>
        </p:spPr>
      </p:pic>
      <p:pic>
        <p:nvPicPr>
          <p:cNvPr id="6" name="Picture 5">
            <a:extLst>
              <a:ext uri="{FF2B5EF4-FFF2-40B4-BE49-F238E27FC236}">
                <a16:creationId xmlns:a16="http://schemas.microsoft.com/office/drawing/2014/main" id="{3CD1470C-BAE6-C079-8978-0B0762577A94}"/>
              </a:ext>
            </a:extLst>
          </p:cNvPr>
          <p:cNvPicPr>
            <a:picLocks noChangeAspect="1"/>
          </p:cNvPicPr>
          <p:nvPr/>
        </p:nvPicPr>
        <p:blipFill>
          <a:blip r:embed="rId4"/>
          <a:srcRect t="15378" r="3467"/>
          <a:stretch/>
        </p:blipFill>
        <p:spPr>
          <a:xfrm>
            <a:off x="158496" y="3633877"/>
            <a:ext cx="6275644" cy="3094482"/>
          </a:xfrm>
          <a:prstGeom prst="rect">
            <a:avLst/>
          </a:prstGeom>
        </p:spPr>
      </p:pic>
      <p:pic>
        <p:nvPicPr>
          <p:cNvPr id="8" name="Picture 7">
            <a:extLst>
              <a:ext uri="{FF2B5EF4-FFF2-40B4-BE49-F238E27FC236}">
                <a16:creationId xmlns:a16="http://schemas.microsoft.com/office/drawing/2014/main" id="{5FC51661-F455-D771-82F8-C11D54AF2A4A}"/>
              </a:ext>
            </a:extLst>
          </p:cNvPr>
          <p:cNvPicPr>
            <a:picLocks noChangeAspect="1"/>
          </p:cNvPicPr>
          <p:nvPr/>
        </p:nvPicPr>
        <p:blipFill>
          <a:blip r:embed="rId5"/>
          <a:srcRect l="5334" t="10829"/>
          <a:stretch/>
        </p:blipFill>
        <p:spPr>
          <a:xfrm>
            <a:off x="2499567" y="3291840"/>
            <a:ext cx="6485937" cy="3436519"/>
          </a:xfrm>
          <a:prstGeom prst="rect">
            <a:avLst/>
          </a:prstGeom>
        </p:spPr>
      </p:pic>
      <p:pic>
        <p:nvPicPr>
          <p:cNvPr id="9" name="Picture 8">
            <a:extLst>
              <a:ext uri="{FF2B5EF4-FFF2-40B4-BE49-F238E27FC236}">
                <a16:creationId xmlns:a16="http://schemas.microsoft.com/office/drawing/2014/main" id="{379F3C85-DF5A-3898-0F2B-60255BD88ED7}"/>
              </a:ext>
            </a:extLst>
          </p:cNvPr>
          <p:cNvPicPr>
            <a:picLocks noChangeAspect="1"/>
          </p:cNvPicPr>
          <p:nvPr/>
        </p:nvPicPr>
        <p:blipFill rotWithShape="1">
          <a:blip r:embed="rId6"/>
          <a:srcRect l="7474" t="9380" r="16924" b="7979"/>
          <a:stretch/>
        </p:blipFill>
        <p:spPr>
          <a:xfrm>
            <a:off x="1635938" y="1624546"/>
            <a:ext cx="5872123" cy="3608908"/>
          </a:xfrm>
          <a:prstGeom prst="rect">
            <a:avLst/>
          </a:prstGeom>
        </p:spPr>
      </p:pic>
    </p:spTree>
    <p:extLst>
      <p:ext uri="{BB962C8B-B14F-4D97-AF65-F5344CB8AC3E}">
        <p14:creationId xmlns:p14="http://schemas.microsoft.com/office/powerpoint/2010/main" val="4164950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304801" y="894493"/>
            <a:ext cx="8839200" cy="2392963"/>
          </a:xfrm>
          <a:prstGeom prst="rect">
            <a:avLst/>
          </a:prstGeom>
          <a:noFill/>
        </p:spPr>
        <p:txBody>
          <a:bodyPr wrap="square" rtlCol="0">
            <a:spAutoFit/>
          </a:bodyPr>
          <a:lstStyle/>
          <a:p>
            <a:pPr algn="l" eaLnBrk="1" fontAlgn="auto" hangingPunct="1">
              <a:lnSpc>
                <a:spcPct val="130000"/>
              </a:lnSpc>
              <a:spcBef>
                <a:spcPts val="0"/>
              </a:spcBef>
              <a:spcAft>
                <a:spcPts val="0"/>
              </a:spcAft>
            </a:pPr>
            <a:r>
              <a:rPr lang="en-US" sz="2300" b="1" dirty="0">
                <a:solidFill>
                  <a:srgbClr val="000000"/>
                </a:solidFill>
                <a:latin typeface="Calibri"/>
              </a:rPr>
              <a:t>- </a:t>
            </a:r>
            <a:r>
              <a:rPr lang="en-US" sz="2300" b="1" dirty="0" err="1">
                <a:solidFill>
                  <a:srgbClr val="000000"/>
                </a:solidFill>
                <a:latin typeface="Calibri"/>
              </a:rPr>
              <a:t>Qubit</a:t>
            </a:r>
            <a:r>
              <a:rPr lang="en-US" sz="2300" b="1" dirty="0">
                <a:solidFill>
                  <a:srgbClr val="000000"/>
                </a:solidFill>
                <a:latin typeface="Calibri"/>
              </a:rPr>
              <a:t>:</a:t>
            </a:r>
            <a:r>
              <a:rPr lang="en-US" sz="2300" dirty="0">
                <a:solidFill>
                  <a:srgbClr val="000000"/>
                </a:solidFill>
                <a:latin typeface="Calibri"/>
              </a:rPr>
              <a:t> </a:t>
            </a:r>
          </a:p>
          <a:p>
            <a:pPr algn="l" eaLnBrk="1" fontAlgn="auto" hangingPunct="1">
              <a:lnSpc>
                <a:spcPct val="130000"/>
              </a:lnSpc>
              <a:spcBef>
                <a:spcPts val="0"/>
              </a:spcBef>
              <a:spcAft>
                <a:spcPts val="0"/>
              </a:spcAft>
            </a:pPr>
            <a:r>
              <a:rPr lang="en-US" sz="2300" dirty="0">
                <a:solidFill>
                  <a:srgbClr val="000000"/>
                </a:solidFill>
                <a:latin typeface="Calibri"/>
              </a:rPr>
              <a:t>½ spin of single electron trapped  into </a:t>
            </a:r>
          </a:p>
          <a:p>
            <a:pPr algn="l" eaLnBrk="1" fontAlgn="auto" hangingPunct="1">
              <a:lnSpc>
                <a:spcPct val="130000"/>
              </a:lnSpc>
              <a:spcBef>
                <a:spcPts val="0"/>
              </a:spcBef>
              <a:spcAft>
                <a:spcPts val="0"/>
              </a:spcAft>
            </a:pPr>
            <a:r>
              <a:rPr lang="en-US" sz="2300" dirty="0">
                <a:solidFill>
                  <a:srgbClr val="000000"/>
                </a:solidFill>
                <a:latin typeface="Calibri"/>
              </a:rPr>
              <a:t>a confinement potential</a:t>
            </a:r>
          </a:p>
          <a:p>
            <a:pPr algn="l" eaLnBrk="1" fontAlgn="auto" hangingPunct="1">
              <a:lnSpc>
                <a:spcPct val="130000"/>
              </a:lnSpc>
              <a:spcBef>
                <a:spcPts val="0"/>
              </a:spcBef>
              <a:spcAft>
                <a:spcPts val="0"/>
              </a:spcAft>
            </a:pPr>
            <a:endParaRPr lang="en-US" sz="2300" dirty="0">
              <a:solidFill>
                <a:srgbClr val="000000"/>
              </a:solidFill>
              <a:latin typeface="Calibri"/>
            </a:endParaRPr>
          </a:p>
          <a:p>
            <a:pPr algn="l" eaLnBrk="1" fontAlgn="auto" hangingPunct="1">
              <a:lnSpc>
                <a:spcPct val="130000"/>
              </a:lnSpc>
              <a:spcBef>
                <a:spcPts val="0"/>
              </a:spcBef>
              <a:spcAft>
                <a:spcPts val="0"/>
              </a:spcAft>
            </a:pPr>
            <a:endParaRPr lang="en-US" sz="2300" dirty="0">
              <a:solidFill>
                <a:srgbClr val="000000"/>
              </a:solidFill>
              <a:latin typeface="Calibri"/>
            </a:endParaRPr>
          </a:p>
        </p:txBody>
      </p:sp>
      <p:sp>
        <p:nvSpPr>
          <p:cNvPr id="2" name="Dia számának helye 1"/>
          <p:cNvSpPr>
            <a:spLocks noGrp="1"/>
          </p:cNvSpPr>
          <p:nvPr>
            <p:ph type="sldNum" sz="quarter" idx="4294967295"/>
          </p:nvPr>
        </p:nvSpPr>
        <p:spPr>
          <a:xfrm>
            <a:off x="8564530" y="6523070"/>
            <a:ext cx="685800" cy="228600"/>
          </a:xfrm>
        </p:spPr>
        <p:txBody>
          <a:bodyPr/>
          <a:lstStyle/>
          <a:p>
            <a:fld id="{F0312A48-962D-432B-B8C7-507AFB7FCC68}" type="slidenum">
              <a:rPr lang="de-CH" smtClean="0">
                <a:solidFill>
                  <a:srgbClr val="000000"/>
                </a:solidFill>
              </a:rPr>
              <a:pPr/>
              <a:t>19</a:t>
            </a:fld>
            <a:endParaRPr lang="de-CH">
              <a:solidFill>
                <a:srgbClr val="FFFFFF"/>
              </a:solidFill>
            </a:endParaRPr>
          </a:p>
        </p:txBody>
      </p:sp>
      <p:sp>
        <p:nvSpPr>
          <p:cNvPr id="3" name="Szövegdoboz 2"/>
          <p:cNvSpPr txBox="1"/>
          <p:nvPr/>
        </p:nvSpPr>
        <p:spPr>
          <a:xfrm>
            <a:off x="94569" y="12192"/>
            <a:ext cx="2095445"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Spin </a:t>
            </a:r>
            <a:r>
              <a:rPr lang="en-US" sz="3200" dirty="0" err="1">
                <a:latin typeface="Calibri"/>
              </a:rPr>
              <a:t>Qubits</a:t>
            </a:r>
            <a:endParaRPr lang="en-US" sz="3200" dirty="0">
              <a:latin typeface="Calibri"/>
            </a:endParaRPr>
          </a:p>
        </p:txBody>
      </p:sp>
      <p:sp>
        <p:nvSpPr>
          <p:cNvPr id="4" name="Szövegdoboz 3"/>
          <p:cNvSpPr txBox="1"/>
          <p:nvPr/>
        </p:nvSpPr>
        <p:spPr>
          <a:xfrm>
            <a:off x="1880486" y="6527188"/>
            <a:ext cx="3302379" cy="523220"/>
          </a:xfrm>
          <a:prstGeom prst="rect">
            <a:avLst/>
          </a:prstGeom>
          <a:noFill/>
        </p:spPr>
        <p:txBody>
          <a:bodyPr wrap="none" rtlCol="0">
            <a:spAutoFit/>
          </a:bodyPr>
          <a:lstStyle/>
          <a:p>
            <a:pPr algn="l" eaLnBrk="1" fontAlgn="auto" hangingPunct="1">
              <a:spcBef>
                <a:spcPts val="0"/>
              </a:spcBef>
              <a:spcAft>
                <a:spcPts val="0"/>
              </a:spcAft>
            </a:pPr>
            <a:r>
              <a:rPr lang="hu-HU" sz="1400" dirty="0">
                <a:solidFill>
                  <a:srgbClr val="000000"/>
                </a:solidFill>
                <a:latin typeface="Calibri"/>
              </a:rPr>
              <a:t>R. Hanson</a:t>
            </a:r>
            <a:r>
              <a:rPr lang="en-US" sz="1400" dirty="0">
                <a:solidFill>
                  <a:srgbClr val="000000"/>
                </a:solidFill>
                <a:latin typeface="Calibri"/>
              </a:rPr>
              <a:t>, </a:t>
            </a:r>
            <a:r>
              <a:rPr lang="hu-HU" sz="1400" dirty="0">
                <a:solidFill>
                  <a:srgbClr val="000000"/>
                </a:solidFill>
                <a:latin typeface="Calibri"/>
              </a:rPr>
              <a:t> </a:t>
            </a:r>
            <a:r>
              <a:rPr lang="en-US" sz="1400" dirty="0">
                <a:solidFill>
                  <a:srgbClr val="000000"/>
                </a:solidFill>
                <a:latin typeface="Calibri"/>
              </a:rPr>
              <a:t>R</a:t>
            </a:r>
            <a:r>
              <a:rPr lang="hu-HU" sz="1400" dirty="0" err="1">
                <a:solidFill>
                  <a:srgbClr val="000000"/>
                </a:solidFill>
                <a:latin typeface="Calibri"/>
              </a:rPr>
              <a:t>ev</a:t>
            </a:r>
            <a:r>
              <a:rPr lang="en-US" sz="1400" dirty="0">
                <a:solidFill>
                  <a:srgbClr val="000000"/>
                </a:solidFill>
                <a:latin typeface="Calibri"/>
              </a:rPr>
              <a:t> M</a:t>
            </a:r>
            <a:r>
              <a:rPr lang="hu-HU" sz="1400" dirty="0" err="1">
                <a:solidFill>
                  <a:srgbClr val="000000"/>
                </a:solidFill>
                <a:latin typeface="Calibri"/>
              </a:rPr>
              <a:t>od</a:t>
            </a:r>
            <a:r>
              <a:rPr lang="en-US" sz="1400" dirty="0">
                <a:solidFill>
                  <a:srgbClr val="000000"/>
                </a:solidFill>
                <a:latin typeface="Calibri"/>
              </a:rPr>
              <a:t> P</a:t>
            </a:r>
            <a:r>
              <a:rPr lang="hu-HU" sz="1400" dirty="0" err="1">
                <a:solidFill>
                  <a:srgbClr val="000000"/>
                </a:solidFill>
                <a:latin typeface="Calibri"/>
              </a:rPr>
              <a:t>hys</a:t>
            </a:r>
            <a:r>
              <a:rPr lang="hu-HU" sz="1400" dirty="0">
                <a:solidFill>
                  <a:srgbClr val="000000"/>
                </a:solidFill>
                <a:latin typeface="Calibri"/>
              </a:rPr>
              <a:t>,</a:t>
            </a:r>
            <a:r>
              <a:rPr lang="en-US" sz="1400" dirty="0">
                <a:solidFill>
                  <a:srgbClr val="000000"/>
                </a:solidFill>
                <a:latin typeface="Calibri"/>
              </a:rPr>
              <a:t> 79, </a:t>
            </a:r>
            <a:r>
              <a:rPr lang="hu-HU" sz="1400" dirty="0">
                <a:solidFill>
                  <a:srgbClr val="000000"/>
                </a:solidFill>
                <a:latin typeface="Calibri"/>
              </a:rPr>
              <a:t>1217</a:t>
            </a:r>
            <a:r>
              <a:rPr lang="en-US" sz="1400" dirty="0">
                <a:solidFill>
                  <a:srgbClr val="000000"/>
                </a:solidFill>
                <a:latin typeface="Calibri"/>
              </a:rPr>
              <a:t> </a:t>
            </a:r>
            <a:r>
              <a:rPr lang="hu-HU" sz="1400" dirty="0">
                <a:solidFill>
                  <a:srgbClr val="000000"/>
                </a:solidFill>
                <a:latin typeface="Calibri"/>
              </a:rPr>
              <a:t>(</a:t>
            </a:r>
            <a:r>
              <a:rPr lang="en-US" sz="1400" dirty="0">
                <a:solidFill>
                  <a:srgbClr val="000000"/>
                </a:solidFill>
                <a:latin typeface="Calibri"/>
              </a:rPr>
              <a:t>2007</a:t>
            </a:r>
            <a:r>
              <a:rPr lang="hu-HU" sz="1400" dirty="0">
                <a:solidFill>
                  <a:srgbClr val="000000"/>
                </a:solidFill>
                <a:latin typeface="Calibri"/>
              </a:rPr>
              <a:t>)</a:t>
            </a:r>
            <a:endParaRPr lang="en-US" sz="1400" dirty="0">
              <a:solidFill>
                <a:srgbClr val="000000"/>
              </a:solidFill>
              <a:latin typeface="Calibri"/>
            </a:endParaRPr>
          </a:p>
          <a:p>
            <a:pPr algn="l" eaLnBrk="1" fontAlgn="auto" hangingPunct="1">
              <a:spcBef>
                <a:spcPts val="0"/>
              </a:spcBef>
              <a:spcAft>
                <a:spcPts val="0"/>
              </a:spcAft>
            </a:pPr>
            <a:endParaRPr lang="en-US" sz="1400" dirty="0">
              <a:solidFill>
                <a:srgbClr val="000000"/>
              </a:solidFill>
              <a:latin typeface="Calibri"/>
            </a:endParaRPr>
          </a:p>
        </p:txBody>
      </p:sp>
      <p:pic>
        <p:nvPicPr>
          <p:cNvPr id="14" name="Picture 2" descr="http://www.tech-faq.com/wp-content/uploads/images/qubit.gif"/>
          <p:cNvPicPr>
            <a:picLocks noChangeAspect="1" noChangeArrowheads="1"/>
          </p:cNvPicPr>
          <p:nvPr/>
        </p:nvPicPr>
        <p:blipFill>
          <a:blip r:embed="rId3" cstate="print">
            <a:clrChange>
              <a:clrFrom>
                <a:srgbClr val="FFFFFF"/>
              </a:clrFrom>
              <a:clrTo>
                <a:srgbClr val="FFFFFF">
                  <a:alpha val="0"/>
                </a:srgbClr>
              </a:clrTo>
            </a:clrChange>
          </a:blip>
          <a:srcRect t="-11111" b="-7407"/>
          <a:stretch>
            <a:fillRect/>
          </a:stretch>
        </p:blipFill>
        <p:spPr bwMode="auto">
          <a:xfrm>
            <a:off x="228600" y="4648200"/>
            <a:ext cx="1219200" cy="1764169"/>
          </a:xfrm>
          <a:prstGeom prst="rect">
            <a:avLst/>
          </a:prstGeom>
          <a:noFill/>
        </p:spPr>
      </p:pic>
      <p:pic>
        <p:nvPicPr>
          <p:cNvPr id="15" name="Picture 13" descr="Spin34"/>
          <p:cNvPicPr>
            <a:picLocks noChangeAspect="1" noChangeArrowheads="1"/>
          </p:cNvPicPr>
          <p:nvPr/>
        </p:nvPicPr>
        <p:blipFill>
          <a:blip r:embed="rId4" cstate="print"/>
          <a:srcRect l="18375" t="2240" r="64664" b="29327"/>
          <a:stretch>
            <a:fillRect/>
          </a:stretch>
        </p:blipFill>
        <p:spPr bwMode="auto">
          <a:xfrm>
            <a:off x="696433" y="5909932"/>
            <a:ext cx="304800" cy="533400"/>
          </a:xfrm>
          <a:prstGeom prst="rect">
            <a:avLst/>
          </a:prstGeom>
          <a:noFill/>
        </p:spPr>
      </p:pic>
      <p:pic>
        <p:nvPicPr>
          <p:cNvPr id="16" name="Picture 14" descr="Spin34"/>
          <p:cNvPicPr>
            <a:picLocks noChangeAspect="1" noChangeArrowheads="1"/>
          </p:cNvPicPr>
          <p:nvPr/>
        </p:nvPicPr>
        <p:blipFill>
          <a:blip r:embed="rId4" cstate="print"/>
          <a:srcRect l="60777" t="21793" r="22261" b="9776"/>
          <a:stretch>
            <a:fillRect/>
          </a:stretch>
        </p:blipFill>
        <p:spPr bwMode="auto">
          <a:xfrm>
            <a:off x="685800" y="4648200"/>
            <a:ext cx="304800" cy="533400"/>
          </a:xfrm>
          <a:prstGeom prst="rect">
            <a:avLst/>
          </a:prstGeom>
          <a:noFill/>
        </p:spPr>
      </p:pic>
      <p:pic>
        <p:nvPicPr>
          <p:cNvPr id="17" name="Picture 13" descr="Spin34"/>
          <p:cNvPicPr>
            <a:picLocks noChangeAspect="1" noChangeArrowheads="1"/>
          </p:cNvPicPr>
          <p:nvPr/>
        </p:nvPicPr>
        <p:blipFill>
          <a:blip r:embed="rId4" cstate="print"/>
          <a:srcRect l="18375" t="2240" r="64664" b="29327"/>
          <a:stretch>
            <a:fillRect/>
          </a:stretch>
        </p:blipFill>
        <p:spPr bwMode="auto">
          <a:xfrm>
            <a:off x="5671457" y="914399"/>
            <a:ext cx="653143" cy="1143001"/>
          </a:xfrm>
          <a:prstGeom prst="rect">
            <a:avLst/>
          </a:prstGeom>
          <a:noFill/>
        </p:spPr>
      </p:pic>
    </p:spTree>
    <p:extLst>
      <p:ext uri="{BB962C8B-B14F-4D97-AF65-F5344CB8AC3E}">
        <p14:creationId xmlns:p14="http://schemas.microsoft.com/office/powerpoint/2010/main" val="23562769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818697" y="5466600"/>
            <a:ext cx="1727200" cy="827087"/>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19" name="Rectangle 4"/>
          <p:cNvSpPr>
            <a:spLocks noChangeArrowheads="1"/>
          </p:cNvSpPr>
          <p:nvPr/>
        </p:nvSpPr>
        <p:spPr bwMode="auto">
          <a:xfrm>
            <a:off x="1110397" y="2900406"/>
            <a:ext cx="5697938" cy="576262"/>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20" name="Text Box 16"/>
          <p:cNvSpPr txBox="1">
            <a:spLocks noChangeArrowheads="1"/>
          </p:cNvSpPr>
          <p:nvPr/>
        </p:nvSpPr>
        <p:spPr bwMode="auto">
          <a:xfrm>
            <a:off x="1107622" y="5530100"/>
            <a:ext cx="1206500" cy="646112"/>
          </a:xfrm>
          <a:prstGeom prst="rect">
            <a:avLst/>
          </a:prstGeom>
          <a:noFill/>
          <a:ln w="9525">
            <a:noFill/>
            <a:miter lim="800000"/>
            <a:headEnd/>
            <a:tailEnd/>
          </a:ln>
        </p:spPr>
        <p:txBody>
          <a:bodyPr wrap="none">
            <a:spAutoFit/>
          </a:bodyPr>
          <a:lstStyle/>
          <a:p>
            <a:pPr algn="l" eaLnBrk="1" hangingPunct="1"/>
            <a:r>
              <a:rPr lang="en-US" sz="1800" b="1">
                <a:solidFill>
                  <a:srgbClr val="000000"/>
                </a:solidFill>
                <a:latin typeface="Calibri" pitchFamily="34" charset="0"/>
                <a:cs typeface="Arial" charset="0"/>
              </a:rPr>
              <a:t>Molecular </a:t>
            </a:r>
          </a:p>
          <a:p>
            <a:pPr algn="l" eaLnBrk="1" hangingPunct="1"/>
            <a:r>
              <a:rPr lang="en-US" sz="1800" b="1">
                <a:solidFill>
                  <a:srgbClr val="000000"/>
                </a:solidFill>
                <a:latin typeface="Calibri" pitchFamily="34" charset="0"/>
                <a:cs typeface="Arial" charset="0"/>
              </a:rPr>
              <a:t>electronics</a:t>
            </a:r>
          </a:p>
        </p:txBody>
      </p:sp>
      <p:sp>
        <p:nvSpPr>
          <p:cNvPr id="9221" name="Text Box 17"/>
          <p:cNvSpPr txBox="1">
            <a:spLocks noChangeArrowheads="1"/>
          </p:cNvSpPr>
          <p:nvPr/>
        </p:nvSpPr>
        <p:spPr bwMode="auto">
          <a:xfrm>
            <a:off x="3371704" y="2943566"/>
            <a:ext cx="1603068" cy="461665"/>
          </a:xfrm>
          <a:prstGeom prst="rect">
            <a:avLst/>
          </a:prstGeom>
          <a:noFill/>
          <a:ln w="9525">
            <a:noFill/>
            <a:miter lim="800000"/>
            <a:headEnd/>
            <a:tailEnd/>
          </a:ln>
        </p:spPr>
        <p:txBody>
          <a:bodyPr wrap="none">
            <a:spAutoFit/>
          </a:bodyPr>
          <a:lstStyle/>
          <a:p>
            <a:pPr algn="l" eaLnBrk="1" hangingPunct="1"/>
            <a:r>
              <a:rPr lang="hu-HU" sz="2400" b="1" dirty="0" err="1">
                <a:solidFill>
                  <a:srgbClr val="000000"/>
                </a:solidFill>
                <a:latin typeface="Calibri" pitchFamily="34" charset="0"/>
                <a:cs typeface="Arial" charset="0"/>
              </a:rPr>
              <a:t>Spintronics</a:t>
            </a:r>
            <a:endParaRPr lang="en-US" sz="2400" b="1" dirty="0">
              <a:solidFill>
                <a:srgbClr val="000000"/>
              </a:solidFill>
              <a:latin typeface="Calibri" pitchFamily="34" charset="0"/>
              <a:cs typeface="Arial" charset="0"/>
            </a:endParaRPr>
          </a:p>
        </p:txBody>
      </p:sp>
      <p:pic>
        <p:nvPicPr>
          <p:cNvPr id="9222" name="Picture 25"/>
          <p:cNvPicPr>
            <a:picLocks noChangeAspect="1" noChangeArrowheads="1"/>
          </p:cNvPicPr>
          <p:nvPr/>
        </p:nvPicPr>
        <p:blipFill>
          <a:blip r:embed="rId3" cstate="print"/>
          <a:srcRect/>
          <a:stretch>
            <a:fillRect/>
          </a:stretch>
        </p:blipFill>
        <p:spPr bwMode="auto">
          <a:xfrm>
            <a:off x="5785985" y="959687"/>
            <a:ext cx="1225550" cy="1020763"/>
          </a:xfrm>
          <a:prstGeom prst="rect">
            <a:avLst/>
          </a:prstGeom>
          <a:noFill/>
          <a:ln w="9525">
            <a:noFill/>
            <a:miter lim="800000"/>
            <a:headEnd/>
            <a:tailEnd/>
          </a:ln>
        </p:spPr>
      </p:pic>
      <p:pic>
        <p:nvPicPr>
          <p:cNvPr id="9223" name="Picture 26"/>
          <p:cNvPicPr>
            <a:picLocks noChangeAspect="1" noChangeArrowheads="1"/>
          </p:cNvPicPr>
          <p:nvPr/>
        </p:nvPicPr>
        <p:blipFill>
          <a:blip r:embed="rId4" cstate="print"/>
          <a:srcRect b="9190"/>
          <a:stretch>
            <a:fillRect/>
          </a:stretch>
        </p:blipFill>
        <p:spPr bwMode="auto">
          <a:xfrm>
            <a:off x="2742747" y="972387"/>
            <a:ext cx="884238" cy="835025"/>
          </a:xfrm>
          <a:prstGeom prst="rect">
            <a:avLst/>
          </a:prstGeom>
          <a:noFill/>
          <a:ln w="9525">
            <a:noFill/>
            <a:miter lim="800000"/>
            <a:headEnd/>
            <a:tailEnd/>
          </a:ln>
        </p:spPr>
      </p:pic>
      <p:sp>
        <p:nvSpPr>
          <p:cNvPr id="9224" name="Text Box 27"/>
          <p:cNvSpPr txBox="1">
            <a:spLocks noChangeArrowheads="1"/>
          </p:cNvSpPr>
          <p:nvPr/>
        </p:nvSpPr>
        <p:spPr bwMode="auto">
          <a:xfrm>
            <a:off x="6781347" y="1670887"/>
            <a:ext cx="66198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spin</a:t>
            </a:r>
            <a:endParaRPr lang="en-US" sz="1600" b="1">
              <a:solidFill>
                <a:srgbClr val="990033"/>
              </a:solidFill>
              <a:latin typeface="Calibri" pitchFamily="34" charset="0"/>
              <a:cs typeface="Arial" charset="0"/>
            </a:endParaRPr>
          </a:p>
        </p:txBody>
      </p:sp>
      <p:sp>
        <p:nvSpPr>
          <p:cNvPr id="9225" name="Text Box 28"/>
          <p:cNvSpPr txBox="1">
            <a:spLocks noChangeArrowheads="1"/>
          </p:cNvSpPr>
          <p:nvPr/>
        </p:nvSpPr>
        <p:spPr bwMode="auto">
          <a:xfrm>
            <a:off x="5435147" y="1656600"/>
            <a:ext cx="45878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el-GR" sz="1600" b="1">
                <a:solidFill>
                  <a:srgbClr val="990033"/>
                </a:solidFill>
                <a:latin typeface="Calibri" pitchFamily="34" charset="0"/>
                <a:cs typeface="Arial" charset="0"/>
              </a:rPr>
              <a:t>φ</a:t>
            </a:r>
          </a:p>
        </p:txBody>
      </p:sp>
      <p:sp>
        <p:nvSpPr>
          <p:cNvPr id="9226" name="Text Box 29"/>
          <p:cNvSpPr txBox="1">
            <a:spLocks noChangeArrowheads="1"/>
          </p:cNvSpPr>
          <p:nvPr/>
        </p:nvSpPr>
        <p:spPr bwMode="auto">
          <a:xfrm>
            <a:off x="3555547" y="1655012"/>
            <a:ext cx="41433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e</a:t>
            </a:r>
            <a:endParaRPr lang="el-GR" sz="1600" b="1">
              <a:solidFill>
                <a:srgbClr val="990033"/>
              </a:solidFill>
              <a:latin typeface="Calibri" pitchFamily="34" charset="0"/>
              <a:cs typeface="Arial" charset="0"/>
            </a:endParaRPr>
          </a:p>
        </p:txBody>
      </p:sp>
      <p:pic>
        <p:nvPicPr>
          <p:cNvPr id="9227" name="Picture 30"/>
          <p:cNvPicPr>
            <a:picLocks noChangeAspect="1" noChangeArrowheads="1"/>
          </p:cNvPicPr>
          <p:nvPr/>
        </p:nvPicPr>
        <p:blipFill>
          <a:blip r:embed="rId5" cstate="print"/>
          <a:srcRect/>
          <a:stretch>
            <a:fillRect/>
          </a:stretch>
        </p:blipFill>
        <p:spPr bwMode="auto">
          <a:xfrm>
            <a:off x="783772" y="994612"/>
            <a:ext cx="1181100" cy="884238"/>
          </a:xfrm>
          <a:prstGeom prst="rect">
            <a:avLst/>
          </a:prstGeom>
          <a:noFill/>
          <a:ln w="9525">
            <a:noFill/>
            <a:miter lim="800000"/>
            <a:headEnd/>
            <a:tailEnd/>
          </a:ln>
        </p:spPr>
      </p:pic>
      <p:pic>
        <p:nvPicPr>
          <p:cNvPr id="9228" name="Picture 31"/>
          <p:cNvPicPr>
            <a:picLocks noChangeAspect="1" noChangeArrowheads="1"/>
          </p:cNvPicPr>
          <p:nvPr/>
        </p:nvPicPr>
        <p:blipFill>
          <a:blip r:embed="rId6" cstate="print"/>
          <a:srcRect l="37289" r="11461" b="26945"/>
          <a:stretch>
            <a:fillRect/>
          </a:stretch>
        </p:blipFill>
        <p:spPr bwMode="auto">
          <a:xfrm>
            <a:off x="4223885" y="972387"/>
            <a:ext cx="844550" cy="903288"/>
          </a:xfrm>
          <a:prstGeom prst="rect">
            <a:avLst/>
          </a:prstGeom>
          <a:noFill/>
          <a:ln w="9525">
            <a:noFill/>
            <a:miter lim="800000"/>
            <a:headEnd/>
            <a:tailEnd/>
          </a:ln>
        </p:spPr>
      </p:pic>
      <p:sp>
        <p:nvSpPr>
          <p:cNvPr id="9229" name="Rectangle 32"/>
          <p:cNvSpPr>
            <a:spLocks noChangeArrowheads="1"/>
          </p:cNvSpPr>
          <p:nvPr/>
        </p:nvSpPr>
        <p:spPr bwMode="auto">
          <a:xfrm rot="10800000">
            <a:off x="1252085" y="2101100"/>
            <a:ext cx="5942012" cy="127000"/>
          </a:xfrm>
          <a:prstGeom prst="rect">
            <a:avLst/>
          </a:prstGeom>
          <a:solidFill>
            <a:srgbClr val="990033"/>
          </a:solidFill>
          <a:ln w="101600">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30" name="Line 33"/>
          <p:cNvSpPr>
            <a:spLocks noChangeShapeType="1"/>
          </p:cNvSpPr>
          <p:nvPr/>
        </p:nvSpPr>
        <p:spPr bwMode="auto">
          <a:xfrm rot="10800000">
            <a:off x="6808335"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1" name="Line 34"/>
          <p:cNvSpPr>
            <a:spLocks noChangeShapeType="1"/>
          </p:cNvSpPr>
          <p:nvPr/>
        </p:nvSpPr>
        <p:spPr bwMode="auto">
          <a:xfrm rot="10800000">
            <a:off x="5430385"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2" name="Line 35"/>
          <p:cNvSpPr>
            <a:spLocks noChangeShapeType="1"/>
          </p:cNvSpPr>
          <p:nvPr/>
        </p:nvSpPr>
        <p:spPr bwMode="auto">
          <a:xfrm rot="10800000">
            <a:off x="3558722"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3" name="Line 36"/>
          <p:cNvSpPr>
            <a:spLocks noChangeShapeType="1"/>
          </p:cNvSpPr>
          <p:nvPr/>
        </p:nvSpPr>
        <p:spPr bwMode="auto">
          <a:xfrm rot="10800000">
            <a:off x="1255260"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4" name="Text Box 37"/>
          <p:cNvSpPr txBox="1">
            <a:spLocks noChangeArrowheads="1"/>
          </p:cNvSpPr>
          <p:nvPr/>
        </p:nvSpPr>
        <p:spPr bwMode="auto">
          <a:xfrm>
            <a:off x="1252085" y="1655012"/>
            <a:ext cx="719137"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Bohr</a:t>
            </a:r>
            <a:endParaRPr lang="el-GR" sz="1600" b="1">
              <a:solidFill>
                <a:srgbClr val="990033"/>
              </a:solidFill>
              <a:latin typeface="Calibri" pitchFamily="34" charset="0"/>
              <a:cs typeface="Arial" charset="0"/>
            </a:endParaRPr>
          </a:p>
        </p:txBody>
      </p:sp>
      <p:pic>
        <p:nvPicPr>
          <p:cNvPr id="9244" name="Picture 49" descr="mol1"/>
          <p:cNvPicPr>
            <a:picLocks noChangeAspect="1" noChangeArrowheads="1"/>
          </p:cNvPicPr>
          <p:nvPr/>
        </p:nvPicPr>
        <p:blipFill>
          <a:blip r:embed="rId7" cstate="print"/>
          <a:srcRect/>
          <a:stretch>
            <a:fillRect/>
          </a:stretch>
        </p:blipFill>
        <p:spPr bwMode="auto">
          <a:xfrm>
            <a:off x="2979285" y="5501525"/>
            <a:ext cx="1368425" cy="774700"/>
          </a:xfrm>
          <a:prstGeom prst="rect">
            <a:avLst/>
          </a:prstGeom>
          <a:noFill/>
          <a:ln w="9525">
            <a:noFill/>
            <a:miter lim="800000"/>
            <a:headEnd/>
            <a:tailEnd/>
          </a:ln>
        </p:spPr>
      </p:pic>
      <p:pic>
        <p:nvPicPr>
          <p:cNvPr id="9245" name="Picture 54" descr="Spin34"/>
          <p:cNvPicPr>
            <a:picLocks noChangeAspect="1" noChangeArrowheads="1"/>
          </p:cNvPicPr>
          <p:nvPr/>
        </p:nvPicPr>
        <p:blipFill>
          <a:blip r:embed="rId8" cstate="print"/>
          <a:srcRect l="18375" t="2240" r="64664" b="29327"/>
          <a:stretch>
            <a:fillRect/>
          </a:stretch>
        </p:blipFill>
        <p:spPr bwMode="auto">
          <a:xfrm>
            <a:off x="1685072" y="2757531"/>
            <a:ext cx="369887" cy="647700"/>
          </a:xfrm>
          <a:prstGeom prst="rect">
            <a:avLst/>
          </a:prstGeom>
          <a:noFill/>
          <a:ln w="9525">
            <a:noFill/>
            <a:miter lim="800000"/>
            <a:headEnd/>
            <a:tailEnd/>
          </a:ln>
        </p:spPr>
      </p:pic>
      <p:sp>
        <p:nvSpPr>
          <p:cNvPr id="9246" name="Rectangle 139"/>
          <p:cNvSpPr>
            <a:spLocks noChangeArrowheads="1"/>
          </p:cNvSpPr>
          <p:nvPr/>
        </p:nvSpPr>
        <p:spPr bwMode="auto">
          <a:xfrm>
            <a:off x="1107622" y="4148975"/>
            <a:ext cx="4392613" cy="576262"/>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47" name="Text Box 140"/>
          <p:cNvSpPr txBox="1">
            <a:spLocks noChangeArrowheads="1"/>
          </p:cNvSpPr>
          <p:nvPr/>
        </p:nvSpPr>
        <p:spPr bwMode="auto">
          <a:xfrm>
            <a:off x="2187122" y="4175962"/>
            <a:ext cx="2782888" cy="461963"/>
          </a:xfrm>
          <a:prstGeom prst="rect">
            <a:avLst/>
          </a:prstGeom>
          <a:noFill/>
          <a:ln w="9525">
            <a:noFill/>
            <a:miter lim="800000"/>
            <a:headEnd/>
            <a:tailEnd/>
          </a:ln>
        </p:spPr>
        <p:txBody>
          <a:bodyPr wrap="none">
            <a:spAutoFit/>
          </a:bodyPr>
          <a:lstStyle/>
          <a:p>
            <a:pPr algn="l" eaLnBrk="1" hangingPunct="1"/>
            <a:r>
              <a:rPr lang="en-US" sz="2400" b="1">
                <a:solidFill>
                  <a:srgbClr val="000000"/>
                </a:solidFill>
                <a:latin typeface="Calibri" pitchFamily="34" charset="0"/>
                <a:cs typeface="Arial" charset="0"/>
              </a:rPr>
              <a:t>Quantumelectronics</a:t>
            </a:r>
          </a:p>
        </p:txBody>
      </p:sp>
      <p:grpSp>
        <p:nvGrpSpPr>
          <p:cNvPr id="9248" name="Group 157"/>
          <p:cNvGrpSpPr>
            <a:grpSpLocks/>
          </p:cNvGrpSpPr>
          <p:nvPr/>
        </p:nvGrpSpPr>
        <p:grpSpPr bwMode="auto">
          <a:xfrm>
            <a:off x="963160" y="4117225"/>
            <a:ext cx="1077912" cy="608012"/>
            <a:chOff x="204" y="1344"/>
            <a:chExt cx="679" cy="383"/>
          </a:xfrm>
        </p:grpSpPr>
        <p:pic>
          <p:nvPicPr>
            <p:cNvPr id="9249" name="Picture 154" descr="Spin34"/>
            <p:cNvPicPr>
              <a:picLocks noChangeAspect="1" noChangeArrowheads="1"/>
            </p:cNvPicPr>
            <p:nvPr/>
          </p:nvPicPr>
          <p:blipFill>
            <a:blip r:embed="rId9" cstate="print"/>
            <a:srcRect l="18375" t="2240" r="64664" b="29327"/>
            <a:stretch>
              <a:fillRect/>
            </a:stretch>
          </p:blipFill>
          <p:spPr bwMode="auto">
            <a:xfrm>
              <a:off x="657" y="1344"/>
              <a:ext cx="173" cy="304"/>
            </a:xfrm>
            <a:prstGeom prst="rect">
              <a:avLst/>
            </a:prstGeom>
            <a:noFill/>
            <a:ln w="9525">
              <a:noFill/>
              <a:miter lim="800000"/>
              <a:headEnd/>
              <a:tailEnd/>
            </a:ln>
          </p:spPr>
        </p:pic>
        <p:pic>
          <p:nvPicPr>
            <p:cNvPr id="9250" name="Picture 155" descr="Spin34"/>
            <p:cNvPicPr>
              <a:picLocks noChangeAspect="1" noChangeArrowheads="1"/>
            </p:cNvPicPr>
            <p:nvPr/>
          </p:nvPicPr>
          <p:blipFill>
            <a:blip r:embed="rId10" cstate="print"/>
            <a:srcRect l="60777" t="21793" r="22261" b="9776"/>
            <a:stretch>
              <a:fillRect/>
            </a:stretch>
          </p:blipFill>
          <p:spPr bwMode="auto">
            <a:xfrm>
              <a:off x="257" y="1423"/>
              <a:ext cx="174" cy="304"/>
            </a:xfrm>
            <a:prstGeom prst="rect">
              <a:avLst/>
            </a:prstGeom>
            <a:noFill/>
            <a:ln w="9525">
              <a:noFill/>
              <a:miter lim="800000"/>
              <a:headEnd/>
              <a:tailEnd/>
            </a:ln>
          </p:spPr>
        </p:pic>
        <p:sp>
          <p:nvSpPr>
            <p:cNvPr id="9251" name="Freeform 146"/>
            <p:cNvSpPr>
              <a:spLocks/>
            </p:cNvSpPr>
            <p:nvPr/>
          </p:nvSpPr>
          <p:spPr bwMode="auto">
            <a:xfrm>
              <a:off x="204" y="1442"/>
              <a:ext cx="679" cy="213"/>
            </a:xfrm>
            <a:custGeom>
              <a:avLst/>
              <a:gdLst>
                <a:gd name="T0" fmla="*/ 156 w 2404"/>
                <a:gd name="T1" fmla="*/ 4 h 794"/>
                <a:gd name="T2" fmla="*/ 40 w 2404"/>
                <a:gd name="T3" fmla="*/ 53 h 794"/>
                <a:gd name="T4" fmla="*/ 0 w 2404"/>
                <a:gd name="T5" fmla="*/ 30 h 794"/>
                <a:gd name="T6" fmla="*/ 40 w 2404"/>
                <a:gd name="T7" fmla="*/ 4 h 794"/>
                <a:gd name="T8" fmla="*/ 156 w 2404"/>
                <a:gd name="T9" fmla="*/ 53 h 794"/>
                <a:gd name="T10" fmla="*/ 192 w 2404"/>
                <a:gd name="T11" fmla="*/ 30 h 794"/>
                <a:gd name="T12" fmla="*/ 156 w 2404"/>
                <a:gd name="T13" fmla="*/ 4 h 794"/>
                <a:gd name="T14" fmla="*/ 0 60000 65536"/>
                <a:gd name="T15" fmla="*/ 0 60000 65536"/>
                <a:gd name="T16" fmla="*/ 0 60000 65536"/>
                <a:gd name="T17" fmla="*/ 0 60000 65536"/>
                <a:gd name="T18" fmla="*/ 0 60000 65536"/>
                <a:gd name="T19" fmla="*/ 0 60000 65536"/>
                <a:gd name="T20" fmla="*/ 0 60000 65536"/>
                <a:gd name="T21" fmla="*/ 0 w 2404"/>
                <a:gd name="T22" fmla="*/ 0 h 794"/>
                <a:gd name="T23" fmla="*/ 2404 w 2404"/>
                <a:gd name="T24" fmla="*/ 794 h 7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4" h="794">
                  <a:moveTo>
                    <a:pt x="1950" y="53"/>
                  </a:moveTo>
                  <a:cubicBezTo>
                    <a:pt x="1633" y="106"/>
                    <a:pt x="824" y="672"/>
                    <a:pt x="499" y="733"/>
                  </a:cubicBezTo>
                  <a:cubicBezTo>
                    <a:pt x="174" y="794"/>
                    <a:pt x="0" y="529"/>
                    <a:pt x="0" y="416"/>
                  </a:cubicBezTo>
                  <a:cubicBezTo>
                    <a:pt x="0" y="303"/>
                    <a:pt x="174" y="0"/>
                    <a:pt x="499" y="53"/>
                  </a:cubicBezTo>
                  <a:cubicBezTo>
                    <a:pt x="824" y="106"/>
                    <a:pt x="1632" y="672"/>
                    <a:pt x="1950" y="733"/>
                  </a:cubicBezTo>
                  <a:cubicBezTo>
                    <a:pt x="2268" y="794"/>
                    <a:pt x="2404" y="529"/>
                    <a:pt x="2404" y="416"/>
                  </a:cubicBezTo>
                  <a:cubicBezTo>
                    <a:pt x="2404" y="303"/>
                    <a:pt x="2267" y="0"/>
                    <a:pt x="1950" y="53"/>
                  </a:cubicBezTo>
                  <a:close/>
                </a:path>
              </a:pathLst>
            </a:custGeom>
            <a:solidFill>
              <a:srgbClr val="FF0000">
                <a:alpha val="14117"/>
              </a:srgbClr>
            </a:solidFill>
            <a:ln w="19050" cap="rnd" cmpd="sng">
              <a:solidFill>
                <a:srgbClr val="CC0000"/>
              </a:solidFill>
              <a:prstDash val="sysDot"/>
              <a:round/>
              <a:headEnd/>
              <a:tailEnd/>
            </a:ln>
          </p:spPr>
          <p:txBody>
            <a:bodyPr/>
            <a:lstStyle/>
            <a:p>
              <a:pPr algn="l" eaLnBrk="1" hangingPunct="1"/>
              <a:endParaRPr lang="en-US" sz="1800">
                <a:solidFill>
                  <a:srgbClr val="000000"/>
                </a:solidFill>
                <a:latin typeface="Calibri" pitchFamily="34" charset="0"/>
                <a:cs typeface="Arial" charset="0"/>
              </a:endParaRPr>
            </a:p>
          </p:txBody>
        </p:sp>
      </p:grpSp>
      <p:sp>
        <p:nvSpPr>
          <p:cNvPr id="2" name="Rectangle 2">
            <a:extLst>
              <a:ext uri="{FF2B5EF4-FFF2-40B4-BE49-F238E27FC236}">
                <a16:creationId xmlns:a16="http://schemas.microsoft.com/office/drawing/2014/main" id="{F9FDD9D3-C07F-C5D3-5AD5-F0DB5B282B7E}"/>
              </a:ext>
            </a:extLst>
          </p:cNvPr>
          <p:cNvSpPr>
            <a:spLocks noChangeArrowheads="1"/>
          </p:cNvSpPr>
          <p:nvPr/>
        </p:nvSpPr>
        <p:spPr bwMode="auto">
          <a:xfrm rot="10800000">
            <a:off x="6781347" y="5439612"/>
            <a:ext cx="1727200" cy="827087"/>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3" name="Text Box 16">
            <a:extLst>
              <a:ext uri="{FF2B5EF4-FFF2-40B4-BE49-F238E27FC236}">
                <a16:creationId xmlns:a16="http://schemas.microsoft.com/office/drawing/2014/main" id="{6B6B1C84-88DF-138A-1C37-A6A51F147ED5}"/>
              </a:ext>
            </a:extLst>
          </p:cNvPr>
          <p:cNvSpPr txBox="1">
            <a:spLocks noChangeArrowheads="1"/>
          </p:cNvSpPr>
          <p:nvPr/>
        </p:nvSpPr>
        <p:spPr bwMode="auto">
          <a:xfrm>
            <a:off x="7000988" y="5668490"/>
            <a:ext cx="1287917" cy="369332"/>
          </a:xfrm>
          <a:prstGeom prst="rect">
            <a:avLst/>
          </a:prstGeom>
          <a:noFill/>
          <a:ln w="9525">
            <a:noFill/>
            <a:miter lim="800000"/>
            <a:headEnd/>
            <a:tailEnd/>
          </a:ln>
        </p:spPr>
        <p:txBody>
          <a:bodyPr wrap="none">
            <a:spAutoFit/>
          </a:bodyPr>
          <a:lstStyle/>
          <a:p>
            <a:pPr algn="l" eaLnBrk="1" hangingPunct="1"/>
            <a:r>
              <a:rPr lang="en-US" sz="1800" b="1" dirty="0">
                <a:solidFill>
                  <a:srgbClr val="000000"/>
                </a:solidFill>
                <a:latin typeface="Calibri" pitchFamily="34" charset="0"/>
                <a:cs typeface="Arial" charset="0"/>
              </a:rPr>
              <a:t>Memristors</a:t>
            </a:r>
          </a:p>
        </p:txBody>
      </p:sp>
      <p:pic>
        <p:nvPicPr>
          <p:cNvPr id="4" name="Picture 3">
            <a:extLst>
              <a:ext uri="{FF2B5EF4-FFF2-40B4-BE49-F238E27FC236}">
                <a16:creationId xmlns:a16="http://schemas.microsoft.com/office/drawing/2014/main" id="{BC8EAB95-1F9B-D3D7-B42B-9548EEA0D586}"/>
              </a:ext>
            </a:extLst>
          </p:cNvPr>
          <p:cNvPicPr>
            <a:picLocks noChangeAspect="1"/>
          </p:cNvPicPr>
          <p:nvPr/>
        </p:nvPicPr>
        <p:blipFill>
          <a:blip r:embed="rId11" cstate="print"/>
          <a:stretch>
            <a:fillRect/>
          </a:stretch>
        </p:blipFill>
        <p:spPr>
          <a:xfrm>
            <a:off x="4870905" y="5169755"/>
            <a:ext cx="1727200" cy="1438239"/>
          </a:xfrm>
          <a:prstGeom prst="rect">
            <a:avLst/>
          </a:prstGeom>
        </p:spPr>
      </p:pic>
      <p:sp>
        <p:nvSpPr>
          <p:cNvPr id="6" name="TextBox 5">
            <a:extLst>
              <a:ext uri="{FF2B5EF4-FFF2-40B4-BE49-F238E27FC236}">
                <a16:creationId xmlns:a16="http://schemas.microsoft.com/office/drawing/2014/main" id="{C152C1A9-88C9-E656-F6A2-6EBAA175D7EA}"/>
              </a:ext>
            </a:extLst>
          </p:cNvPr>
          <p:cNvSpPr txBox="1"/>
          <p:nvPr/>
        </p:nvSpPr>
        <p:spPr>
          <a:xfrm>
            <a:off x="2028159" y="140039"/>
            <a:ext cx="4515467" cy="523220"/>
          </a:xfrm>
          <a:prstGeom prst="rect">
            <a:avLst/>
          </a:prstGeom>
          <a:noFill/>
          <a:ln w="28575">
            <a:solidFill>
              <a:srgbClr val="333399"/>
            </a:solidFill>
          </a:ln>
        </p:spPr>
        <p:txBody>
          <a:bodyPr wrap="none" rtlCol="0">
            <a:spAutoFit/>
          </a:bodyPr>
          <a:lstStyle/>
          <a:p>
            <a:r>
              <a:rPr lang="en-US" sz="2800" b="1" dirty="0">
                <a:latin typeface="Calibri" panose="020F0502020204030204" pitchFamily="34" charset="0"/>
                <a:cs typeface="Calibri" panose="020F0502020204030204" pitchFamily="34" charset="0"/>
              </a:rPr>
              <a:t>New Directions in Electronics</a:t>
            </a:r>
          </a:p>
        </p:txBody>
      </p:sp>
    </p:spTree>
    <p:extLst>
      <p:ext uri="{BB962C8B-B14F-4D97-AF65-F5344CB8AC3E}">
        <p14:creationId xmlns:p14="http://schemas.microsoft.com/office/powerpoint/2010/main" val="3525174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304801" y="894493"/>
            <a:ext cx="8839200" cy="2392963"/>
          </a:xfrm>
          <a:prstGeom prst="rect">
            <a:avLst/>
          </a:prstGeom>
          <a:noFill/>
        </p:spPr>
        <p:txBody>
          <a:bodyPr wrap="square" rtlCol="0">
            <a:spAutoFit/>
          </a:bodyPr>
          <a:lstStyle/>
          <a:p>
            <a:pPr algn="l" eaLnBrk="1" fontAlgn="auto" hangingPunct="1">
              <a:lnSpc>
                <a:spcPct val="130000"/>
              </a:lnSpc>
              <a:spcBef>
                <a:spcPts val="0"/>
              </a:spcBef>
              <a:spcAft>
                <a:spcPts val="0"/>
              </a:spcAft>
            </a:pPr>
            <a:r>
              <a:rPr lang="en-US" sz="2300" b="1" dirty="0">
                <a:solidFill>
                  <a:srgbClr val="000000"/>
                </a:solidFill>
                <a:latin typeface="Calibri"/>
              </a:rPr>
              <a:t>- </a:t>
            </a:r>
            <a:r>
              <a:rPr lang="en-US" sz="2300" b="1" dirty="0" err="1">
                <a:solidFill>
                  <a:srgbClr val="000000"/>
                </a:solidFill>
                <a:latin typeface="Calibri"/>
              </a:rPr>
              <a:t>Qubit</a:t>
            </a:r>
            <a:r>
              <a:rPr lang="en-US" sz="2300" b="1" dirty="0">
                <a:solidFill>
                  <a:srgbClr val="000000"/>
                </a:solidFill>
                <a:latin typeface="Calibri"/>
              </a:rPr>
              <a:t>:</a:t>
            </a:r>
            <a:r>
              <a:rPr lang="en-US" sz="2300" dirty="0">
                <a:solidFill>
                  <a:srgbClr val="000000"/>
                </a:solidFill>
                <a:latin typeface="Calibri"/>
              </a:rPr>
              <a:t> </a:t>
            </a:r>
          </a:p>
          <a:p>
            <a:pPr algn="l" eaLnBrk="1" fontAlgn="auto" hangingPunct="1">
              <a:lnSpc>
                <a:spcPct val="130000"/>
              </a:lnSpc>
              <a:spcBef>
                <a:spcPts val="0"/>
              </a:spcBef>
              <a:spcAft>
                <a:spcPts val="0"/>
              </a:spcAft>
            </a:pPr>
            <a:r>
              <a:rPr lang="en-US" sz="2300" dirty="0">
                <a:solidFill>
                  <a:srgbClr val="000000"/>
                </a:solidFill>
                <a:latin typeface="Calibri"/>
              </a:rPr>
              <a:t>½ spin of single electron trapped  into </a:t>
            </a:r>
          </a:p>
          <a:p>
            <a:pPr algn="l" eaLnBrk="1" fontAlgn="auto" hangingPunct="1">
              <a:lnSpc>
                <a:spcPct val="130000"/>
              </a:lnSpc>
              <a:spcBef>
                <a:spcPts val="0"/>
              </a:spcBef>
              <a:spcAft>
                <a:spcPts val="0"/>
              </a:spcAft>
            </a:pPr>
            <a:r>
              <a:rPr lang="en-US" sz="2300" dirty="0">
                <a:solidFill>
                  <a:srgbClr val="000000"/>
                </a:solidFill>
                <a:latin typeface="Calibri"/>
              </a:rPr>
              <a:t>a confinement potential</a:t>
            </a:r>
          </a:p>
          <a:p>
            <a:pPr algn="l" eaLnBrk="1" fontAlgn="auto" hangingPunct="1">
              <a:lnSpc>
                <a:spcPct val="130000"/>
              </a:lnSpc>
              <a:spcBef>
                <a:spcPts val="0"/>
              </a:spcBef>
              <a:spcAft>
                <a:spcPts val="0"/>
              </a:spcAft>
            </a:pPr>
            <a:endParaRPr lang="en-US" sz="2300" dirty="0">
              <a:solidFill>
                <a:srgbClr val="000000"/>
              </a:solidFill>
              <a:latin typeface="Calibri"/>
            </a:endParaRPr>
          </a:p>
          <a:p>
            <a:pPr algn="l" eaLnBrk="1" fontAlgn="auto" hangingPunct="1">
              <a:lnSpc>
                <a:spcPct val="130000"/>
              </a:lnSpc>
              <a:spcBef>
                <a:spcPts val="0"/>
              </a:spcBef>
              <a:spcAft>
                <a:spcPts val="0"/>
              </a:spcAft>
            </a:pPr>
            <a:endParaRPr lang="en-US" sz="2300" dirty="0">
              <a:solidFill>
                <a:srgbClr val="000000"/>
              </a:solidFill>
              <a:latin typeface="Calibri"/>
            </a:endParaRPr>
          </a:p>
        </p:txBody>
      </p:sp>
      <p:sp>
        <p:nvSpPr>
          <p:cNvPr id="2" name="Dia számának helye 1"/>
          <p:cNvSpPr>
            <a:spLocks noGrp="1"/>
          </p:cNvSpPr>
          <p:nvPr>
            <p:ph type="sldNum" sz="quarter" idx="4294967295"/>
          </p:nvPr>
        </p:nvSpPr>
        <p:spPr>
          <a:xfrm>
            <a:off x="8564530" y="6523070"/>
            <a:ext cx="685800" cy="228600"/>
          </a:xfrm>
        </p:spPr>
        <p:txBody>
          <a:bodyPr/>
          <a:lstStyle/>
          <a:p>
            <a:fld id="{F0312A48-962D-432B-B8C7-507AFB7FCC68}" type="slidenum">
              <a:rPr lang="de-CH" smtClean="0">
                <a:solidFill>
                  <a:srgbClr val="000000"/>
                </a:solidFill>
              </a:rPr>
              <a:pPr/>
              <a:t>20</a:t>
            </a:fld>
            <a:endParaRPr lang="de-CH">
              <a:solidFill>
                <a:srgbClr val="FFFFFF"/>
              </a:solidFill>
            </a:endParaRPr>
          </a:p>
        </p:txBody>
      </p:sp>
      <p:sp>
        <p:nvSpPr>
          <p:cNvPr id="4" name="Szövegdoboz 3"/>
          <p:cNvSpPr txBox="1"/>
          <p:nvPr/>
        </p:nvSpPr>
        <p:spPr>
          <a:xfrm>
            <a:off x="1880486" y="6527188"/>
            <a:ext cx="3302379" cy="523220"/>
          </a:xfrm>
          <a:prstGeom prst="rect">
            <a:avLst/>
          </a:prstGeom>
          <a:noFill/>
        </p:spPr>
        <p:txBody>
          <a:bodyPr wrap="none" rtlCol="0">
            <a:spAutoFit/>
          </a:bodyPr>
          <a:lstStyle/>
          <a:p>
            <a:pPr algn="l" eaLnBrk="1" fontAlgn="auto" hangingPunct="1">
              <a:spcBef>
                <a:spcPts val="0"/>
              </a:spcBef>
              <a:spcAft>
                <a:spcPts val="0"/>
              </a:spcAft>
            </a:pPr>
            <a:r>
              <a:rPr lang="hu-HU" sz="1400" dirty="0">
                <a:solidFill>
                  <a:srgbClr val="000000"/>
                </a:solidFill>
                <a:latin typeface="Calibri"/>
              </a:rPr>
              <a:t>R. Hanson</a:t>
            </a:r>
            <a:r>
              <a:rPr lang="en-US" sz="1400" dirty="0">
                <a:solidFill>
                  <a:srgbClr val="000000"/>
                </a:solidFill>
                <a:latin typeface="Calibri"/>
              </a:rPr>
              <a:t>, </a:t>
            </a:r>
            <a:r>
              <a:rPr lang="hu-HU" sz="1400" dirty="0">
                <a:solidFill>
                  <a:srgbClr val="000000"/>
                </a:solidFill>
                <a:latin typeface="Calibri"/>
              </a:rPr>
              <a:t> </a:t>
            </a:r>
            <a:r>
              <a:rPr lang="en-US" sz="1400" dirty="0">
                <a:solidFill>
                  <a:srgbClr val="000000"/>
                </a:solidFill>
                <a:latin typeface="Calibri"/>
              </a:rPr>
              <a:t>R</a:t>
            </a:r>
            <a:r>
              <a:rPr lang="hu-HU" sz="1400" dirty="0" err="1">
                <a:solidFill>
                  <a:srgbClr val="000000"/>
                </a:solidFill>
                <a:latin typeface="Calibri"/>
              </a:rPr>
              <a:t>ev</a:t>
            </a:r>
            <a:r>
              <a:rPr lang="en-US" sz="1400" dirty="0">
                <a:solidFill>
                  <a:srgbClr val="000000"/>
                </a:solidFill>
                <a:latin typeface="Calibri"/>
              </a:rPr>
              <a:t> M</a:t>
            </a:r>
            <a:r>
              <a:rPr lang="hu-HU" sz="1400" dirty="0" err="1">
                <a:solidFill>
                  <a:srgbClr val="000000"/>
                </a:solidFill>
                <a:latin typeface="Calibri"/>
              </a:rPr>
              <a:t>od</a:t>
            </a:r>
            <a:r>
              <a:rPr lang="en-US" sz="1400" dirty="0">
                <a:solidFill>
                  <a:srgbClr val="000000"/>
                </a:solidFill>
                <a:latin typeface="Calibri"/>
              </a:rPr>
              <a:t> P</a:t>
            </a:r>
            <a:r>
              <a:rPr lang="hu-HU" sz="1400" dirty="0" err="1">
                <a:solidFill>
                  <a:srgbClr val="000000"/>
                </a:solidFill>
                <a:latin typeface="Calibri"/>
              </a:rPr>
              <a:t>hys</a:t>
            </a:r>
            <a:r>
              <a:rPr lang="hu-HU" sz="1400" dirty="0">
                <a:solidFill>
                  <a:srgbClr val="000000"/>
                </a:solidFill>
                <a:latin typeface="Calibri"/>
              </a:rPr>
              <a:t>,</a:t>
            </a:r>
            <a:r>
              <a:rPr lang="en-US" sz="1400" dirty="0">
                <a:solidFill>
                  <a:srgbClr val="000000"/>
                </a:solidFill>
                <a:latin typeface="Calibri"/>
              </a:rPr>
              <a:t> 79, </a:t>
            </a:r>
            <a:r>
              <a:rPr lang="hu-HU" sz="1400" dirty="0">
                <a:solidFill>
                  <a:srgbClr val="000000"/>
                </a:solidFill>
                <a:latin typeface="Calibri"/>
              </a:rPr>
              <a:t>1217</a:t>
            </a:r>
            <a:r>
              <a:rPr lang="en-US" sz="1400" dirty="0">
                <a:solidFill>
                  <a:srgbClr val="000000"/>
                </a:solidFill>
                <a:latin typeface="Calibri"/>
              </a:rPr>
              <a:t> </a:t>
            </a:r>
            <a:r>
              <a:rPr lang="hu-HU" sz="1400" dirty="0">
                <a:solidFill>
                  <a:srgbClr val="000000"/>
                </a:solidFill>
                <a:latin typeface="Calibri"/>
              </a:rPr>
              <a:t>(</a:t>
            </a:r>
            <a:r>
              <a:rPr lang="en-US" sz="1400" dirty="0">
                <a:solidFill>
                  <a:srgbClr val="000000"/>
                </a:solidFill>
                <a:latin typeface="Calibri"/>
              </a:rPr>
              <a:t>2007</a:t>
            </a:r>
            <a:r>
              <a:rPr lang="hu-HU" sz="1400" dirty="0">
                <a:solidFill>
                  <a:srgbClr val="000000"/>
                </a:solidFill>
                <a:latin typeface="Calibri"/>
              </a:rPr>
              <a:t>)</a:t>
            </a:r>
            <a:endParaRPr lang="en-US" sz="1400" dirty="0">
              <a:solidFill>
                <a:srgbClr val="000000"/>
              </a:solidFill>
              <a:latin typeface="Calibri"/>
            </a:endParaRPr>
          </a:p>
          <a:p>
            <a:pPr algn="l" eaLnBrk="1" fontAlgn="auto" hangingPunct="1">
              <a:spcBef>
                <a:spcPts val="0"/>
              </a:spcBef>
              <a:spcAft>
                <a:spcPts val="0"/>
              </a:spcAft>
            </a:pPr>
            <a:endParaRPr lang="en-US" sz="1400" dirty="0">
              <a:solidFill>
                <a:srgbClr val="000000"/>
              </a:solidFill>
              <a:latin typeface="Calibri"/>
            </a:endParaRPr>
          </a:p>
        </p:txBody>
      </p:sp>
      <p:pic>
        <p:nvPicPr>
          <p:cNvPr id="5" name="Picture 52"/>
          <p:cNvPicPr>
            <a:picLocks noChangeAspect="1" noChangeArrowheads="1"/>
          </p:cNvPicPr>
          <p:nvPr/>
        </p:nvPicPr>
        <p:blipFill>
          <a:blip r:embed="rId3" cstate="print"/>
          <a:srcRect l="15335" r="13564" b="34811"/>
          <a:stretch>
            <a:fillRect/>
          </a:stretch>
        </p:blipFill>
        <p:spPr bwMode="auto">
          <a:xfrm>
            <a:off x="6781800" y="838200"/>
            <a:ext cx="2362200" cy="1646237"/>
          </a:xfrm>
          <a:prstGeom prst="rect">
            <a:avLst/>
          </a:prstGeom>
          <a:noFill/>
          <a:ln w="9525">
            <a:noFill/>
            <a:miter lim="800000"/>
            <a:headEnd/>
            <a:tailEnd/>
          </a:ln>
        </p:spPr>
      </p:pic>
      <p:pic>
        <p:nvPicPr>
          <p:cNvPr id="14" name="Picture 2" descr="http://www.tech-faq.com/wp-content/uploads/images/qubit.gif"/>
          <p:cNvPicPr>
            <a:picLocks noChangeAspect="1" noChangeArrowheads="1"/>
          </p:cNvPicPr>
          <p:nvPr/>
        </p:nvPicPr>
        <p:blipFill>
          <a:blip r:embed="rId4" cstate="print">
            <a:clrChange>
              <a:clrFrom>
                <a:srgbClr val="FFFFFF"/>
              </a:clrFrom>
              <a:clrTo>
                <a:srgbClr val="FFFFFF">
                  <a:alpha val="0"/>
                </a:srgbClr>
              </a:clrTo>
            </a:clrChange>
          </a:blip>
          <a:srcRect t="-11111" b="-7407"/>
          <a:stretch>
            <a:fillRect/>
          </a:stretch>
        </p:blipFill>
        <p:spPr bwMode="auto">
          <a:xfrm>
            <a:off x="228600" y="4648200"/>
            <a:ext cx="1219200" cy="1764169"/>
          </a:xfrm>
          <a:prstGeom prst="rect">
            <a:avLst/>
          </a:prstGeom>
          <a:noFill/>
        </p:spPr>
      </p:pic>
      <p:pic>
        <p:nvPicPr>
          <p:cNvPr id="15" name="Picture 13" descr="Spin34"/>
          <p:cNvPicPr>
            <a:picLocks noChangeAspect="1" noChangeArrowheads="1"/>
          </p:cNvPicPr>
          <p:nvPr/>
        </p:nvPicPr>
        <p:blipFill>
          <a:blip r:embed="rId5" cstate="print"/>
          <a:srcRect l="18375" t="2240" r="64664" b="29327"/>
          <a:stretch>
            <a:fillRect/>
          </a:stretch>
        </p:blipFill>
        <p:spPr bwMode="auto">
          <a:xfrm>
            <a:off x="696433" y="5909932"/>
            <a:ext cx="304800" cy="533400"/>
          </a:xfrm>
          <a:prstGeom prst="rect">
            <a:avLst/>
          </a:prstGeom>
          <a:noFill/>
        </p:spPr>
      </p:pic>
      <p:pic>
        <p:nvPicPr>
          <p:cNvPr id="16" name="Picture 14" descr="Spin34"/>
          <p:cNvPicPr>
            <a:picLocks noChangeAspect="1" noChangeArrowheads="1"/>
          </p:cNvPicPr>
          <p:nvPr/>
        </p:nvPicPr>
        <p:blipFill>
          <a:blip r:embed="rId5" cstate="print"/>
          <a:srcRect l="60777" t="21793" r="22261" b="9776"/>
          <a:stretch>
            <a:fillRect/>
          </a:stretch>
        </p:blipFill>
        <p:spPr bwMode="auto">
          <a:xfrm>
            <a:off x="685800" y="4648200"/>
            <a:ext cx="304800" cy="533400"/>
          </a:xfrm>
          <a:prstGeom prst="rect">
            <a:avLst/>
          </a:prstGeom>
          <a:noFill/>
        </p:spPr>
      </p:pic>
      <p:pic>
        <p:nvPicPr>
          <p:cNvPr id="11" name="Picture 13" descr="Spin34"/>
          <p:cNvPicPr>
            <a:picLocks noChangeAspect="1" noChangeArrowheads="1"/>
          </p:cNvPicPr>
          <p:nvPr/>
        </p:nvPicPr>
        <p:blipFill>
          <a:blip r:embed="rId5" cstate="print"/>
          <a:srcRect l="18375" t="2240" r="64664" b="29327"/>
          <a:stretch>
            <a:fillRect/>
          </a:stretch>
        </p:blipFill>
        <p:spPr bwMode="auto">
          <a:xfrm>
            <a:off x="7293428" y="990599"/>
            <a:ext cx="478972" cy="838201"/>
          </a:xfrm>
          <a:prstGeom prst="rect">
            <a:avLst/>
          </a:prstGeom>
          <a:noFill/>
        </p:spPr>
      </p:pic>
      <p:pic>
        <p:nvPicPr>
          <p:cNvPr id="12" name="Picture 13" descr="Spin34"/>
          <p:cNvPicPr>
            <a:picLocks noChangeAspect="1" noChangeArrowheads="1"/>
          </p:cNvPicPr>
          <p:nvPr/>
        </p:nvPicPr>
        <p:blipFill>
          <a:blip r:embed="rId5" cstate="print"/>
          <a:srcRect l="18375" t="2240" r="64664" b="29327"/>
          <a:stretch>
            <a:fillRect/>
          </a:stretch>
        </p:blipFill>
        <p:spPr bwMode="auto">
          <a:xfrm>
            <a:off x="8077200" y="979967"/>
            <a:ext cx="478972" cy="838201"/>
          </a:xfrm>
          <a:prstGeom prst="rect">
            <a:avLst/>
          </a:prstGeom>
          <a:noFill/>
        </p:spPr>
      </p:pic>
      <p:sp>
        <p:nvSpPr>
          <p:cNvPr id="7" name="Szövegdoboz 2">
            <a:extLst>
              <a:ext uri="{FF2B5EF4-FFF2-40B4-BE49-F238E27FC236}">
                <a16:creationId xmlns:a16="http://schemas.microsoft.com/office/drawing/2014/main" id="{180525D6-3AB0-719B-6C53-65574F7867A3}"/>
              </a:ext>
            </a:extLst>
          </p:cNvPr>
          <p:cNvSpPr txBox="1"/>
          <p:nvPr/>
        </p:nvSpPr>
        <p:spPr>
          <a:xfrm>
            <a:off x="94569" y="12192"/>
            <a:ext cx="2095445"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Spin </a:t>
            </a:r>
            <a:r>
              <a:rPr lang="en-US" sz="3200" dirty="0" err="1">
                <a:latin typeface="Calibri"/>
              </a:rPr>
              <a:t>Qubits</a:t>
            </a:r>
            <a:endParaRPr lang="en-US" sz="3200" dirty="0">
              <a:latin typeface="Calibri"/>
            </a:endParaRPr>
          </a:p>
        </p:txBody>
      </p:sp>
    </p:spTree>
    <p:extLst>
      <p:ext uri="{BB962C8B-B14F-4D97-AF65-F5344CB8AC3E}">
        <p14:creationId xmlns:p14="http://schemas.microsoft.com/office/powerpoint/2010/main" val="39491621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228600" y="894493"/>
            <a:ext cx="9220199" cy="6534096"/>
          </a:xfrm>
          <a:prstGeom prst="rect">
            <a:avLst/>
          </a:prstGeom>
          <a:noFill/>
        </p:spPr>
        <p:txBody>
          <a:bodyPr wrap="square" rtlCol="0">
            <a:spAutoFit/>
          </a:bodyPr>
          <a:lstStyle/>
          <a:p>
            <a:pPr algn="l" eaLnBrk="1" fontAlgn="auto" hangingPunct="1">
              <a:lnSpc>
                <a:spcPct val="130000"/>
              </a:lnSpc>
              <a:spcBef>
                <a:spcPts val="0"/>
              </a:spcBef>
              <a:spcAft>
                <a:spcPts val="0"/>
              </a:spcAft>
            </a:pPr>
            <a:r>
              <a:rPr lang="en-US" sz="2300" b="1" dirty="0">
                <a:solidFill>
                  <a:srgbClr val="000000"/>
                </a:solidFill>
                <a:latin typeface="Calibri"/>
              </a:rPr>
              <a:t>- </a:t>
            </a:r>
            <a:r>
              <a:rPr lang="en-US" sz="2300" b="1" dirty="0" err="1">
                <a:solidFill>
                  <a:srgbClr val="000000"/>
                </a:solidFill>
                <a:latin typeface="Calibri"/>
              </a:rPr>
              <a:t>Qubit</a:t>
            </a:r>
            <a:r>
              <a:rPr lang="en-US" sz="2300" b="1" dirty="0">
                <a:solidFill>
                  <a:srgbClr val="000000"/>
                </a:solidFill>
                <a:latin typeface="Calibri"/>
              </a:rPr>
              <a:t>:</a:t>
            </a:r>
            <a:r>
              <a:rPr lang="en-US" sz="2300" dirty="0">
                <a:solidFill>
                  <a:srgbClr val="000000"/>
                </a:solidFill>
                <a:latin typeface="Calibri"/>
              </a:rPr>
              <a:t> </a:t>
            </a:r>
          </a:p>
          <a:p>
            <a:pPr algn="l" eaLnBrk="1" fontAlgn="auto" hangingPunct="1">
              <a:lnSpc>
                <a:spcPct val="130000"/>
              </a:lnSpc>
              <a:spcBef>
                <a:spcPts val="0"/>
              </a:spcBef>
              <a:spcAft>
                <a:spcPts val="0"/>
              </a:spcAft>
            </a:pPr>
            <a:r>
              <a:rPr lang="en-US" sz="2300" dirty="0">
                <a:solidFill>
                  <a:srgbClr val="000000"/>
                </a:solidFill>
                <a:latin typeface="Calibri"/>
              </a:rPr>
              <a:t>½ spin of single electron trapped  into </a:t>
            </a:r>
          </a:p>
          <a:p>
            <a:pPr algn="l" eaLnBrk="1" fontAlgn="auto" hangingPunct="1">
              <a:lnSpc>
                <a:spcPct val="130000"/>
              </a:lnSpc>
              <a:spcBef>
                <a:spcPts val="0"/>
              </a:spcBef>
              <a:spcAft>
                <a:spcPts val="0"/>
              </a:spcAft>
            </a:pPr>
            <a:r>
              <a:rPr lang="en-US" sz="2300" dirty="0">
                <a:solidFill>
                  <a:srgbClr val="000000"/>
                </a:solidFill>
                <a:latin typeface="Calibri"/>
              </a:rPr>
              <a:t>a confinement potential,  Scalable system</a:t>
            </a:r>
          </a:p>
          <a:p>
            <a:pPr algn="l" eaLnBrk="1" fontAlgn="auto" hangingPunct="1">
              <a:lnSpc>
                <a:spcPct val="130000"/>
              </a:lnSpc>
              <a:spcBef>
                <a:spcPts val="0"/>
              </a:spcBef>
              <a:spcAft>
                <a:spcPts val="0"/>
              </a:spcAft>
              <a:buFontTx/>
              <a:buChar char="-"/>
            </a:pPr>
            <a:r>
              <a:rPr lang="en-US" sz="2300" b="1" dirty="0">
                <a:solidFill>
                  <a:srgbClr val="000000"/>
                </a:solidFill>
                <a:latin typeface="Calibri"/>
              </a:rPr>
              <a:t>Initialization</a:t>
            </a:r>
            <a:r>
              <a:rPr lang="en-US" sz="2300" dirty="0">
                <a:solidFill>
                  <a:srgbClr val="000000"/>
                </a:solidFill>
                <a:latin typeface="Calibri"/>
              </a:rPr>
              <a:t> of </a:t>
            </a:r>
            <a:r>
              <a:rPr lang="en-US" sz="2300" dirty="0" err="1">
                <a:solidFill>
                  <a:srgbClr val="000000"/>
                </a:solidFill>
                <a:latin typeface="Calibri"/>
              </a:rPr>
              <a:t>Qubits</a:t>
            </a:r>
            <a:r>
              <a:rPr lang="en-US" sz="2300" dirty="0">
                <a:solidFill>
                  <a:srgbClr val="000000"/>
                </a:solidFill>
                <a:latin typeface="Calibri"/>
              </a:rPr>
              <a:t> 		e.g. by B field</a:t>
            </a:r>
          </a:p>
          <a:p>
            <a:pPr algn="l" eaLnBrk="1" fontAlgn="auto" hangingPunct="1">
              <a:lnSpc>
                <a:spcPct val="130000"/>
              </a:lnSpc>
              <a:spcBef>
                <a:spcPts val="0"/>
              </a:spcBef>
              <a:spcAft>
                <a:spcPts val="0"/>
              </a:spcAft>
              <a:buFontTx/>
              <a:buChar char="-"/>
            </a:pPr>
            <a:r>
              <a:rPr lang="en-US" sz="2300" dirty="0">
                <a:solidFill>
                  <a:srgbClr val="000000"/>
                </a:solidFill>
                <a:latin typeface="Calibri"/>
              </a:rPr>
              <a:t>Single </a:t>
            </a:r>
            <a:r>
              <a:rPr lang="en-US" sz="2300" dirty="0" err="1">
                <a:solidFill>
                  <a:srgbClr val="000000"/>
                </a:solidFill>
                <a:latin typeface="Calibri"/>
              </a:rPr>
              <a:t>Qubit</a:t>
            </a:r>
            <a:r>
              <a:rPr lang="en-US" sz="2300" dirty="0">
                <a:solidFill>
                  <a:srgbClr val="000000"/>
                </a:solidFill>
                <a:latin typeface="Calibri"/>
              </a:rPr>
              <a:t> and 			by EDSR T≈150ns </a:t>
            </a:r>
            <a:r>
              <a:rPr lang="en-US" dirty="0">
                <a:solidFill>
                  <a:srgbClr val="000000"/>
                </a:solidFill>
                <a:latin typeface="Calibri"/>
              </a:rPr>
              <a:t>(2DEG) </a:t>
            </a:r>
            <a:r>
              <a:rPr lang="en-US" sz="2300" dirty="0">
                <a:solidFill>
                  <a:srgbClr val="000000"/>
                </a:solidFill>
                <a:latin typeface="Calibri"/>
              </a:rPr>
              <a:t>- 20ns </a:t>
            </a:r>
            <a:r>
              <a:rPr lang="en-US" dirty="0">
                <a:solidFill>
                  <a:srgbClr val="000000"/>
                </a:solidFill>
                <a:latin typeface="Calibri"/>
              </a:rPr>
              <a:t>(NW)</a:t>
            </a:r>
            <a:br>
              <a:rPr lang="en-US" sz="2300" dirty="0">
                <a:solidFill>
                  <a:srgbClr val="000000"/>
                </a:solidFill>
                <a:latin typeface="Calibri"/>
              </a:rPr>
            </a:br>
            <a:r>
              <a:rPr lang="en-US" sz="2300" dirty="0">
                <a:solidFill>
                  <a:srgbClr val="000000"/>
                </a:solidFill>
                <a:latin typeface="Calibri"/>
              </a:rPr>
              <a:t>Two-</a:t>
            </a:r>
            <a:r>
              <a:rPr lang="en-US" sz="2300" dirty="0" err="1">
                <a:solidFill>
                  <a:srgbClr val="000000"/>
                </a:solidFill>
                <a:latin typeface="Calibri"/>
              </a:rPr>
              <a:t>Qubit</a:t>
            </a:r>
            <a:r>
              <a:rPr lang="en-US" sz="2300" dirty="0">
                <a:solidFill>
                  <a:srgbClr val="000000"/>
                </a:solidFill>
                <a:latin typeface="Calibri"/>
              </a:rPr>
              <a:t> </a:t>
            </a:r>
            <a:r>
              <a:rPr lang="en-US" sz="2300" b="1" dirty="0">
                <a:solidFill>
                  <a:srgbClr val="000000"/>
                </a:solidFill>
                <a:latin typeface="Calibri"/>
              </a:rPr>
              <a:t>gates</a:t>
            </a:r>
            <a:r>
              <a:rPr lang="en-US" sz="2300" dirty="0">
                <a:solidFill>
                  <a:srgbClr val="000000"/>
                </a:solidFill>
                <a:latin typeface="Calibri"/>
              </a:rPr>
              <a:t>			based on exchange int. T ≈ 200ps</a:t>
            </a:r>
          </a:p>
          <a:p>
            <a:pPr algn="l" eaLnBrk="1" fontAlgn="auto" hangingPunct="1">
              <a:lnSpc>
                <a:spcPct val="130000"/>
              </a:lnSpc>
              <a:spcBef>
                <a:spcPts val="0"/>
              </a:spcBef>
              <a:spcAft>
                <a:spcPts val="0"/>
              </a:spcAft>
              <a:buFontTx/>
              <a:buChar char="-"/>
            </a:pPr>
            <a:r>
              <a:rPr lang="en-US" sz="2300" dirty="0">
                <a:solidFill>
                  <a:srgbClr val="000000"/>
                </a:solidFill>
                <a:latin typeface="Calibri"/>
              </a:rPr>
              <a:t> </a:t>
            </a:r>
            <a:r>
              <a:rPr lang="en-US" sz="2300" b="1" dirty="0">
                <a:solidFill>
                  <a:srgbClr val="000000"/>
                </a:solidFill>
                <a:latin typeface="Calibri"/>
              </a:rPr>
              <a:t>Readout</a:t>
            </a:r>
            <a:r>
              <a:rPr lang="en-US" sz="2300" dirty="0">
                <a:solidFill>
                  <a:srgbClr val="000000"/>
                </a:solidFill>
                <a:latin typeface="Calibri"/>
              </a:rPr>
              <a:t> 				Pauli-spin blockade (fidelity</a:t>
            </a:r>
            <a:r>
              <a:rPr lang="hu-HU" sz="2300" dirty="0">
                <a:solidFill>
                  <a:srgbClr val="000000"/>
                </a:solidFill>
                <a:latin typeface="Calibri"/>
                <a:sym typeface="Wingdings" pitchFamily="2" charset="2"/>
              </a:rPr>
              <a:t>&gt;90%</a:t>
            </a:r>
            <a:r>
              <a:rPr lang="en-US" sz="2300" dirty="0">
                <a:solidFill>
                  <a:srgbClr val="000000"/>
                </a:solidFill>
                <a:latin typeface="Calibri"/>
                <a:sym typeface="Wingdings" pitchFamily="2" charset="2"/>
              </a:rPr>
              <a:t>)</a:t>
            </a:r>
            <a:r>
              <a:rPr lang="hu-HU" sz="2300" dirty="0">
                <a:solidFill>
                  <a:srgbClr val="000000"/>
                </a:solidFill>
                <a:latin typeface="Calibri"/>
                <a:sym typeface="Wingdings" pitchFamily="2" charset="2"/>
              </a:rPr>
              <a:t> </a:t>
            </a:r>
            <a:endParaRPr lang="en-US" sz="2300" dirty="0">
              <a:solidFill>
                <a:srgbClr val="000000"/>
              </a:solidFill>
              <a:latin typeface="Calibri"/>
            </a:endParaRPr>
          </a:p>
          <a:p>
            <a:pPr algn="l" eaLnBrk="1" fontAlgn="auto" hangingPunct="1">
              <a:lnSpc>
                <a:spcPct val="130000"/>
              </a:lnSpc>
              <a:spcBef>
                <a:spcPts val="0"/>
              </a:spcBef>
              <a:spcAft>
                <a:spcPts val="0"/>
              </a:spcAft>
              <a:buFontTx/>
              <a:buChar char="-"/>
            </a:pPr>
            <a:r>
              <a:rPr lang="en-US" sz="2300" dirty="0">
                <a:solidFill>
                  <a:srgbClr val="000000"/>
                </a:solidFill>
                <a:latin typeface="Calibri"/>
              </a:rPr>
              <a:t> Fast de</a:t>
            </a:r>
            <a:r>
              <a:rPr lang="en-US" sz="2300" b="1" dirty="0">
                <a:solidFill>
                  <a:srgbClr val="000000"/>
                </a:solidFill>
                <a:latin typeface="Calibri"/>
              </a:rPr>
              <a:t>coherence</a:t>
            </a:r>
            <a:r>
              <a:rPr lang="en-US" sz="2300" dirty="0">
                <a:solidFill>
                  <a:srgbClr val="000000"/>
                </a:solidFill>
                <a:latin typeface="Calibri"/>
              </a:rPr>
              <a:t>			T</a:t>
            </a:r>
            <a:r>
              <a:rPr lang="en-US" sz="2300" baseline="-25000" dirty="0">
                <a:solidFill>
                  <a:srgbClr val="000000"/>
                </a:solidFill>
                <a:latin typeface="Calibri"/>
              </a:rPr>
              <a:t>2</a:t>
            </a:r>
            <a:r>
              <a:rPr lang="en-US" sz="2300" dirty="0">
                <a:solidFill>
                  <a:srgbClr val="000000"/>
                </a:solidFill>
                <a:latin typeface="Calibri"/>
              </a:rPr>
              <a:t> ≈ 10ns, T</a:t>
            </a:r>
            <a:r>
              <a:rPr lang="en-US" sz="2300" baseline="-25000" dirty="0">
                <a:solidFill>
                  <a:srgbClr val="000000"/>
                </a:solidFill>
                <a:latin typeface="Calibri"/>
              </a:rPr>
              <a:t>2</a:t>
            </a:r>
            <a:r>
              <a:rPr lang="en-US" sz="2300" dirty="0">
                <a:solidFill>
                  <a:srgbClr val="000000"/>
                </a:solidFill>
                <a:latin typeface="Calibri"/>
              </a:rPr>
              <a:t>* ≈ 1us  </a:t>
            </a:r>
            <a:br>
              <a:rPr lang="en-US" sz="2300" dirty="0">
                <a:solidFill>
                  <a:srgbClr val="000000"/>
                </a:solidFill>
                <a:latin typeface="Calibri"/>
              </a:rPr>
            </a:br>
            <a:r>
              <a:rPr lang="en-US" sz="2300" dirty="0">
                <a:solidFill>
                  <a:srgbClr val="000000"/>
                </a:solidFill>
                <a:latin typeface="Calibri"/>
              </a:rPr>
              <a:t>					Limited by hyperfine interaction		</a:t>
            </a:r>
          </a:p>
          <a:p>
            <a:pPr algn="l" eaLnBrk="1" fontAlgn="auto" hangingPunct="1">
              <a:lnSpc>
                <a:spcPct val="130000"/>
              </a:lnSpc>
              <a:spcBef>
                <a:spcPts val="0"/>
              </a:spcBef>
              <a:spcAft>
                <a:spcPts val="0"/>
              </a:spcAft>
              <a:buFontTx/>
              <a:buChar char="-"/>
            </a:pPr>
            <a:endParaRPr lang="en-US" sz="2300" dirty="0">
              <a:solidFill>
                <a:srgbClr val="000000"/>
              </a:solidFill>
              <a:latin typeface="Calibri"/>
            </a:endParaRPr>
          </a:p>
          <a:p>
            <a:pPr algn="l" eaLnBrk="1" fontAlgn="auto" hangingPunct="1">
              <a:lnSpc>
                <a:spcPct val="130000"/>
              </a:lnSpc>
              <a:spcBef>
                <a:spcPts val="0"/>
              </a:spcBef>
              <a:spcAft>
                <a:spcPts val="0"/>
              </a:spcAft>
            </a:pPr>
            <a:endParaRPr lang="en-US" sz="2300" dirty="0">
              <a:solidFill>
                <a:srgbClr val="000000"/>
              </a:solidFill>
              <a:latin typeface="Calibri"/>
            </a:endParaRPr>
          </a:p>
          <a:p>
            <a:pPr algn="l" eaLnBrk="1" fontAlgn="auto" hangingPunct="1">
              <a:lnSpc>
                <a:spcPct val="130000"/>
              </a:lnSpc>
              <a:spcBef>
                <a:spcPts val="0"/>
              </a:spcBef>
              <a:spcAft>
                <a:spcPts val="0"/>
              </a:spcAft>
            </a:pPr>
            <a:endParaRPr lang="en-US" sz="2300" dirty="0">
              <a:solidFill>
                <a:srgbClr val="000000"/>
              </a:solidFill>
              <a:latin typeface="Calibri"/>
            </a:endParaRPr>
          </a:p>
          <a:p>
            <a:pPr algn="l" eaLnBrk="1" fontAlgn="auto" hangingPunct="1">
              <a:lnSpc>
                <a:spcPct val="130000"/>
              </a:lnSpc>
              <a:spcBef>
                <a:spcPts val="0"/>
              </a:spcBef>
              <a:spcAft>
                <a:spcPts val="0"/>
              </a:spcAft>
            </a:pPr>
            <a:endParaRPr lang="en-US" sz="2300" dirty="0">
              <a:solidFill>
                <a:srgbClr val="000000"/>
              </a:solidFill>
              <a:latin typeface="Calibri"/>
            </a:endParaRPr>
          </a:p>
        </p:txBody>
      </p:sp>
      <p:sp>
        <p:nvSpPr>
          <p:cNvPr id="2" name="Dia számának helye 1"/>
          <p:cNvSpPr>
            <a:spLocks noGrp="1"/>
          </p:cNvSpPr>
          <p:nvPr>
            <p:ph type="sldNum" sz="quarter" idx="4294967295"/>
          </p:nvPr>
        </p:nvSpPr>
        <p:spPr>
          <a:xfrm>
            <a:off x="8564530" y="6523070"/>
            <a:ext cx="685800" cy="228600"/>
          </a:xfrm>
        </p:spPr>
        <p:txBody>
          <a:bodyPr/>
          <a:lstStyle/>
          <a:p>
            <a:fld id="{F0312A48-962D-432B-B8C7-507AFB7FCC68}" type="slidenum">
              <a:rPr lang="de-CH" smtClean="0">
                <a:solidFill>
                  <a:srgbClr val="000000"/>
                </a:solidFill>
              </a:rPr>
              <a:pPr/>
              <a:t>21</a:t>
            </a:fld>
            <a:endParaRPr lang="de-CH">
              <a:solidFill>
                <a:srgbClr val="FFFFFF"/>
              </a:solidFill>
            </a:endParaRPr>
          </a:p>
        </p:txBody>
      </p:sp>
      <p:sp>
        <p:nvSpPr>
          <p:cNvPr id="4" name="Szövegdoboz 3"/>
          <p:cNvSpPr txBox="1"/>
          <p:nvPr/>
        </p:nvSpPr>
        <p:spPr>
          <a:xfrm>
            <a:off x="1880486" y="6527188"/>
            <a:ext cx="3302379" cy="523220"/>
          </a:xfrm>
          <a:prstGeom prst="rect">
            <a:avLst/>
          </a:prstGeom>
          <a:noFill/>
        </p:spPr>
        <p:txBody>
          <a:bodyPr wrap="none" rtlCol="0">
            <a:spAutoFit/>
          </a:bodyPr>
          <a:lstStyle/>
          <a:p>
            <a:pPr algn="l" eaLnBrk="1" fontAlgn="auto" hangingPunct="1">
              <a:spcBef>
                <a:spcPts val="0"/>
              </a:spcBef>
              <a:spcAft>
                <a:spcPts val="0"/>
              </a:spcAft>
            </a:pPr>
            <a:r>
              <a:rPr lang="hu-HU" sz="1400" dirty="0">
                <a:solidFill>
                  <a:srgbClr val="000000"/>
                </a:solidFill>
                <a:latin typeface="Calibri"/>
              </a:rPr>
              <a:t>R. Hanson</a:t>
            </a:r>
            <a:r>
              <a:rPr lang="en-US" sz="1400" dirty="0">
                <a:solidFill>
                  <a:srgbClr val="000000"/>
                </a:solidFill>
                <a:latin typeface="Calibri"/>
              </a:rPr>
              <a:t>, </a:t>
            </a:r>
            <a:r>
              <a:rPr lang="hu-HU" sz="1400" dirty="0">
                <a:solidFill>
                  <a:srgbClr val="000000"/>
                </a:solidFill>
                <a:latin typeface="Calibri"/>
              </a:rPr>
              <a:t> </a:t>
            </a:r>
            <a:r>
              <a:rPr lang="en-US" sz="1400" dirty="0">
                <a:solidFill>
                  <a:srgbClr val="000000"/>
                </a:solidFill>
                <a:latin typeface="Calibri"/>
              </a:rPr>
              <a:t>R</a:t>
            </a:r>
            <a:r>
              <a:rPr lang="hu-HU" sz="1400" dirty="0" err="1">
                <a:solidFill>
                  <a:srgbClr val="000000"/>
                </a:solidFill>
                <a:latin typeface="Calibri"/>
              </a:rPr>
              <a:t>ev</a:t>
            </a:r>
            <a:r>
              <a:rPr lang="en-US" sz="1400" dirty="0">
                <a:solidFill>
                  <a:srgbClr val="000000"/>
                </a:solidFill>
                <a:latin typeface="Calibri"/>
              </a:rPr>
              <a:t> M</a:t>
            </a:r>
            <a:r>
              <a:rPr lang="hu-HU" sz="1400" dirty="0" err="1">
                <a:solidFill>
                  <a:srgbClr val="000000"/>
                </a:solidFill>
                <a:latin typeface="Calibri"/>
              </a:rPr>
              <a:t>od</a:t>
            </a:r>
            <a:r>
              <a:rPr lang="en-US" sz="1400" dirty="0">
                <a:solidFill>
                  <a:srgbClr val="000000"/>
                </a:solidFill>
                <a:latin typeface="Calibri"/>
              </a:rPr>
              <a:t> P</a:t>
            </a:r>
            <a:r>
              <a:rPr lang="hu-HU" sz="1400" dirty="0" err="1">
                <a:solidFill>
                  <a:srgbClr val="000000"/>
                </a:solidFill>
                <a:latin typeface="Calibri"/>
              </a:rPr>
              <a:t>hys</a:t>
            </a:r>
            <a:r>
              <a:rPr lang="hu-HU" sz="1400" dirty="0">
                <a:solidFill>
                  <a:srgbClr val="000000"/>
                </a:solidFill>
                <a:latin typeface="Calibri"/>
              </a:rPr>
              <a:t>,</a:t>
            </a:r>
            <a:r>
              <a:rPr lang="en-US" sz="1400" dirty="0">
                <a:solidFill>
                  <a:srgbClr val="000000"/>
                </a:solidFill>
                <a:latin typeface="Calibri"/>
              </a:rPr>
              <a:t> 79, </a:t>
            </a:r>
            <a:r>
              <a:rPr lang="hu-HU" sz="1400" dirty="0">
                <a:solidFill>
                  <a:srgbClr val="000000"/>
                </a:solidFill>
                <a:latin typeface="Calibri"/>
              </a:rPr>
              <a:t>1217</a:t>
            </a:r>
            <a:r>
              <a:rPr lang="en-US" sz="1400" dirty="0">
                <a:solidFill>
                  <a:srgbClr val="000000"/>
                </a:solidFill>
                <a:latin typeface="Calibri"/>
              </a:rPr>
              <a:t> </a:t>
            </a:r>
            <a:r>
              <a:rPr lang="hu-HU" sz="1400" dirty="0">
                <a:solidFill>
                  <a:srgbClr val="000000"/>
                </a:solidFill>
                <a:latin typeface="Calibri"/>
              </a:rPr>
              <a:t>(</a:t>
            </a:r>
            <a:r>
              <a:rPr lang="en-US" sz="1400" dirty="0">
                <a:solidFill>
                  <a:srgbClr val="000000"/>
                </a:solidFill>
                <a:latin typeface="Calibri"/>
              </a:rPr>
              <a:t>2007</a:t>
            </a:r>
            <a:r>
              <a:rPr lang="hu-HU" sz="1400" dirty="0">
                <a:solidFill>
                  <a:srgbClr val="000000"/>
                </a:solidFill>
                <a:latin typeface="Calibri"/>
              </a:rPr>
              <a:t>)</a:t>
            </a:r>
            <a:endParaRPr lang="en-US" sz="1400" dirty="0">
              <a:solidFill>
                <a:srgbClr val="000000"/>
              </a:solidFill>
              <a:latin typeface="Calibri"/>
            </a:endParaRPr>
          </a:p>
          <a:p>
            <a:pPr algn="l" eaLnBrk="1" fontAlgn="auto" hangingPunct="1">
              <a:spcBef>
                <a:spcPts val="0"/>
              </a:spcBef>
              <a:spcAft>
                <a:spcPts val="0"/>
              </a:spcAft>
            </a:pPr>
            <a:endParaRPr lang="en-US" sz="1400" dirty="0">
              <a:solidFill>
                <a:srgbClr val="000000"/>
              </a:solidFill>
              <a:latin typeface="Calibri"/>
            </a:endParaRPr>
          </a:p>
        </p:txBody>
      </p:sp>
      <p:pic>
        <p:nvPicPr>
          <p:cNvPr id="5" name="Picture 52"/>
          <p:cNvPicPr>
            <a:picLocks noChangeAspect="1" noChangeArrowheads="1"/>
          </p:cNvPicPr>
          <p:nvPr/>
        </p:nvPicPr>
        <p:blipFill>
          <a:blip r:embed="rId3" cstate="print"/>
          <a:srcRect l="15335" r="13564" b="34811"/>
          <a:stretch>
            <a:fillRect/>
          </a:stretch>
        </p:blipFill>
        <p:spPr bwMode="auto">
          <a:xfrm>
            <a:off x="6781800" y="838200"/>
            <a:ext cx="2362200" cy="1646237"/>
          </a:xfrm>
          <a:prstGeom prst="rect">
            <a:avLst/>
          </a:prstGeom>
          <a:noFill/>
          <a:ln w="9525">
            <a:noFill/>
            <a:miter lim="800000"/>
            <a:headEnd/>
            <a:tailEnd/>
          </a:ln>
        </p:spPr>
      </p:pic>
      <p:pic>
        <p:nvPicPr>
          <p:cNvPr id="7" name="Picture 10"/>
          <p:cNvPicPr>
            <a:picLocks noChangeAspect="1" noChangeArrowheads="1"/>
          </p:cNvPicPr>
          <p:nvPr/>
        </p:nvPicPr>
        <p:blipFill>
          <a:blip r:embed="rId4" cstate="print">
            <a:clrChange>
              <a:clrFrom>
                <a:srgbClr val="FFFFFF"/>
              </a:clrFrom>
              <a:clrTo>
                <a:srgbClr val="FFFFFF">
                  <a:alpha val="0"/>
                </a:srgbClr>
              </a:clrTo>
            </a:clrChange>
          </a:blip>
          <a:srcRect l="50616" r="15521" b="46671"/>
          <a:stretch>
            <a:fillRect/>
          </a:stretch>
        </p:blipFill>
        <p:spPr bwMode="auto">
          <a:xfrm>
            <a:off x="7137996" y="5181600"/>
            <a:ext cx="1981200" cy="1154112"/>
          </a:xfrm>
          <a:prstGeom prst="rect">
            <a:avLst/>
          </a:prstGeom>
          <a:noFill/>
          <a:ln w="9525">
            <a:noFill/>
            <a:miter lim="800000"/>
            <a:headEnd/>
            <a:tailEnd/>
          </a:ln>
        </p:spPr>
      </p:pic>
      <p:grpSp>
        <p:nvGrpSpPr>
          <p:cNvPr id="10" name="Csoportba foglalás 9"/>
          <p:cNvGrpSpPr/>
          <p:nvPr/>
        </p:nvGrpSpPr>
        <p:grpSpPr>
          <a:xfrm>
            <a:off x="5029200" y="5124453"/>
            <a:ext cx="2057400" cy="1200147"/>
            <a:chOff x="4724400" y="5120880"/>
            <a:chExt cx="1828800" cy="975120"/>
          </a:xfrm>
        </p:grpSpPr>
        <p:pic>
          <p:nvPicPr>
            <p:cNvPr id="8" name="Picture 7"/>
            <p:cNvPicPr>
              <a:picLocks noChangeAspect="1" noChangeArrowheads="1"/>
            </p:cNvPicPr>
            <p:nvPr/>
          </p:nvPicPr>
          <p:blipFill>
            <a:blip r:embed="rId5" cstate="print"/>
            <a:srcRect l="23771" t="11814" r="39534" b="76247"/>
            <a:stretch>
              <a:fillRect/>
            </a:stretch>
          </p:blipFill>
          <p:spPr bwMode="auto">
            <a:xfrm>
              <a:off x="4800600" y="5181600"/>
              <a:ext cx="1600200" cy="914400"/>
            </a:xfrm>
            <a:prstGeom prst="rect">
              <a:avLst/>
            </a:prstGeom>
            <a:noFill/>
            <a:ln w="9525">
              <a:noFill/>
              <a:miter lim="800000"/>
              <a:headEnd/>
              <a:tailEnd/>
            </a:ln>
          </p:spPr>
        </p:pic>
        <p:sp>
          <p:nvSpPr>
            <p:cNvPr id="9" name="Téglalap 8"/>
            <p:cNvSpPr/>
            <p:nvPr/>
          </p:nvSpPr>
          <p:spPr>
            <a:xfrm>
              <a:off x="4724400" y="5120880"/>
              <a:ext cx="18288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srgbClr val="FFFFFF"/>
                </a:solidFill>
              </a:endParaRPr>
            </a:p>
          </p:txBody>
        </p:sp>
      </p:grpSp>
      <p:pic>
        <p:nvPicPr>
          <p:cNvPr id="12" name="Picture 18"/>
          <p:cNvPicPr>
            <a:picLocks noChangeAspect="1" noChangeArrowheads="1"/>
          </p:cNvPicPr>
          <p:nvPr/>
        </p:nvPicPr>
        <p:blipFill>
          <a:blip r:embed="rId6" cstate="print"/>
          <a:srcRect l="12622" r="53117" b="83798"/>
          <a:stretch>
            <a:fillRect/>
          </a:stretch>
        </p:blipFill>
        <p:spPr bwMode="auto">
          <a:xfrm>
            <a:off x="1763233" y="5096536"/>
            <a:ext cx="1447800" cy="1143000"/>
          </a:xfrm>
          <a:prstGeom prst="rect">
            <a:avLst/>
          </a:prstGeom>
          <a:noFill/>
          <a:ln w="9525">
            <a:noFill/>
            <a:miter lim="800000"/>
            <a:headEnd/>
            <a:tailEnd/>
          </a:ln>
        </p:spPr>
      </p:pic>
      <p:pic>
        <p:nvPicPr>
          <p:cNvPr id="13" name="Picture 6"/>
          <p:cNvPicPr>
            <a:picLocks noChangeAspect="1" noChangeArrowheads="1"/>
          </p:cNvPicPr>
          <p:nvPr/>
        </p:nvPicPr>
        <p:blipFill>
          <a:blip r:embed="rId7" cstate="print"/>
          <a:srcRect l="26854" t="1569" r="24382" b="74060"/>
          <a:stretch>
            <a:fillRect/>
          </a:stretch>
        </p:blipFill>
        <p:spPr bwMode="auto">
          <a:xfrm>
            <a:off x="3422073" y="5181600"/>
            <a:ext cx="1454727" cy="1066800"/>
          </a:xfrm>
          <a:prstGeom prst="rect">
            <a:avLst/>
          </a:prstGeom>
          <a:noFill/>
          <a:ln w="9525">
            <a:noFill/>
            <a:miter lim="800000"/>
            <a:headEnd/>
            <a:tailEnd/>
          </a:ln>
        </p:spPr>
      </p:pic>
      <p:pic>
        <p:nvPicPr>
          <p:cNvPr id="14" name="Picture 2" descr="http://www.tech-faq.com/wp-content/uploads/images/qubit.gif"/>
          <p:cNvPicPr>
            <a:picLocks noChangeAspect="1" noChangeArrowheads="1"/>
          </p:cNvPicPr>
          <p:nvPr/>
        </p:nvPicPr>
        <p:blipFill>
          <a:blip r:embed="rId8" cstate="print">
            <a:clrChange>
              <a:clrFrom>
                <a:srgbClr val="FFFFFF"/>
              </a:clrFrom>
              <a:clrTo>
                <a:srgbClr val="FFFFFF">
                  <a:alpha val="0"/>
                </a:srgbClr>
              </a:clrTo>
            </a:clrChange>
          </a:blip>
          <a:srcRect t="-11111" b="-7407"/>
          <a:stretch>
            <a:fillRect/>
          </a:stretch>
        </p:blipFill>
        <p:spPr bwMode="auto">
          <a:xfrm>
            <a:off x="228600" y="4648200"/>
            <a:ext cx="1219200" cy="1764169"/>
          </a:xfrm>
          <a:prstGeom prst="rect">
            <a:avLst/>
          </a:prstGeom>
          <a:noFill/>
        </p:spPr>
      </p:pic>
      <p:pic>
        <p:nvPicPr>
          <p:cNvPr id="15" name="Picture 13" descr="Spin34"/>
          <p:cNvPicPr>
            <a:picLocks noChangeAspect="1" noChangeArrowheads="1"/>
          </p:cNvPicPr>
          <p:nvPr/>
        </p:nvPicPr>
        <p:blipFill>
          <a:blip r:embed="rId9" cstate="print"/>
          <a:srcRect l="18375" t="2240" r="64664" b="29327"/>
          <a:stretch>
            <a:fillRect/>
          </a:stretch>
        </p:blipFill>
        <p:spPr bwMode="auto">
          <a:xfrm>
            <a:off x="696433" y="5909932"/>
            <a:ext cx="304800" cy="533400"/>
          </a:xfrm>
          <a:prstGeom prst="rect">
            <a:avLst/>
          </a:prstGeom>
          <a:noFill/>
        </p:spPr>
      </p:pic>
      <p:pic>
        <p:nvPicPr>
          <p:cNvPr id="16" name="Picture 14" descr="Spin34"/>
          <p:cNvPicPr>
            <a:picLocks noChangeAspect="1" noChangeArrowheads="1"/>
          </p:cNvPicPr>
          <p:nvPr/>
        </p:nvPicPr>
        <p:blipFill>
          <a:blip r:embed="rId9" cstate="print"/>
          <a:srcRect l="60777" t="21793" r="22261" b="9776"/>
          <a:stretch>
            <a:fillRect/>
          </a:stretch>
        </p:blipFill>
        <p:spPr bwMode="auto">
          <a:xfrm>
            <a:off x="685800" y="4648200"/>
            <a:ext cx="304800" cy="533400"/>
          </a:xfrm>
          <a:prstGeom prst="rect">
            <a:avLst/>
          </a:prstGeom>
          <a:noFill/>
        </p:spPr>
      </p:pic>
      <p:pic>
        <p:nvPicPr>
          <p:cNvPr id="18" name="Picture 13" descr="Spin34"/>
          <p:cNvPicPr>
            <a:picLocks noChangeAspect="1" noChangeArrowheads="1"/>
          </p:cNvPicPr>
          <p:nvPr/>
        </p:nvPicPr>
        <p:blipFill>
          <a:blip r:embed="rId9" cstate="print"/>
          <a:srcRect l="18375" t="2240" r="64664" b="29327"/>
          <a:stretch>
            <a:fillRect/>
          </a:stretch>
        </p:blipFill>
        <p:spPr bwMode="auto">
          <a:xfrm>
            <a:off x="7293428" y="990599"/>
            <a:ext cx="478972" cy="838201"/>
          </a:xfrm>
          <a:prstGeom prst="rect">
            <a:avLst/>
          </a:prstGeom>
          <a:noFill/>
        </p:spPr>
      </p:pic>
      <p:pic>
        <p:nvPicPr>
          <p:cNvPr id="19" name="Picture 13" descr="Spin34"/>
          <p:cNvPicPr>
            <a:picLocks noChangeAspect="1" noChangeArrowheads="1"/>
          </p:cNvPicPr>
          <p:nvPr/>
        </p:nvPicPr>
        <p:blipFill>
          <a:blip r:embed="rId9" cstate="print"/>
          <a:srcRect l="18375" t="2240" r="64664" b="29327"/>
          <a:stretch>
            <a:fillRect/>
          </a:stretch>
        </p:blipFill>
        <p:spPr bwMode="auto">
          <a:xfrm>
            <a:off x="8077200" y="979967"/>
            <a:ext cx="478972" cy="838201"/>
          </a:xfrm>
          <a:prstGeom prst="rect">
            <a:avLst/>
          </a:prstGeom>
          <a:noFill/>
        </p:spPr>
      </p:pic>
      <p:sp>
        <p:nvSpPr>
          <p:cNvPr id="20" name="Szövegdoboz 2">
            <a:extLst>
              <a:ext uri="{FF2B5EF4-FFF2-40B4-BE49-F238E27FC236}">
                <a16:creationId xmlns:a16="http://schemas.microsoft.com/office/drawing/2014/main" id="{8581C96C-CF0F-3052-9F22-44296CF1D6A8}"/>
              </a:ext>
            </a:extLst>
          </p:cNvPr>
          <p:cNvSpPr txBox="1"/>
          <p:nvPr/>
        </p:nvSpPr>
        <p:spPr>
          <a:xfrm>
            <a:off x="94569" y="12192"/>
            <a:ext cx="2095445"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Spin </a:t>
            </a:r>
            <a:r>
              <a:rPr lang="en-US" sz="3200" dirty="0" err="1">
                <a:latin typeface="Calibri"/>
              </a:rPr>
              <a:t>Qubits</a:t>
            </a:r>
            <a:endParaRPr lang="en-US" sz="3200" dirty="0">
              <a:latin typeface="Calibri"/>
            </a:endParaRPr>
          </a:p>
        </p:txBody>
      </p:sp>
    </p:spTree>
    <p:extLst>
      <p:ext uri="{BB962C8B-B14F-4D97-AF65-F5344CB8AC3E}">
        <p14:creationId xmlns:p14="http://schemas.microsoft.com/office/powerpoint/2010/main" val="195457110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294967295"/>
          </p:nvPr>
        </p:nvSpPr>
        <p:spPr>
          <a:xfrm>
            <a:off x="8564530" y="6523070"/>
            <a:ext cx="685800" cy="228600"/>
          </a:xfrm>
        </p:spPr>
        <p:txBody>
          <a:bodyPr/>
          <a:lstStyle/>
          <a:p>
            <a:fld id="{F0312A48-962D-432B-B8C7-507AFB7FCC68}" type="slidenum">
              <a:rPr lang="de-CH" smtClean="0">
                <a:solidFill>
                  <a:srgbClr val="000000"/>
                </a:solidFill>
              </a:rPr>
              <a:pPr/>
              <a:t>22</a:t>
            </a:fld>
            <a:endParaRPr lang="de-CH">
              <a:solidFill>
                <a:srgbClr val="FFFFFF"/>
              </a:solidFill>
            </a:endParaRPr>
          </a:p>
        </p:txBody>
      </p:sp>
      <p:sp>
        <p:nvSpPr>
          <p:cNvPr id="3" name="Szövegdoboz 2"/>
          <p:cNvSpPr txBox="1"/>
          <p:nvPr/>
        </p:nvSpPr>
        <p:spPr>
          <a:xfrm>
            <a:off x="152356" y="-7328"/>
            <a:ext cx="6629444"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Spin </a:t>
            </a:r>
            <a:r>
              <a:rPr lang="en-US" sz="3200" dirty="0" err="1">
                <a:latin typeface="Calibri"/>
              </a:rPr>
              <a:t>Qubits</a:t>
            </a:r>
            <a:r>
              <a:rPr lang="en-US" sz="3200" dirty="0">
                <a:latin typeface="Calibri"/>
              </a:rPr>
              <a:t>, Various Material systems</a:t>
            </a:r>
          </a:p>
        </p:txBody>
      </p:sp>
      <p:sp>
        <p:nvSpPr>
          <p:cNvPr id="19" name="Szövegdoboz 18"/>
          <p:cNvSpPr txBox="1"/>
          <p:nvPr/>
        </p:nvSpPr>
        <p:spPr>
          <a:xfrm>
            <a:off x="234470" y="4372752"/>
            <a:ext cx="3125665" cy="2246769"/>
          </a:xfrm>
          <a:prstGeom prst="rect">
            <a:avLst/>
          </a:prstGeom>
          <a:noFill/>
        </p:spPr>
        <p:txBody>
          <a:bodyPr wrap="square" rtlCol="0">
            <a:spAutoFit/>
          </a:bodyPr>
          <a:lstStyle/>
          <a:p>
            <a:pPr algn="l" eaLnBrk="1" fontAlgn="auto" hangingPunct="1">
              <a:spcBef>
                <a:spcPts val="0"/>
              </a:spcBef>
              <a:spcAft>
                <a:spcPts val="0"/>
              </a:spcAft>
            </a:pPr>
            <a:r>
              <a:rPr lang="en-US" dirty="0">
                <a:latin typeface="Calibri"/>
              </a:rPr>
              <a:t>- Nuclear spin free system: C, Si/</a:t>
            </a:r>
            <a:r>
              <a:rPr lang="en-US" dirty="0" err="1">
                <a:latin typeface="Calibri"/>
              </a:rPr>
              <a:t>Ge</a:t>
            </a:r>
            <a:endParaRPr lang="en-US" dirty="0">
              <a:latin typeface="Calibri"/>
            </a:endParaRPr>
          </a:p>
          <a:p>
            <a:pPr algn="l" eaLnBrk="1" fontAlgn="auto" hangingPunct="1">
              <a:spcBef>
                <a:spcPts val="0"/>
              </a:spcBef>
              <a:spcAft>
                <a:spcPts val="0"/>
              </a:spcAft>
              <a:buFontTx/>
              <a:buChar char="-"/>
            </a:pPr>
            <a:r>
              <a:rPr lang="en-US" dirty="0">
                <a:latin typeface="Calibri"/>
              </a:rPr>
              <a:t>Nuclear polarization</a:t>
            </a:r>
          </a:p>
          <a:p>
            <a:pPr algn="l" eaLnBrk="1" fontAlgn="auto" hangingPunct="1">
              <a:spcBef>
                <a:spcPts val="0"/>
              </a:spcBef>
              <a:spcAft>
                <a:spcPts val="0"/>
              </a:spcAft>
              <a:buFontTx/>
              <a:buChar char="-"/>
            </a:pPr>
            <a:r>
              <a:rPr lang="en-US" dirty="0">
                <a:latin typeface="Calibri"/>
              </a:rPr>
              <a:t> Faster operation: Singlet-Triplet </a:t>
            </a:r>
            <a:r>
              <a:rPr lang="en-US" dirty="0" err="1">
                <a:latin typeface="Calibri"/>
              </a:rPr>
              <a:t>Qubit</a:t>
            </a:r>
            <a:endParaRPr lang="en-US" dirty="0">
              <a:latin typeface="Calibri"/>
            </a:endParaRPr>
          </a:p>
          <a:p>
            <a:pPr algn="l" eaLnBrk="1" fontAlgn="auto" hangingPunct="1">
              <a:spcBef>
                <a:spcPts val="0"/>
              </a:spcBef>
              <a:spcAft>
                <a:spcPts val="0"/>
              </a:spcAft>
              <a:buFontTx/>
              <a:buChar char="-"/>
            </a:pPr>
            <a:r>
              <a:rPr lang="en-US" dirty="0">
                <a:latin typeface="Calibri"/>
              </a:rPr>
              <a:t> Topologic protection</a:t>
            </a:r>
          </a:p>
          <a:p>
            <a:pPr algn="l" eaLnBrk="1" fontAlgn="auto" hangingPunct="1">
              <a:spcBef>
                <a:spcPts val="0"/>
              </a:spcBef>
              <a:spcAft>
                <a:spcPts val="0"/>
              </a:spcAft>
              <a:buFontTx/>
              <a:buChar char="-"/>
            </a:pPr>
            <a:r>
              <a:rPr lang="en-US" dirty="0">
                <a:latin typeface="Calibri"/>
              </a:rPr>
              <a:t> …</a:t>
            </a:r>
          </a:p>
        </p:txBody>
      </p:sp>
      <p:pic>
        <p:nvPicPr>
          <p:cNvPr id="25" name="Picture 24">
            <a:extLst>
              <a:ext uri="{FF2B5EF4-FFF2-40B4-BE49-F238E27FC236}">
                <a16:creationId xmlns:a16="http://schemas.microsoft.com/office/drawing/2014/main" id="{60B92CA7-E2F6-21BE-D76F-25F98AA88036}"/>
              </a:ext>
            </a:extLst>
          </p:cNvPr>
          <p:cNvPicPr>
            <a:picLocks noChangeAspect="1"/>
          </p:cNvPicPr>
          <p:nvPr/>
        </p:nvPicPr>
        <p:blipFill rotWithShape="1">
          <a:blip r:embed="rId3"/>
          <a:srcRect r="3266"/>
          <a:stretch/>
        </p:blipFill>
        <p:spPr>
          <a:xfrm>
            <a:off x="-47502" y="1292574"/>
            <a:ext cx="2754290" cy="2625005"/>
          </a:xfrm>
          <a:prstGeom prst="rect">
            <a:avLst/>
          </a:prstGeom>
        </p:spPr>
      </p:pic>
      <p:sp>
        <p:nvSpPr>
          <p:cNvPr id="26" name="TextBox 25">
            <a:extLst>
              <a:ext uri="{FF2B5EF4-FFF2-40B4-BE49-F238E27FC236}">
                <a16:creationId xmlns:a16="http://schemas.microsoft.com/office/drawing/2014/main" id="{E818A735-539F-C118-B7D9-75ED67E06F7C}"/>
              </a:ext>
            </a:extLst>
          </p:cNvPr>
          <p:cNvSpPr txBox="1"/>
          <p:nvPr/>
        </p:nvSpPr>
        <p:spPr>
          <a:xfrm>
            <a:off x="234470" y="718484"/>
            <a:ext cx="1985608"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srgbClr val="0070C0"/>
                </a:solidFill>
                <a:effectLst>
                  <a:outerShdw blurRad="38100" dist="38100" dir="2700000" algn="tl">
                    <a:srgbClr val="000000">
                      <a:alpha val="43137"/>
                    </a:srgbClr>
                  </a:outerShdw>
                </a:effectLst>
                <a:latin typeface="Calibri" panose="020F0502020204030204"/>
              </a:rPr>
              <a:t>Different materials</a:t>
            </a:r>
          </a:p>
        </p:txBody>
      </p:sp>
      <p:sp>
        <p:nvSpPr>
          <p:cNvPr id="27" name="TextBox 26">
            <a:extLst>
              <a:ext uri="{FF2B5EF4-FFF2-40B4-BE49-F238E27FC236}">
                <a16:creationId xmlns:a16="http://schemas.microsoft.com/office/drawing/2014/main" id="{E58ED53B-67D7-815F-375E-C4CF925F4383}"/>
              </a:ext>
            </a:extLst>
          </p:cNvPr>
          <p:cNvSpPr txBox="1"/>
          <p:nvPr/>
        </p:nvSpPr>
        <p:spPr>
          <a:xfrm>
            <a:off x="250436" y="1060471"/>
            <a:ext cx="1953676"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prstClr val="black"/>
                </a:solidFill>
                <a:latin typeface="Calibri" panose="020F0502020204030204"/>
              </a:rPr>
              <a:t>E.g. Si (28 purified)</a:t>
            </a:r>
          </a:p>
        </p:txBody>
      </p:sp>
      <p:pic>
        <p:nvPicPr>
          <p:cNvPr id="28" name="Picture 27" descr="A diagram of a diagram of a traffic light&#10;&#10;Description automatically generated with medium confidence">
            <a:extLst>
              <a:ext uri="{FF2B5EF4-FFF2-40B4-BE49-F238E27FC236}">
                <a16:creationId xmlns:a16="http://schemas.microsoft.com/office/drawing/2014/main" id="{8565152D-C456-BA83-6C97-842138139DD8}"/>
              </a:ext>
            </a:extLst>
          </p:cNvPr>
          <p:cNvPicPr>
            <a:picLocks noChangeAspect="1"/>
          </p:cNvPicPr>
          <p:nvPr/>
        </p:nvPicPr>
        <p:blipFill rotWithShape="1">
          <a:blip r:embed="rId4">
            <a:extLst>
              <a:ext uri="{28A0092B-C50C-407E-A947-70E740481C1C}">
                <a14:useLocalDpi xmlns:a14="http://schemas.microsoft.com/office/drawing/2010/main" val="0"/>
              </a:ext>
            </a:extLst>
          </a:blip>
          <a:srcRect t="6853" r="69694" b="11923"/>
          <a:stretch/>
        </p:blipFill>
        <p:spPr>
          <a:xfrm>
            <a:off x="2816261" y="1198973"/>
            <a:ext cx="3368604" cy="2858073"/>
          </a:xfrm>
          <a:prstGeom prst="rect">
            <a:avLst/>
          </a:prstGeom>
        </p:spPr>
      </p:pic>
      <p:sp>
        <p:nvSpPr>
          <p:cNvPr id="29" name="TextBox 28">
            <a:extLst>
              <a:ext uri="{FF2B5EF4-FFF2-40B4-BE49-F238E27FC236}">
                <a16:creationId xmlns:a16="http://schemas.microsoft.com/office/drawing/2014/main" id="{ECBF4178-2CE8-867C-B50B-FBF398A2B7F0}"/>
              </a:ext>
            </a:extLst>
          </p:cNvPr>
          <p:cNvSpPr txBox="1"/>
          <p:nvPr/>
        </p:nvSpPr>
        <p:spPr>
          <a:xfrm>
            <a:off x="2816261" y="814429"/>
            <a:ext cx="837986"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prstClr val="black"/>
                </a:solidFill>
                <a:latin typeface="Calibri" panose="020F0502020204030204"/>
              </a:rPr>
              <a:t>E.g. Ge</a:t>
            </a:r>
          </a:p>
        </p:txBody>
      </p:sp>
      <p:sp>
        <p:nvSpPr>
          <p:cNvPr id="30" name="TextBox 29">
            <a:extLst>
              <a:ext uri="{FF2B5EF4-FFF2-40B4-BE49-F238E27FC236}">
                <a16:creationId xmlns:a16="http://schemas.microsoft.com/office/drawing/2014/main" id="{53B30622-2B56-D471-A43B-B726BE80CA1A}"/>
              </a:ext>
            </a:extLst>
          </p:cNvPr>
          <p:cNvSpPr txBox="1"/>
          <p:nvPr/>
        </p:nvSpPr>
        <p:spPr>
          <a:xfrm>
            <a:off x="3094907" y="1106637"/>
            <a:ext cx="2629759" cy="27699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Calibri" panose="020F0502020204030204"/>
              </a:rPr>
              <a:t>W. I. L. Lawrie et al., Nat. Comm., 2023 </a:t>
            </a:r>
          </a:p>
        </p:txBody>
      </p:sp>
      <p:pic>
        <p:nvPicPr>
          <p:cNvPr id="31" name="Picture 30">
            <a:extLst>
              <a:ext uri="{FF2B5EF4-FFF2-40B4-BE49-F238E27FC236}">
                <a16:creationId xmlns:a16="http://schemas.microsoft.com/office/drawing/2014/main" id="{602B47A4-1ADA-B0E4-249E-19F603931881}"/>
              </a:ext>
            </a:extLst>
          </p:cNvPr>
          <p:cNvPicPr>
            <a:picLocks noChangeAspect="1"/>
          </p:cNvPicPr>
          <p:nvPr/>
        </p:nvPicPr>
        <p:blipFill>
          <a:blip r:embed="rId5"/>
          <a:srcRect l="29816" t="-6385" r="-29816" b="-2094"/>
          <a:stretch/>
        </p:blipFill>
        <p:spPr>
          <a:xfrm>
            <a:off x="2990480" y="4295525"/>
            <a:ext cx="8791575" cy="2562475"/>
          </a:xfrm>
          <a:prstGeom prst="rect">
            <a:avLst/>
          </a:prstGeom>
        </p:spPr>
      </p:pic>
      <p:sp>
        <p:nvSpPr>
          <p:cNvPr id="32" name="TextBox 31">
            <a:extLst>
              <a:ext uri="{FF2B5EF4-FFF2-40B4-BE49-F238E27FC236}">
                <a16:creationId xmlns:a16="http://schemas.microsoft.com/office/drawing/2014/main" id="{2E81E76A-21FE-AF3F-3736-B310F7F50ACE}"/>
              </a:ext>
            </a:extLst>
          </p:cNvPr>
          <p:cNvSpPr txBox="1"/>
          <p:nvPr/>
        </p:nvSpPr>
        <p:spPr>
          <a:xfrm>
            <a:off x="6184865" y="4172697"/>
            <a:ext cx="2977685" cy="40011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a:t>
            </a:r>
            <a:r>
              <a:rPr lang="en-US"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~few s, T</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~50 </a:t>
            </a:r>
            <a:r>
              <a:rPr lang="en-US" dirty="0" err="1">
                <a:latin typeface="Calibri" panose="020F0502020204030204" pitchFamily="34" charset="0"/>
                <a:cs typeface="Calibri" panose="020F0502020204030204" pitchFamily="34" charset="0"/>
              </a:rPr>
              <a:t>ms</a:t>
            </a:r>
            <a:endParaRPr lang="en-US"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5F04750F-99CF-EBDE-20F5-AC1807575A54}"/>
              </a:ext>
            </a:extLst>
          </p:cNvPr>
          <p:cNvSpPr txBox="1"/>
          <p:nvPr/>
        </p:nvSpPr>
        <p:spPr>
          <a:xfrm>
            <a:off x="3025645" y="6561741"/>
            <a:ext cx="2553584" cy="276999"/>
          </a:xfrm>
          <a:prstGeom prst="rect">
            <a:avLst/>
          </a:prstGeom>
          <a:noFill/>
        </p:spPr>
        <p:txBody>
          <a:bodyPr wrap="none" rtlCol="0">
            <a:spAutoFit/>
          </a:bodyPr>
          <a:lstStyle/>
          <a:p>
            <a:pPr algn="l" eaLnBrk="1" fontAlgn="auto" hangingPunct="1">
              <a:spcBef>
                <a:spcPts val="0"/>
              </a:spcBef>
              <a:spcAft>
                <a:spcPts val="0"/>
              </a:spcAft>
            </a:pPr>
            <a:r>
              <a:rPr lang="en-US" sz="1200" dirty="0">
                <a:solidFill>
                  <a:prstClr val="black"/>
                </a:solidFill>
                <a:latin typeface="Calibri" panose="020F0502020204030204"/>
              </a:rPr>
              <a:t>M. </a:t>
            </a:r>
            <a:r>
              <a:rPr lang="en-US" sz="1200" dirty="0" err="1">
                <a:solidFill>
                  <a:prstClr val="black"/>
                </a:solidFill>
                <a:latin typeface="Calibri" panose="020F0502020204030204"/>
              </a:rPr>
              <a:t>Veldhorst</a:t>
            </a:r>
            <a:r>
              <a:rPr lang="en-US" sz="1200" dirty="0">
                <a:solidFill>
                  <a:prstClr val="black"/>
                </a:solidFill>
                <a:latin typeface="Calibri" panose="020F0502020204030204"/>
              </a:rPr>
              <a:t> et al., Nature Nano 2014</a:t>
            </a:r>
          </a:p>
        </p:txBody>
      </p:sp>
      <p:pic>
        <p:nvPicPr>
          <p:cNvPr id="36" name="Picture 35" descr="A close-up of a computer chip&#10;&#10;Description automatically generated">
            <a:extLst>
              <a:ext uri="{FF2B5EF4-FFF2-40B4-BE49-F238E27FC236}">
                <a16:creationId xmlns:a16="http://schemas.microsoft.com/office/drawing/2014/main" id="{21CFB21E-E6FB-8C06-0081-DCD85D3B55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1417" y="1444199"/>
            <a:ext cx="3412583" cy="1720008"/>
          </a:xfrm>
          <a:prstGeom prst="rect">
            <a:avLst/>
          </a:prstGeom>
        </p:spPr>
      </p:pic>
      <p:sp>
        <p:nvSpPr>
          <p:cNvPr id="37" name="TextBox 36">
            <a:extLst>
              <a:ext uri="{FF2B5EF4-FFF2-40B4-BE49-F238E27FC236}">
                <a16:creationId xmlns:a16="http://schemas.microsoft.com/office/drawing/2014/main" id="{18DA84F0-76DE-0D7D-A2D5-C9F72CB525A1}"/>
              </a:ext>
            </a:extLst>
          </p:cNvPr>
          <p:cNvSpPr txBox="1"/>
          <p:nvPr/>
        </p:nvSpPr>
        <p:spPr>
          <a:xfrm>
            <a:off x="5764886" y="999095"/>
            <a:ext cx="1504899"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prstClr val="black"/>
                </a:solidFill>
                <a:latin typeface="Calibri" panose="020F0502020204030204"/>
              </a:rPr>
              <a:t>E.g. Graphene</a:t>
            </a:r>
          </a:p>
        </p:txBody>
      </p:sp>
      <p:sp>
        <p:nvSpPr>
          <p:cNvPr id="38" name="TextBox 37">
            <a:extLst>
              <a:ext uri="{FF2B5EF4-FFF2-40B4-BE49-F238E27FC236}">
                <a16:creationId xmlns:a16="http://schemas.microsoft.com/office/drawing/2014/main" id="{7726782D-3193-A12D-EE8A-4A06C93FE745}"/>
              </a:ext>
            </a:extLst>
          </p:cNvPr>
          <p:cNvSpPr txBox="1"/>
          <p:nvPr/>
        </p:nvSpPr>
        <p:spPr>
          <a:xfrm>
            <a:off x="7206700" y="3169842"/>
            <a:ext cx="1937300" cy="276999"/>
          </a:xfrm>
          <a:prstGeom prst="rect">
            <a:avLst/>
          </a:prstGeom>
          <a:noFill/>
        </p:spPr>
        <p:txBody>
          <a:bodyPr wrap="square" rtlCol="0">
            <a:spAutoFit/>
          </a:bodyPr>
          <a:lstStyle/>
          <a:p>
            <a:pPr algn="l" eaLnBrk="1" fontAlgn="auto" hangingPunct="1">
              <a:spcBef>
                <a:spcPts val="0"/>
              </a:spcBef>
              <a:spcAft>
                <a:spcPts val="0"/>
              </a:spcAft>
            </a:pPr>
            <a:r>
              <a:rPr lang="en-US" sz="1200" dirty="0" err="1">
                <a:solidFill>
                  <a:prstClr val="black"/>
                </a:solidFill>
                <a:latin typeface="Calibri" panose="020F0502020204030204"/>
              </a:rPr>
              <a:t>Stampfer</a:t>
            </a:r>
            <a:r>
              <a:rPr lang="en-US" sz="1200" dirty="0">
                <a:solidFill>
                  <a:prstClr val="black"/>
                </a:solidFill>
                <a:latin typeface="Calibri" panose="020F0502020204030204"/>
              </a:rPr>
              <a:t> group, Aachen</a:t>
            </a:r>
          </a:p>
        </p:txBody>
      </p:sp>
    </p:spTree>
    <p:extLst>
      <p:ext uri="{BB962C8B-B14F-4D97-AF65-F5344CB8AC3E}">
        <p14:creationId xmlns:p14="http://schemas.microsoft.com/office/powerpoint/2010/main" val="13958002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720436" y="2480911"/>
            <a:ext cx="8423564" cy="1435521"/>
          </a:xfrm>
          <a:prstGeom prst="rect">
            <a:avLst/>
          </a:prstGeom>
          <a:noFill/>
        </p:spPr>
        <p:txBody>
          <a:bodyPr wrap="square" rtlCol="0">
            <a:spAutoFit/>
          </a:bodyPr>
          <a:lstStyle/>
          <a:p>
            <a:pPr algn="l" eaLnBrk="1" fontAlgn="auto" hangingPunct="1">
              <a:lnSpc>
                <a:spcPct val="130000"/>
              </a:lnSpc>
              <a:spcBef>
                <a:spcPts val="0"/>
              </a:spcBef>
              <a:spcAft>
                <a:spcPts val="0"/>
              </a:spcAft>
            </a:pPr>
            <a:r>
              <a:rPr lang="en-US" sz="2300" dirty="0">
                <a:solidFill>
                  <a:srgbClr val="000000"/>
                </a:solidFill>
                <a:latin typeface="Calibri"/>
                <a:sym typeface="Wingdings" pitchFamily="2" charset="2"/>
              </a:rPr>
              <a:t>1D architecture: interaction between neighboring qubits</a:t>
            </a:r>
          </a:p>
          <a:p>
            <a:pPr algn="l" eaLnBrk="1" fontAlgn="auto" hangingPunct="1">
              <a:lnSpc>
                <a:spcPct val="130000"/>
              </a:lnSpc>
              <a:spcBef>
                <a:spcPts val="0"/>
              </a:spcBef>
              <a:spcAft>
                <a:spcPts val="0"/>
              </a:spcAft>
            </a:pPr>
            <a:endParaRPr lang="en-US" sz="2300" dirty="0">
              <a:solidFill>
                <a:srgbClr val="000000"/>
              </a:solidFill>
              <a:latin typeface="Calibri"/>
            </a:endParaRPr>
          </a:p>
          <a:p>
            <a:pPr algn="l" eaLnBrk="1" fontAlgn="auto" hangingPunct="1">
              <a:lnSpc>
                <a:spcPct val="130000"/>
              </a:lnSpc>
              <a:spcBef>
                <a:spcPts val="0"/>
              </a:spcBef>
              <a:spcAft>
                <a:spcPts val="0"/>
              </a:spcAft>
            </a:pPr>
            <a:endParaRPr lang="en-US" sz="2300" dirty="0">
              <a:solidFill>
                <a:srgbClr val="000000"/>
              </a:solidFill>
              <a:latin typeface="Calibri"/>
            </a:endParaRPr>
          </a:p>
        </p:txBody>
      </p:sp>
      <p:sp>
        <p:nvSpPr>
          <p:cNvPr id="3" name="Szövegdoboz 2"/>
          <p:cNvSpPr txBox="1"/>
          <p:nvPr/>
        </p:nvSpPr>
        <p:spPr>
          <a:xfrm>
            <a:off x="3252" y="-14848"/>
            <a:ext cx="4717895"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Mobile entangled electrons</a:t>
            </a:r>
          </a:p>
        </p:txBody>
      </p:sp>
      <p:pic>
        <p:nvPicPr>
          <p:cNvPr id="5" name="Picture 52"/>
          <p:cNvPicPr>
            <a:picLocks noChangeAspect="1" noChangeArrowheads="1"/>
          </p:cNvPicPr>
          <p:nvPr/>
        </p:nvPicPr>
        <p:blipFill>
          <a:blip r:embed="rId3" cstate="print"/>
          <a:srcRect l="15335" r="13564" b="34811"/>
          <a:stretch>
            <a:fillRect/>
          </a:stretch>
        </p:blipFill>
        <p:spPr bwMode="auto">
          <a:xfrm>
            <a:off x="0" y="829336"/>
            <a:ext cx="2362200" cy="1646237"/>
          </a:xfrm>
          <a:prstGeom prst="rect">
            <a:avLst/>
          </a:prstGeom>
          <a:noFill/>
          <a:ln w="9525">
            <a:noFill/>
            <a:miter lim="800000"/>
            <a:headEnd/>
            <a:tailEnd/>
          </a:ln>
        </p:spPr>
      </p:pic>
      <p:pic>
        <p:nvPicPr>
          <p:cNvPr id="14" name="Picture 52"/>
          <p:cNvPicPr>
            <a:picLocks noChangeAspect="1" noChangeArrowheads="1"/>
          </p:cNvPicPr>
          <p:nvPr/>
        </p:nvPicPr>
        <p:blipFill>
          <a:blip r:embed="rId3" cstate="print">
            <a:clrChange>
              <a:clrFrom>
                <a:srgbClr val="FFFFFF"/>
              </a:clrFrom>
              <a:clrTo>
                <a:srgbClr val="FFFFFF">
                  <a:alpha val="0"/>
                </a:srgbClr>
              </a:clrTo>
            </a:clrChange>
          </a:blip>
          <a:srcRect l="15335" r="13564" b="34811"/>
          <a:stretch>
            <a:fillRect/>
          </a:stretch>
        </p:blipFill>
        <p:spPr bwMode="auto">
          <a:xfrm>
            <a:off x="1516905" y="795668"/>
            <a:ext cx="2362200" cy="1646237"/>
          </a:xfrm>
          <a:prstGeom prst="rect">
            <a:avLst/>
          </a:prstGeom>
          <a:noFill/>
          <a:ln w="9525">
            <a:noFill/>
            <a:miter lim="800000"/>
            <a:headEnd/>
            <a:tailEnd/>
          </a:ln>
        </p:spPr>
      </p:pic>
      <p:pic>
        <p:nvPicPr>
          <p:cNvPr id="15" name="Picture 52"/>
          <p:cNvPicPr>
            <a:picLocks noChangeAspect="1" noChangeArrowheads="1"/>
          </p:cNvPicPr>
          <p:nvPr/>
        </p:nvPicPr>
        <p:blipFill>
          <a:blip r:embed="rId3" cstate="print">
            <a:clrChange>
              <a:clrFrom>
                <a:srgbClr val="FFFFFF"/>
              </a:clrFrom>
              <a:clrTo>
                <a:srgbClr val="FFFFFF">
                  <a:alpha val="0"/>
                </a:srgbClr>
              </a:clrTo>
            </a:clrChange>
          </a:blip>
          <a:srcRect l="15335" r="13564" b="34811"/>
          <a:stretch>
            <a:fillRect/>
          </a:stretch>
        </p:blipFill>
        <p:spPr bwMode="auto">
          <a:xfrm>
            <a:off x="3009006" y="762000"/>
            <a:ext cx="2362200" cy="1646237"/>
          </a:xfrm>
          <a:prstGeom prst="rect">
            <a:avLst/>
          </a:prstGeom>
          <a:noFill/>
          <a:ln w="9525">
            <a:noFill/>
            <a:miter lim="800000"/>
            <a:headEnd/>
            <a:tailEnd/>
          </a:ln>
        </p:spPr>
      </p:pic>
      <p:pic>
        <p:nvPicPr>
          <p:cNvPr id="16" name="Picture 52"/>
          <p:cNvPicPr>
            <a:picLocks noChangeAspect="1" noChangeArrowheads="1"/>
          </p:cNvPicPr>
          <p:nvPr/>
        </p:nvPicPr>
        <p:blipFill>
          <a:blip r:embed="rId3" cstate="print">
            <a:clrChange>
              <a:clrFrom>
                <a:srgbClr val="FFFFFF"/>
              </a:clrFrom>
              <a:clrTo>
                <a:srgbClr val="FFFFFF">
                  <a:alpha val="0"/>
                </a:srgbClr>
              </a:clrTo>
            </a:clrChange>
          </a:blip>
          <a:srcRect l="15335" r="13564" b="34811"/>
          <a:stretch>
            <a:fillRect/>
          </a:stretch>
        </p:blipFill>
        <p:spPr bwMode="auto">
          <a:xfrm>
            <a:off x="4472765" y="751367"/>
            <a:ext cx="2362200" cy="1646237"/>
          </a:xfrm>
          <a:prstGeom prst="rect">
            <a:avLst/>
          </a:prstGeom>
          <a:noFill/>
          <a:ln w="9525">
            <a:noFill/>
            <a:miter lim="800000"/>
            <a:headEnd/>
            <a:tailEnd/>
          </a:ln>
        </p:spPr>
      </p:pic>
      <p:pic>
        <p:nvPicPr>
          <p:cNvPr id="17" name="Picture 52"/>
          <p:cNvPicPr>
            <a:picLocks noChangeAspect="1" noChangeArrowheads="1"/>
          </p:cNvPicPr>
          <p:nvPr/>
        </p:nvPicPr>
        <p:blipFill>
          <a:blip r:embed="rId3" cstate="print">
            <a:clrChange>
              <a:clrFrom>
                <a:srgbClr val="FFFFFF"/>
              </a:clrFrom>
              <a:clrTo>
                <a:srgbClr val="FFFFFF">
                  <a:alpha val="0"/>
                </a:srgbClr>
              </a:clrTo>
            </a:clrChange>
          </a:blip>
          <a:srcRect l="15335" r="13564" b="34811"/>
          <a:stretch>
            <a:fillRect/>
          </a:stretch>
        </p:blipFill>
        <p:spPr bwMode="auto">
          <a:xfrm>
            <a:off x="5964866" y="717699"/>
            <a:ext cx="2362200" cy="1646237"/>
          </a:xfrm>
          <a:prstGeom prst="rect">
            <a:avLst/>
          </a:prstGeom>
          <a:noFill/>
          <a:ln w="9525">
            <a:noFill/>
            <a:miter lim="800000"/>
            <a:headEnd/>
            <a:tailEnd/>
          </a:ln>
        </p:spPr>
      </p:pic>
      <p:sp>
        <p:nvSpPr>
          <p:cNvPr id="18" name="Szövegdoboz 17"/>
          <p:cNvSpPr txBox="1"/>
          <p:nvPr/>
        </p:nvSpPr>
        <p:spPr>
          <a:xfrm>
            <a:off x="8321339" y="838200"/>
            <a:ext cx="822661" cy="1200329"/>
          </a:xfrm>
          <a:prstGeom prst="rect">
            <a:avLst/>
          </a:prstGeom>
          <a:noFill/>
        </p:spPr>
        <p:txBody>
          <a:bodyPr wrap="none" rtlCol="0">
            <a:spAutoFit/>
          </a:bodyPr>
          <a:lstStyle/>
          <a:p>
            <a:pPr algn="l" eaLnBrk="1" fontAlgn="auto" hangingPunct="1">
              <a:spcBef>
                <a:spcPts val="0"/>
              </a:spcBef>
              <a:spcAft>
                <a:spcPts val="0"/>
              </a:spcAft>
            </a:pPr>
            <a:r>
              <a:rPr lang="en-US" sz="7200" dirty="0">
                <a:solidFill>
                  <a:srgbClr val="000000"/>
                </a:solidFill>
                <a:latin typeface="Calibri"/>
              </a:rPr>
              <a:t>…</a:t>
            </a:r>
          </a:p>
        </p:txBody>
      </p:sp>
      <p:pic>
        <p:nvPicPr>
          <p:cNvPr id="7" name="Picture 6" descr="A collage of a computer screen&#10;&#10;Description automatically generated">
            <a:extLst>
              <a:ext uri="{FF2B5EF4-FFF2-40B4-BE49-F238E27FC236}">
                <a16:creationId xmlns:a16="http://schemas.microsoft.com/office/drawing/2014/main" id="{120DB0E4-95E9-1F4C-1AD1-C87A6E988363}"/>
              </a:ext>
            </a:extLst>
          </p:cNvPr>
          <p:cNvPicPr>
            <a:picLocks noChangeAspect="1"/>
          </p:cNvPicPr>
          <p:nvPr/>
        </p:nvPicPr>
        <p:blipFill>
          <a:blip r:embed="rId4" cstate="print">
            <a:extLst>
              <a:ext uri="{28A0092B-C50C-407E-A947-70E740481C1C}">
                <a14:useLocalDpi xmlns:a14="http://schemas.microsoft.com/office/drawing/2010/main" val="0"/>
              </a:ext>
            </a:extLst>
          </a:blip>
          <a:srcRect r="43701" b="49252"/>
          <a:stretch/>
        </p:blipFill>
        <p:spPr>
          <a:xfrm>
            <a:off x="0" y="3669613"/>
            <a:ext cx="4698323" cy="2359052"/>
          </a:xfrm>
          <a:prstGeom prst="rect">
            <a:avLst/>
          </a:prstGeom>
        </p:spPr>
      </p:pic>
      <p:pic>
        <p:nvPicPr>
          <p:cNvPr id="9" name="Picture 8" descr="A diagram of a box&#10;&#10;Description automatically generated">
            <a:extLst>
              <a:ext uri="{FF2B5EF4-FFF2-40B4-BE49-F238E27FC236}">
                <a16:creationId xmlns:a16="http://schemas.microsoft.com/office/drawing/2014/main" id="{BA93847E-83DA-7025-208B-A95EE8A46677}"/>
              </a:ext>
            </a:extLst>
          </p:cNvPr>
          <p:cNvPicPr>
            <a:picLocks noChangeAspect="1"/>
          </p:cNvPicPr>
          <p:nvPr/>
        </p:nvPicPr>
        <p:blipFill>
          <a:blip r:embed="rId5">
            <a:extLst>
              <a:ext uri="{28A0092B-C50C-407E-A947-70E740481C1C}">
                <a14:useLocalDpi xmlns:a14="http://schemas.microsoft.com/office/drawing/2010/main" val="0"/>
              </a:ext>
            </a:extLst>
          </a:blip>
          <a:srcRect t="37973" r="70808"/>
          <a:stretch/>
        </p:blipFill>
        <p:spPr>
          <a:xfrm>
            <a:off x="5588000" y="3267132"/>
            <a:ext cx="3454402" cy="3410834"/>
          </a:xfrm>
          <a:prstGeom prst="rect">
            <a:avLst/>
          </a:prstGeom>
        </p:spPr>
      </p:pic>
      <p:sp>
        <p:nvSpPr>
          <p:cNvPr id="10" name="TextBox 9">
            <a:extLst>
              <a:ext uri="{FF2B5EF4-FFF2-40B4-BE49-F238E27FC236}">
                <a16:creationId xmlns:a16="http://schemas.microsoft.com/office/drawing/2014/main" id="{8B315113-73B2-8559-C2AF-7A2D66FD7783}"/>
              </a:ext>
            </a:extLst>
          </p:cNvPr>
          <p:cNvSpPr txBox="1"/>
          <p:nvPr/>
        </p:nvSpPr>
        <p:spPr>
          <a:xfrm>
            <a:off x="54264" y="6437746"/>
            <a:ext cx="2762999" cy="338554"/>
          </a:xfrm>
          <a:prstGeom prst="rect">
            <a:avLst/>
          </a:prstGeom>
          <a:noFill/>
        </p:spPr>
        <p:txBody>
          <a:bodyPr wrap="none" rtlCol="0">
            <a:spAutoFit/>
          </a:bodyPr>
          <a:lstStyle/>
          <a:p>
            <a:r>
              <a:rPr lang="en-US" sz="1600" i="1" dirty="0">
                <a:latin typeface="+mj-lt"/>
              </a:rPr>
              <a:t>Images: </a:t>
            </a:r>
            <a:r>
              <a:rPr lang="en-US" sz="1600" i="1" dirty="0" err="1">
                <a:latin typeface="+mj-lt"/>
              </a:rPr>
              <a:t>Vandersypen</a:t>
            </a:r>
            <a:r>
              <a:rPr lang="en-US" sz="1600" i="1" dirty="0">
                <a:latin typeface="+mj-lt"/>
              </a:rPr>
              <a:t> lab, Delft</a:t>
            </a:r>
          </a:p>
        </p:txBody>
      </p:sp>
    </p:spTree>
    <p:extLst>
      <p:ext uri="{BB962C8B-B14F-4D97-AF65-F5344CB8AC3E}">
        <p14:creationId xmlns:p14="http://schemas.microsoft.com/office/powerpoint/2010/main" val="270795188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3252" y="-14848"/>
            <a:ext cx="4488280"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Readout with microwaves</a:t>
            </a:r>
          </a:p>
        </p:txBody>
      </p:sp>
      <p:pic>
        <p:nvPicPr>
          <p:cNvPr id="31" name="Picture 11">
            <a:extLst>
              <a:ext uri="{FF2B5EF4-FFF2-40B4-BE49-F238E27FC236}">
                <a16:creationId xmlns:a16="http://schemas.microsoft.com/office/drawing/2014/main" id="{0DBE162A-2E04-FF52-F17F-E45ED125FB9F}"/>
              </a:ext>
            </a:extLst>
          </p:cNvPr>
          <p:cNvPicPr>
            <a:picLocks noChangeAspect="1" noChangeArrowheads="1"/>
          </p:cNvPicPr>
          <p:nvPr/>
        </p:nvPicPr>
        <p:blipFill>
          <a:blip r:embed="rId3" cstate="print"/>
          <a:srcRect/>
          <a:stretch>
            <a:fillRect/>
          </a:stretch>
        </p:blipFill>
        <p:spPr bwMode="auto">
          <a:xfrm>
            <a:off x="5747966" y="5448883"/>
            <a:ext cx="2365755" cy="1245346"/>
          </a:xfrm>
          <a:prstGeom prst="rect">
            <a:avLst/>
          </a:prstGeom>
          <a:noFill/>
          <a:ln w="9525">
            <a:noFill/>
            <a:miter lim="800000"/>
            <a:headEnd/>
            <a:tailEnd/>
          </a:ln>
        </p:spPr>
      </p:pic>
      <p:sp>
        <p:nvSpPr>
          <p:cNvPr id="32" name="TextBox 31">
            <a:extLst>
              <a:ext uri="{FF2B5EF4-FFF2-40B4-BE49-F238E27FC236}">
                <a16:creationId xmlns:a16="http://schemas.microsoft.com/office/drawing/2014/main" id="{23302647-F030-AB57-4659-5EF3BAE601CB}"/>
              </a:ext>
            </a:extLst>
          </p:cNvPr>
          <p:cNvSpPr txBox="1"/>
          <p:nvPr/>
        </p:nvSpPr>
        <p:spPr>
          <a:xfrm>
            <a:off x="2677911" y="1436958"/>
            <a:ext cx="5330016" cy="707886"/>
          </a:xfrm>
          <a:prstGeom prst="rect">
            <a:avLst/>
          </a:prstGeom>
          <a:noFill/>
        </p:spPr>
        <p:txBody>
          <a:bodyPr wrap="square" rtlCol="0">
            <a:spAutoFit/>
          </a:bodyPr>
          <a:lstStyle/>
          <a:p>
            <a:pPr algn="l" eaLnBrk="1" hangingPunct="1">
              <a:defRPr/>
            </a:pPr>
            <a:r>
              <a:rPr lang="en-GB" kern="0" dirty="0">
                <a:solidFill>
                  <a:srgbClr val="000000"/>
                </a:solidFill>
                <a:latin typeface="Calibri" panose="020F0502020204030204"/>
              </a:rPr>
              <a:t>Fabry – Perot cavity for optics – using mirrors</a:t>
            </a:r>
          </a:p>
          <a:p>
            <a:pPr algn="l" eaLnBrk="1" hangingPunct="1">
              <a:defRPr/>
            </a:pPr>
            <a:endParaRPr lang="en-GB" kern="0" dirty="0">
              <a:solidFill>
                <a:srgbClr val="000000"/>
              </a:solidFill>
              <a:latin typeface="Calibri" panose="020F0502020204030204"/>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3D86192-9051-BAFC-96F9-29AFC6907C33}"/>
                  </a:ext>
                </a:extLst>
              </p:cNvPr>
              <p:cNvSpPr txBox="1"/>
              <p:nvPr/>
            </p:nvSpPr>
            <p:spPr>
              <a:xfrm>
                <a:off x="4203355" y="2510853"/>
                <a:ext cx="1105880" cy="353302"/>
              </a:xfrm>
              <a:prstGeom prst="rect">
                <a:avLst/>
              </a:prstGeom>
              <a:noFill/>
            </p:spPr>
            <p:txBody>
              <a:bodyPr wrap="square" lIns="0" tIns="0" rIns="0" bIns="0" rtlCol="0">
                <a:spAutoFit/>
              </a:bodyPr>
              <a:lstStyle/>
              <a:p>
                <a:pPr algn="l" eaLnBrk="1" hangingPunct="1">
                  <a:defRPr/>
                </a:pPr>
                <a14:m>
                  <m:oMathPara xmlns:m="http://schemas.openxmlformats.org/officeDocument/2006/math">
                    <m:oMathParaPr>
                      <m:jc m:val="centerGroup"/>
                    </m:oMathParaPr>
                    <m:oMath xmlns:m="http://schemas.openxmlformats.org/officeDocument/2006/math">
                      <m:r>
                        <a:rPr lang="en-US" i="1" kern="0" smtClean="0">
                          <a:solidFill>
                            <a:srgbClr val="000000"/>
                          </a:solidFill>
                          <a:latin typeface="Cambria Math" panose="02040503050406030204" pitchFamily="18" charset="0"/>
                        </a:rPr>
                        <m:t>𝐻</m:t>
                      </m:r>
                      <m:r>
                        <a:rPr lang="en-US" i="1" kern="0" smtClean="0">
                          <a:solidFill>
                            <a:srgbClr val="000000"/>
                          </a:solidFill>
                          <a:latin typeface="Cambria Math" panose="02040503050406030204" pitchFamily="18" charset="0"/>
                        </a:rPr>
                        <m:t>=−</m:t>
                      </m:r>
                      <m:acc>
                        <m:accPr>
                          <m:chr m:val="⃑"/>
                          <m:ctrlPr>
                            <a:rPr lang="en-US" i="1" kern="0" smtClean="0">
                              <a:solidFill>
                                <a:srgbClr val="000000"/>
                              </a:solidFill>
                              <a:latin typeface="Cambria Math" panose="02040503050406030204" pitchFamily="18" charset="0"/>
                            </a:rPr>
                          </m:ctrlPr>
                        </m:accPr>
                        <m:e>
                          <m:r>
                            <a:rPr lang="en-US" i="1" kern="0" smtClean="0">
                              <a:solidFill>
                                <a:srgbClr val="000000"/>
                              </a:solidFill>
                              <a:latin typeface="Cambria Math" panose="02040503050406030204" pitchFamily="18" charset="0"/>
                            </a:rPr>
                            <m:t>𝑑</m:t>
                          </m:r>
                        </m:e>
                      </m:acc>
                      <m:acc>
                        <m:accPr>
                          <m:chr m:val="⃑"/>
                          <m:ctrlPr>
                            <a:rPr lang="en-US" i="1" kern="0" smtClean="0">
                              <a:solidFill>
                                <a:srgbClr val="000000"/>
                              </a:solidFill>
                              <a:latin typeface="Cambria Math" panose="02040503050406030204" pitchFamily="18" charset="0"/>
                            </a:rPr>
                          </m:ctrlPr>
                        </m:accPr>
                        <m:e>
                          <m:r>
                            <a:rPr lang="en-US" i="1" kern="0" smtClean="0">
                              <a:solidFill>
                                <a:srgbClr val="000000"/>
                              </a:solidFill>
                              <a:latin typeface="Cambria Math" panose="02040503050406030204" pitchFamily="18" charset="0"/>
                            </a:rPr>
                            <m:t>𝐸</m:t>
                          </m:r>
                        </m:e>
                      </m:acc>
                    </m:oMath>
                  </m:oMathPara>
                </a14:m>
                <a:endParaRPr lang="en-US" kern="0" dirty="0">
                  <a:solidFill>
                    <a:srgbClr val="000000"/>
                  </a:solidFill>
                  <a:latin typeface="Calibri" panose="020F0502020204030204"/>
                </a:endParaRPr>
              </a:p>
            </p:txBody>
          </p:sp>
        </mc:Choice>
        <mc:Fallback xmlns="">
          <p:sp>
            <p:nvSpPr>
              <p:cNvPr id="33" name="TextBox 32">
                <a:extLst>
                  <a:ext uri="{FF2B5EF4-FFF2-40B4-BE49-F238E27FC236}">
                    <a16:creationId xmlns:a16="http://schemas.microsoft.com/office/drawing/2014/main" id="{A3D86192-9051-BAFC-96F9-29AFC6907C33}"/>
                  </a:ext>
                </a:extLst>
              </p:cNvPr>
              <p:cNvSpPr txBox="1">
                <a:spLocks noRot="1" noChangeAspect="1" noMove="1" noResize="1" noEditPoints="1" noAdjustHandles="1" noChangeArrowheads="1" noChangeShapeType="1" noTextEdit="1"/>
              </p:cNvSpPr>
              <p:nvPr/>
            </p:nvSpPr>
            <p:spPr>
              <a:xfrm>
                <a:off x="4203355" y="2510853"/>
                <a:ext cx="1105880" cy="353302"/>
              </a:xfrm>
              <a:prstGeom prst="rect">
                <a:avLst/>
              </a:prstGeom>
              <a:blipFill>
                <a:blip r:embed="rId4"/>
                <a:stretch>
                  <a:fillRect l="-5525" t="-18966" r="-14917" b="-6897"/>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1F7FE7A2-8B36-B6D3-15E8-0F17019793BB}"/>
              </a:ext>
            </a:extLst>
          </p:cNvPr>
          <p:cNvCxnSpPr/>
          <p:nvPr/>
        </p:nvCxnSpPr>
        <p:spPr bwMode="auto">
          <a:xfrm>
            <a:off x="76374" y="1987588"/>
            <a:ext cx="2023463" cy="0"/>
          </a:xfrm>
          <a:prstGeom prst="straightConnector1">
            <a:avLst/>
          </a:prstGeom>
          <a:solidFill>
            <a:srgbClr val="00CC99"/>
          </a:solidFill>
          <a:ln w="63500" cap="flat" cmpd="sng" algn="ctr">
            <a:solidFill>
              <a:srgbClr val="808080">
                <a:lumMod val="60000"/>
                <a:lumOff val="40000"/>
              </a:srgb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4E63D5B-BBE2-8D22-EE02-D36E46364439}"/>
                  </a:ext>
                </a:extLst>
              </p:cNvPr>
              <p:cNvSpPr txBox="1"/>
              <p:nvPr/>
            </p:nvSpPr>
            <p:spPr>
              <a:xfrm>
                <a:off x="1751806" y="1569863"/>
                <a:ext cx="228011" cy="345159"/>
              </a:xfrm>
              <a:prstGeom prst="rect">
                <a:avLst/>
              </a:prstGeom>
              <a:noFill/>
            </p:spPr>
            <p:txBody>
              <a:bodyPr wrap="none" lIns="0" tIns="0" rIns="0" bIns="0" rtlCol="0">
                <a:spAutoFit/>
              </a:bodyPr>
              <a:lstStyle/>
              <a:p>
                <a:pPr algn="l" eaLnBrk="1" hangingPunct="1">
                  <a:defRPr/>
                </a:pPr>
                <a14:m>
                  <m:oMathPara xmlns:m="http://schemas.openxmlformats.org/officeDocument/2006/math">
                    <m:oMathParaPr>
                      <m:jc m:val="centerGroup"/>
                    </m:oMathParaPr>
                    <m:oMath xmlns:m="http://schemas.openxmlformats.org/officeDocument/2006/math">
                      <m:acc>
                        <m:accPr>
                          <m:chr m:val="⃑"/>
                          <m:ctrlPr>
                            <a:rPr lang="en-US" i="1" kern="0" smtClean="0">
                              <a:solidFill>
                                <a:srgbClr val="000000"/>
                              </a:solidFill>
                              <a:latin typeface="Cambria Math" panose="02040503050406030204" pitchFamily="18" charset="0"/>
                            </a:rPr>
                          </m:ctrlPr>
                        </m:accPr>
                        <m:e>
                          <m:r>
                            <a:rPr lang="en-US" i="1" kern="0" smtClean="0">
                              <a:solidFill>
                                <a:srgbClr val="000000"/>
                              </a:solidFill>
                              <a:latin typeface="Cambria Math" panose="02040503050406030204" pitchFamily="18" charset="0"/>
                            </a:rPr>
                            <m:t>𝐸</m:t>
                          </m:r>
                        </m:e>
                      </m:acc>
                    </m:oMath>
                  </m:oMathPara>
                </a14:m>
                <a:endParaRPr lang="en-US" kern="0" dirty="0">
                  <a:solidFill>
                    <a:srgbClr val="000000"/>
                  </a:solidFill>
                  <a:latin typeface="Calibri" panose="020F0502020204030204"/>
                </a:endParaRPr>
              </a:p>
            </p:txBody>
          </p:sp>
        </mc:Choice>
        <mc:Fallback xmlns="">
          <p:sp>
            <p:nvSpPr>
              <p:cNvPr id="35" name="TextBox 34">
                <a:extLst>
                  <a:ext uri="{FF2B5EF4-FFF2-40B4-BE49-F238E27FC236}">
                    <a16:creationId xmlns:a16="http://schemas.microsoft.com/office/drawing/2014/main" id="{E4E63D5B-BBE2-8D22-EE02-D36E46364439}"/>
                  </a:ext>
                </a:extLst>
              </p:cNvPr>
              <p:cNvSpPr txBox="1">
                <a:spLocks noRot="1" noChangeAspect="1" noMove="1" noResize="1" noEditPoints="1" noAdjustHandles="1" noChangeArrowheads="1" noChangeShapeType="1" noTextEdit="1"/>
              </p:cNvSpPr>
              <p:nvPr/>
            </p:nvSpPr>
            <p:spPr>
              <a:xfrm>
                <a:off x="1751806" y="1569863"/>
                <a:ext cx="228011" cy="345159"/>
              </a:xfrm>
              <a:prstGeom prst="rect">
                <a:avLst/>
              </a:prstGeom>
              <a:blipFill>
                <a:blip r:embed="rId5"/>
                <a:stretch>
                  <a:fillRect l="-23684" r="-21053" b="-5357"/>
                </a:stretch>
              </a:blipFill>
            </p:spPr>
            <p:txBody>
              <a:bodyPr/>
              <a:lstStyle/>
              <a:p>
                <a:r>
                  <a:rPr lang="en-US">
                    <a:noFill/>
                  </a:rPr>
                  <a:t> </a:t>
                </a:r>
              </a:p>
            </p:txBody>
          </p:sp>
        </mc:Fallback>
      </mc:AlternateContent>
      <p:pic>
        <p:nvPicPr>
          <p:cNvPr id="36" name="Picture 35" descr="A picture containing equipment, ball, sport, indoor&#10;&#10;Description automatically generated">
            <a:extLst>
              <a:ext uri="{FF2B5EF4-FFF2-40B4-BE49-F238E27FC236}">
                <a16:creationId xmlns:a16="http://schemas.microsoft.com/office/drawing/2014/main" id="{6E45A0FB-B3AF-2EBA-784A-60A328BC4A37}"/>
              </a:ext>
            </a:extLst>
          </p:cNvPr>
          <p:cNvPicPr>
            <a:picLocks noChangeAspect="1"/>
          </p:cNvPicPr>
          <p:nvPr/>
        </p:nvPicPr>
        <p:blipFill>
          <a:blip r:embed="rId6"/>
          <a:stretch>
            <a:fillRect/>
          </a:stretch>
        </p:blipFill>
        <p:spPr>
          <a:xfrm>
            <a:off x="393172" y="1285618"/>
            <a:ext cx="1238614" cy="1401886"/>
          </a:xfrm>
          <a:prstGeom prst="rect">
            <a:avLst/>
          </a:prstGeom>
        </p:spPr>
      </p:pic>
      <p:sp>
        <p:nvSpPr>
          <p:cNvPr id="37" name="TextBox 36">
            <a:extLst>
              <a:ext uri="{FF2B5EF4-FFF2-40B4-BE49-F238E27FC236}">
                <a16:creationId xmlns:a16="http://schemas.microsoft.com/office/drawing/2014/main" id="{938E68B6-D449-23AE-98D0-BA02D91F2458}"/>
              </a:ext>
            </a:extLst>
          </p:cNvPr>
          <p:cNvSpPr txBox="1"/>
          <p:nvPr/>
        </p:nvSpPr>
        <p:spPr>
          <a:xfrm>
            <a:off x="76374" y="768264"/>
            <a:ext cx="2164119" cy="369332"/>
          </a:xfrm>
          <a:prstGeom prst="rect">
            <a:avLst/>
          </a:prstGeom>
          <a:noFill/>
        </p:spPr>
        <p:txBody>
          <a:bodyPr wrap="none" rtlCol="0">
            <a:spAutoFit/>
          </a:bodyPr>
          <a:lstStyle/>
          <a:p>
            <a:pPr algn="l" eaLnBrk="1" fontAlgn="auto" hangingPunct="1">
              <a:spcBef>
                <a:spcPts val="0"/>
              </a:spcBef>
              <a:spcAft>
                <a:spcPts val="0"/>
              </a:spcAft>
            </a:pPr>
            <a:r>
              <a:rPr lang="en-US" sz="1800" b="1" dirty="0">
                <a:solidFill>
                  <a:srgbClr val="0070C0"/>
                </a:solidFill>
                <a:latin typeface="Calibri" panose="020F0502020204030204"/>
              </a:rPr>
              <a:t>Readout: Cavity QED</a:t>
            </a:r>
          </a:p>
        </p:txBody>
      </p:sp>
      <p:grpSp>
        <p:nvGrpSpPr>
          <p:cNvPr id="38" name="Group 37">
            <a:extLst>
              <a:ext uri="{FF2B5EF4-FFF2-40B4-BE49-F238E27FC236}">
                <a16:creationId xmlns:a16="http://schemas.microsoft.com/office/drawing/2014/main" id="{855115BC-A723-1B55-288C-986F54DFC0C4}"/>
              </a:ext>
            </a:extLst>
          </p:cNvPr>
          <p:cNvGrpSpPr/>
          <p:nvPr/>
        </p:nvGrpSpPr>
        <p:grpSpPr>
          <a:xfrm>
            <a:off x="3761683" y="2407647"/>
            <a:ext cx="5154478" cy="4464736"/>
            <a:chOff x="6809101" y="1187672"/>
            <a:chExt cx="5154478" cy="4464736"/>
          </a:xfrm>
        </p:grpSpPr>
        <p:grpSp>
          <p:nvGrpSpPr>
            <p:cNvPr id="39" name="Group 22">
              <a:extLst>
                <a:ext uri="{FF2B5EF4-FFF2-40B4-BE49-F238E27FC236}">
                  <a16:creationId xmlns:a16="http://schemas.microsoft.com/office/drawing/2014/main" id="{A1BAFECD-1ED7-25B0-C6F3-DE36906F4F4D}"/>
                </a:ext>
              </a:extLst>
            </p:cNvPr>
            <p:cNvGrpSpPr/>
            <p:nvPr/>
          </p:nvGrpSpPr>
          <p:grpSpPr>
            <a:xfrm>
              <a:off x="6874191" y="4239263"/>
              <a:ext cx="1855288" cy="1413145"/>
              <a:chOff x="7037192" y="5517232"/>
              <a:chExt cx="1855288" cy="1340768"/>
            </a:xfrm>
          </p:grpSpPr>
          <p:pic>
            <p:nvPicPr>
              <p:cNvPr id="46" name="Picture 2">
                <a:extLst>
                  <a:ext uri="{FF2B5EF4-FFF2-40B4-BE49-F238E27FC236}">
                    <a16:creationId xmlns:a16="http://schemas.microsoft.com/office/drawing/2014/main" id="{98184ACE-7042-4E4B-D13F-A97BE928CD2A}"/>
                  </a:ext>
                </a:extLst>
              </p:cNvPr>
              <p:cNvPicPr>
                <a:picLocks noChangeAspect="1" noChangeArrowheads="1"/>
              </p:cNvPicPr>
              <p:nvPr/>
            </p:nvPicPr>
            <p:blipFill>
              <a:blip r:embed="rId7" cstate="print"/>
              <a:srcRect/>
              <a:stretch>
                <a:fillRect/>
              </a:stretch>
            </p:blipFill>
            <p:spPr bwMode="auto">
              <a:xfrm>
                <a:off x="7037192" y="5517232"/>
                <a:ext cx="1711272" cy="1163419"/>
              </a:xfrm>
              <a:prstGeom prst="rect">
                <a:avLst/>
              </a:prstGeom>
              <a:noFill/>
              <a:ln w="9525">
                <a:noFill/>
                <a:miter lim="800000"/>
                <a:headEnd/>
                <a:tailEnd/>
              </a:ln>
            </p:spPr>
          </p:pic>
          <p:sp>
            <p:nvSpPr>
              <p:cNvPr id="47" name="Rectangle 46">
                <a:extLst>
                  <a:ext uri="{FF2B5EF4-FFF2-40B4-BE49-F238E27FC236}">
                    <a16:creationId xmlns:a16="http://schemas.microsoft.com/office/drawing/2014/main" id="{220136A4-56BB-92EC-B96F-DE7AFEE00CAD}"/>
                  </a:ext>
                </a:extLst>
              </p:cNvPr>
              <p:cNvSpPr/>
              <p:nvPr/>
            </p:nvSpPr>
            <p:spPr bwMode="auto">
              <a:xfrm>
                <a:off x="8585329" y="6237312"/>
                <a:ext cx="307151" cy="504056"/>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GB" b="1" kern="0">
                  <a:solidFill>
                    <a:srgbClr val="000000"/>
                  </a:solidFill>
                  <a:latin typeface="Arial" panose="020B0604020202020204" pitchFamily="34" charset="0"/>
                </a:endParaRPr>
              </a:p>
            </p:txBody>
          </p:sp>
          <p:sp>
            <p:nvSpPr>
              <p:cNvPr id="48" name="Rectangle 47">
                <a:extLst>
                  <a:ext uri="{FF2B5EF4-FFF2-40B4-BE49-F238E27FC236}">
                    <a16:creationId xmlns:a16="http://schemas.microsoft.com/office/drawing/2014/main" id="{233D78B2-2271-88C2-A0D0-3C81AC4F5AC5}"/>
                  </a:ext>
                </a:extLst>
              </p:cNvPr>
              <p:cNvSpPr/>
              <p:nvPr/>
            </p:nvSpPr>
            <p:spPr bwMode="auto">
              <a:xfrm>
                <a:off x="7037192" y="6525344"/>
                <a:ext cx="307151" cy="332656"/>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GB" b="1" kern="0">
                  <a:solidFill>
                    <a:srgbClr val="000000"/>
                  </a:solidFill>
                  <a:latin typeface="Arial" panose="020B0604020202020204" pitchFamily="34" charset="0"/>
                </a:endParaRPr>
              </a:p>
            </p:txBody>
          </p:sp>
        </p:grpSp>
        <p:pic>
          <p:nvPicPr>
            <p:cNvPr id="40" name="Picture 39">
              <a:extLst>
                <a:ext uri="{FF2B5EF4-FFF2-40B4-BE49-F238E27FC236}">
                  <a16:creationId xmlns:a16="http://schemas.microsoft.com/office/drawing/2014/main" id="{D5A8E38D-DE46-4A3B-6690-D6F4F36479BF}"/>
                </a:ext>
              </a:extLst>
            </p:cNvPr>
            <p:cNvPicPr>
              <a:picLocks noChangeAspect="1"/>
            </p:cNvPicPr>
            <p:nvPr/>
          </p:nvPicPr>
          <p:blipFill>
            <a:blip r:embed="rId8" cstate="print"/>
            <a:stretch>
              <a:fillRect/>
            </a:stretch>
          </p:blipFill>
          <p:spPr>
            <a:xfrm>
              <a:off x="6809101" y="1677872"/>
              <a:ext cx="5093293" cy="2509855"/>
            </a:xfrm>
            <a:prstGeom prst="rect">
              <a:avLst/>
            </a:prstGeom>
          </p:spPr>
        </p:pic>
        <p:cxnSp>
          <p:nvCxnSpPr>
            <p:cNvPr id="41" name="Straight Arrow Connector 40">
              <a:extLst>
                <a:ext uri="{FF2B5EF4-FFF2-40B4-BE49-F238E27FC236}">
                  <a16:creationId xmlns:a16="http://schemas.microsoft.com/office/drawing/2014/main" id="{6DD610F7-B80A-57B5-7149-E982EBCCD821}"/>
                </a:ext>
              </a:extLst>
            </p:cNvPr>
            <p:cNvCxnSpPr/>
            <p:nvPr/>
          </p:nvCxnSpPr>
          <p:spPr bwMode="auto">
            <a:xfrm flipH="1" flipV="1">
              <a:off x="7025044" y="3747752"/>
              <a:ext cx="318567" cy="518653"/>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9B587797-857B-E93F-8BF5-FAB33F938A65}"/>
                </a:ext>
              </a:extLst>
            </p:cNvPr>
            <p:cNvCxnSpPr/>
            <p:nvPr/>
          </p:nvCxnSpPr>
          <p:spPr bwMode="auto">
            <a:xfrm flipV="1">
              <a:off x="8189208" y="3679401"/>
              <a:ext cx="3293249" cy="585096"/>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a:extLst>
                <a:ext uri="{FF2B5EF4-FFF2-40B4-BE49-F238E27FC236}">
                  <a16:creationId xmlns:a16="http://schemas.microsoft.com/office/drawing/2014/main" id="{679987FC-1658-92CC-565C-35C2F71A5F4F}"/>
                </a:ext>
              </a:extLst>
            </p:cNvPr>
            <p:cNvSpPr txBox="1"/>
            <p:nvPr/>
          </p:nvSpPr>
          <p:spPr>
            <a:xfrm>
              <a:off x="8994219" y="1227650"/>
              <a:ext cx="2968185" cy="461665"/>
            </a:xfrm>
            <a:prstGeom prst="rect">
              <a:avLst/>
            </a:prstGeom>
            <a:noFill/>
          </p:spPr>
          <p:txBody>
            <a:bodyPr wrap="none" rtlCol="0">
              <a:spAutoFit/>
            </a:bodyPr>
            <a:lstStyle/>
            <a:p>
              <a:pPr algn="l" eaLnBrk="1" hangingPunct="1">
                <a:defRPr/>
              </a:pPr>
              <a:r>
                <a:rPr lang="pt-BR" sz="1200" i="1" kern="0" dirty="0">
                  <a:solidFill>
                    <a:srgbClr val="000000"/>
                  </a:solidFill>
                  <a:latin typeface="Calibri" panose="020F0502020204030204"/>
                </a:rPr>
                <a:t>R.J. Schoelkopf et al., Nature 451, 664 (2009)</a:t>
              </a:r>
            </a:p>
            <a:p>
              <a:pPr algn="l" eaLnBrk="1" hangingPunct="1">
                <a:defRPr/>
              </a:pPr>
              <a:r>
                <a:rPr lang="pt-BR" sz="1200" i="1" kern="0" dirty="0">
                  <a:solidFill>
                    <a:srgbClr val="000000"/>
                  </a:solidFill>
                  <a:latin typeface="Calibri" panose="020F0502020204030204"/>
                </a:rPr>
                <a:t>M. Göppl, </a:t>
              </a:r>
              <a:r>
                <a:rPr lang="en-GB" sz="1200" i="1" kern="0" dirty="0">
                  <a:solidFill>
                    <a:srgbClr val="000000"/>
                  </a:solidFill>
                  <a:latin typeface="Calibri" panose="020F0502020204030204"/>
                </a:rPr>
                <a:t>: J. Appl. Phys. 104, 113904 (2008)</a:t>
              </a:r>
              <a:endParaRPr lang="en-US" sz="1200" i="1" kern="0" dirty="0">
                <a:solidFill>
                  <a:srgbClr val="000000"/>
                </a:solidFill>
                <a:latin typeface="Calibri" panose="020F0502020204030204"/>
              </a:endParaRPr>
            </a:p>
          </p:txBody>
        </p:sp>
        <p:sp>
          <p:nvSpPr>
            <p:cNvPr id="44" name="Freeform: Shape 43">
              <a:extLst>
                <a:ext uri="{FF2B5EF4-FFF2-40B4-BE49-F238E27FC236}">
                  <a16:creationId xmlns:a16="http://schemas.microsoft.com/office/drawing/2014/main" id="{71C4DFA0-FBB4-162B-C220-CA27A2B424CC}"/>
                </a:ext>
              </a:extLst>
            </p:cNvPr>
            <p:cNvSpPr/>
            <p:nvPr/>
          </p:nvSpPr>
          <p:spPr bwMode="auto">
            <a:xfrm>
              <a:off x="11357560" y="1971351"/>
              <a:ext cx="606019" cy="229941"/>
            </a:xfrm>
            <a:custGeom>
              <a:avLst/>
              <a:gdLst>
                <a:gd name="connsiteX0" fmla="*/ 0 w 1930400"/>
                <a:gd name="connsiteY0" fmla="*/ 550343 h 626545"/>
                <a:gd name="connsiteX1" fmla="*/ 313267 w 1930400"/>
                <a:gd name="connsiteY1" fmla="*/ 8476 h 626545"/>
                <a:gd name="connsiteX2" fmla="*/ 618067 w 1930400"/>
                <a:gd name="connsiteY2" fmla="*/ 592676 h 626545"/>
                <a:gd name="connsiteX3" fmla="*/ 889000 w 1930400"/>
                <a:gd name="connsiteY3" fmla="*/ 10 h 626545"/>
                <a:gd name="connsiteX4" fmla="*/ 1176867 w 1930400"/>
                <a:gd name="connsiteY4" fmla="*/ 609610 h 626545"/>
                <a:gd name="connsiteX5" fmla="*/ 1422400 w 1930400"/>
                <a:gd name="connsiteY5" fmla="*/ 8476 h 626545"/>
                <a:gd name="connsiteX6" fmla="*/ 1676400 w 1930400"/>
                <a:gd name="connsiteY6" fmla="*/ 626543 h 626545"/>
                <a:gd name="connsiteX7" fmla="*/ 1930400 w 1930400"/>
                <a:gd name="connsiteY7" fmla="*/ 16943 h 626545"/>
                <a:gd name="connsiteX0" fmla="*/ -1 w 1617132"/>
                <a:gd name="connsiteY0" fmla="*/ 8476 h 626545"/>
                <a:gd name="connsiteX1" fmla="*/ 304799 w 1617132"/>
                <a:gd name="connsiteY1" fmla="*/ 592676 h 626545"/>
                <a:gd name="connsiteX2" fmla="*/ 575732 w 1617132"/>
                <a:gd name="connsiteY2" fmla="*/ 10 h 626545"/>
                <a:gd name="connsiteX3" fmla="*/ 863599 w 1617132"/>
                <a:gd name="connsiteY3" fmla="*/ 609610 h 626545"/>
                <a:gd name="connsiteX4" fmla="*/ 1109132 w 1617132"/>
                <a:gd name="connsiteY4" fmla="*/ 8476 h 626545"/>
                <a:gd name="connsiteX5" fmla="*/ 1363132 w 1617132"/>
                <a:gd name="connsiteY5" fmla="*/ 626543 h 626545"/>
                <a:gd name="connsiteX6" fmla="*/ 1617132 w 1617132"/>
                <a:gd name="connsiteY6" fmla="*/ 16943 h 626545"/>
                <a:gd name="connsiteX0" fmla="*/ 1 w 1312334"/>
                <a:gd name="connsiteY0" fmla="*/ 592676 h 626545"/>
                <a:gd name="connsiteX1" fmla="*/ 270934 w 1312334"/>
                <a:gd name="connsiteY1" fmla="*/ 10 h 626545"/>
                <a:gd name="connsiteX2" fmla="*/ 558801 w 1312334"/>
                <a:gd name="connsiteY2" fmla="*/ 609610 h 626545"/>
                <a:gd name="connsiteX3" fmla="*/ 804334 w 1312334"/>
                <a:gd name="connsiteY3" fmla="*/ 8476 h 626545"/>
                <a:gd name="connsiteX4" fmla="*/ 1058334 w 1312334"/>
                <a:gd name="connsiteY4" fmla="*/ 626543 h 626545"/>
                <a:gd name="connsiteX5" fmla="*/ 1312334 w 1312334"/>
                <a:gd name="connsiteY5" fmla="*/ 16943 h 62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2334" h="626545">
                  <a:moveTo>
                    <a:pt x="1" y="592676"/>
                  </a:moveTo>
                  <a:cubicBezTo>
                    <a:pt x="95956" y="591265"/>
                    <a:pt x="177801" y="-2812"/>
                    <a:pt x="270934" y="10"/>
                  </a:cubicBezTo>
                  <a:cubicBezTo>
                    <a:pt x="364067" y="2832"/>
                    <a:pt x="469901" y="608199"/>
                    <a:pt x="558801" y="609610"/>
                  </a:cubicBezTo>
                  <a:cubicBezTo>
                    <a:pt x="647701" y="611021"/>
                    <a:pt x="721079" y="5654"/>
                    <a:pt x="804334" y="8476"/>
                  </a:cubicBezTo>
                  <a:cubicBezTo>
                    <a:pt x="887589" y="11298"/>
                    <a:pt x="973667" y="625132"/>
                    <a:pt x="1058334" y="626543"/>
                  </a:cubicBezTo>
                  <a:cubicBezTo>
                    <a:pt x="1143001" y="627954"/>
                    <a:pt x="1234723" y="4243"/>
                    <a:pt x="1312334" y="16943"/>
                  </a:cubicBezTo>
                </a:path>
              </a:pathLst>
            </a:custGeom>
            <a:noFill/>
            <a:ln w="22225" cap="flat" cmpd="sng" algn="ctr">
              <a:solidFill>
                <a:srgbClr val="FFC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cxnSp>
          <p:nvCxnSpPr>
            <p:cNvPr id="45" name="Straight Arrow Connector 44">
              <a:extLst>
                <a:ext uri="{FF2B5EF4-FFF2-40B4-BE49-F238E27FC236}">
                  <a16:creationId xmlns:a16="http://schemas.microsoft.com/office/drawing/2014/main" id="{36047379-9334-A095-71B8-06678F3A9590}"/>
                </a:ext>
              </a:extLst>
            </p:cNvPr>
            <p:cNvCxnSpPr/>
            <p:nvPr/>
          </p:nvCxnSpPr>
          <p:spPr bwMode="auto">
            <a:xfrm flipH="1">
              <a:off x="7317691" y="1187672"/>
              <a:ext cx="1744478" cy="976130"/>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9" name="TextBox 48">
            <a:extLst>
              <a:ext uri="{FF2B5EF4-FFF2-40B4-BE49-F238E27FC236}">
                <a16:creationId xmlns:a16="http://schemas.microsoft.com/office/drawing/2014/main" id="{3785B5FC-B2B8-0ADB-3D97-924FB7624DBB}"/>
              </a:ext>
            </a:extLst>
          </p:cNvPr>
          <p:cNvSpPr txBox="1"/>
          <p:nvPr/>
        </p:nvSpPr>
        <p:spPr>
          <a:xfrm>
            <a:off x="440077" y="3644288"/>
            <a:ext cx="2691952" cy="1323439"/>
          </a:xfrm>
          <a:prstGeom prst="rect">
            <a:avLst/>
          </a:prstGeom>
          <a:noFill/>
        </p:spPr>
        <p:txBody>
          <a:bodyPr wrap="square" rtlCol="0">
            <a:spAutoFit/>
          </a:bodyPr>
          <a:lstStyle/>
          <a:p>
            <a:r>
              <a:rPr lang="en-US" dirty="0">
                <a:latin typeface="+mj-lt"/>
              </a:rPr>
              <a:t>Using SC resonators to study artificial atoms</a:t>
            </a:r>
          </a:p>
          <a:p>
            <a:endParaRPr lang="en-US" dirty="0">
              <a:latin typeface="+mj-lt"/>
            </a:endParaRPr>
          </a:p>
          <a:p>
            <a:r>
              <a:rPr lang="en-US" dirty="0">
                <a:latin typeface="+mj-lt"/>
              </a:rPr>
              <a:t>Large Q resonators</a:t>
            </a:r>
          </a:p>
        </p:txBody>
      </p:sp>
    </p:spTree>
    <p:extLst>
      <p:ext uri="{BB962C8B-B14F-4D97-AF65-F5344CB8AC3E}">
        <p14:creationId xmlns:p14="http://schemas.microsoft.com/office/powerpoint/2010/main" val="412874188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3252" y="-14848"/>
            <a:ext cx="4488280"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Readout with microwaves</a:t>
            </a:r>
          </a:p>
        </p:txBody>
      </p:sp>
      <p:sp>
        <p:nvSpPr>
          <p:cNvPr id="37" name="TextBox 36">
            <a:extLst>
              <a:ext uri="{FF2B5EF4-FFF2-40B4-BE49-F238E27FC236}">
                <a16:creationId xmlns:a16="http://schemas.microsoft.com/office/drawing/2014/main" id="{938E68B6-D449-23AE-98D0-BA02D91F2458}"/>
              </a:ext>
            </a:extLst>
          </p:cNvPr>
          <p:cNvSpPr txBox="1"/>
          <p:nvPr/>
        </p:nvSpPr>
        <p:spPr>
          <a:xfrm>
            <a:off x="213040" y="1442043"/>
            <a:ext cx="2478207" cy="923330"/>
          </a:xfrm>
          <a:prstGeom prst="rect">
            <a:avLst/>
          </a:prstGeom>
          <a:noFill/>
        </p:spPr>
        <p:txBody>
          <a:bodyPr wrap="square" rtlCol="0">
            <a:spAutoFit/>
          </a:bodyPr>
          <a:lstStyle/>
          <a:p>
            <a:pPr algn="l" eaLnBrk="1" fontAlgn="auto" hangingPunct="1">
              <a:spcBef>
                <a:spcPts val="0"/>
              </a:spcBef>
              <a:spcAft>
                <a:spcPts val="0"/>
              </a:spcAft>
            </a:pPr>
            <a:r>
              <a:rPr lang="en-US" sz="1800" dirty="0">
                <a:latin typeface="Calibri" panose="020F0502020204030204"/>
              </a:rPr>
              <a:t>Readout: resonator frequency depends on qubit state</a:t>
            </a:r>
          </a:p>
        </p:txBody>
      </p:sp>
      <p:grpSp>
        <p:nvGrpSpPr>
          <p:cNvPr id="2" name="Group 1">
            <a:extLst>
              <a:ext uri="{FF2B5EF4-FFF2-40B4-BE49-F238E27FC236}">
                <a16:creationId xmlns:a16="http://schemas.microsoft.com/office/drawing/2014/main" id="{AD70A27E-7038-41A8-088F-E2DB698A66E2}"/>
              </a:ext>
            </a:extLst>
          </p:cNvPr>
          <p:cNvGrpSpPr/>
          <p:nvPr/>
        </p:nvGrpSpPr>
        <p:grpSpPr>
          <a:xfrm>
            <a:off x="2815853" y="1294675"/>
            <a:ext cx="6048676" cy="5264595"/>
            <a:chOff x="5928508" y="952930"/>
            <a:chExt cx="6048676" cy="5264595"/>
          </a:xfrm>
        </p:grpSpPr>
        <p:pic>
          <p:nvPicPr>
            <p:cNvPr id="4" name="Picture 3" descr="A collage of diagrams and diagrams&#10;&#10;Description automatically generated">
              <a:extLst>
                <a:ext uri="{FF2B5EF4-FFF2-40B4-BE49-F238E27FC236}">
                  <a16:creationId xmlns:a16="http://schemas.microsoft.com/office/drawing/2014/main" id="{8015DD33-D9DD-A2F3-AC93-72582043BC28}"/>
                </a:ext>
              </a:extLst>
            </p:cNvPr>
            <p:cNvPicPr>
              <a:picLocks noChangeAspect="1"/>
            </p:cNvPicPr>
            <p:nvPr/>
          </p:nvPicPr>
          <p:blipFill rotWithShape="1">
            <a:blip r:embed="rId3">
              <a:extLst>
                <a:ext uri="{28A0092B-C50C-407E-A947-70E740481C1C}">
                  <a14:useLocalDpi xmlns:a14="http://schemas.microsoft.com/office/drawing/2010/main" val="0"/>
                </a:ext>
              </a:extLst>
            </a:blip>
            <a:srcRect t="-1" b="33334"/>
            <a:stretch/>
          </p:blipFill>
          <p:spPr>
            <a:xfrm>
              <a:off x="5928508" y="952930"/>
              <a:ext cx="5981933" cy="4986843"/>
            </a:xfrm>
            <a:prstGeom prst="rect">
              <a:avLst/>
            </a:prstGeom>
          </p:spPr>
        </p:pic>
        <p:sp>
          <p:nvSpPr>
            <p:cNvPr id="5" name="Rectangle 4">
              <a:extLst>
                <a:ext uri="{FF2B5EF4-FFF2-40B4-BE49-F238E27FC236}">
                  <a16:creationId xmlns:a16="http://schemas.microsoft.com/office/drawing/2014/main" id="{68C7FAC0-8CBB-5515-94C3-80AD58D292F6}"/>
                </a:ext>
              </a:extLst>
            </p:cNvPr>
            <p:cNvSpPr/>
            <p:nvPr/>
          </p:nvSpPr>
          <p:spPr>
            <a:xfrm>
              <a:off x="8842669" y="3588866"/>
              <a:ext cx="3134515" cy="2628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F7D06FCE-99C1-16AE-4D56-2FE03CEF70D5}"/>
              </a:ext>
            </a:extLst>
          </p:cNvPr>
          <p:cNvGrpSpPr/>
          <p:nvPr/>
        </p:nvGrpSpPr>
        <p:grpSpPr>
          <a:xfrm>
            <a:off x="6054725" y="4013615"/>
            <a:ext cx="2691663" cy="2628659"/>
            <a:chOff x="9222624" y="4229341"/>
            <a:chExt cx="2691663" cy="2628659"/>
          </a:xfrm>
        </p:grpSpPr>
        <p:pic>
          <p:nvPicPr>
            <p:cNvPr id="7" name="Picture 6">
              <a:extLst>
                <a:ext uri="{FF2B5EF4-FFF2-40B4-BE49-F238E27FC236}">
                  <a16:creationId xmlns:a16="http://schemas.microsoft.com/office/drawing/2014/main" id="{AE278704-2AC3-24E2-F02F-98F55CEEE59B}"/>
                </a:ext>
              </a:extLst>
            </p:cNvPr>
            <p:cNvPicPr>
              <a:picLocks noChangeAspect="1"/>
            </p:cNvPicPr>
            <p:nvPr/>
          </p:nvPicPr>
          <p:blipFill>
            <a:blip r:embed="rId4"/>
            <a:stretch>
              <a:fillRect/>
            </a:stretch>
          </p:blipFill>
          <p:spPr>
            <a:xfrm>
              <a:off x="9222624" y="4229341"/>
              <a:ext cx="2691663" cy="2628659"/>
            </a:xfrm>
            <a:prstGeom prst="rect">
              <a:avLst/>
            </a:prstGeom>
          </p:spPr>
        </p:pic>
        <p:cxnSp>
          <p:nvCxnSpPr>
            <p:cNvPr id="8" name="Straight Arrow Connector 7">
              <a:extLst>
                <a:ext uri="{FF2B5EF4-FFF2-40B4-BE49-F238E27FC236}">
                  <a16:creationId xmlns:a16="http://schemas.microsoft.com/office/drawing/2014/main" id="{BDE35B88-D7D0-707B-EC7B-32BC759430AD}"/>
                </a:ext>
              </a:extLst>
            </p:cNvPr>
            <p:cNvCxnSpPr/>
            <p:nvPr/>
          </p:nvCxnSpPr>
          <p:spPr bwMode="auto">
            <a:xfrm flipH="1">
              <a:off x="11069528" y="5465485"/>
              <a:ext cx="288032" cy="0"/>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8C877349-97B6-789B-3B72-B57DD275DFDF}"/>
                </a:ext>
              </a:extLst>
            </p:cNvPr>
            <p:cNvCxnSpPr/>
            <p:nvPr/>
          </p:nvCxnSpPr>
          <p:spPr bwMode="auto">
            <a:xfrm>
              <a:off x="10205432" y="5465485"/>
              <a:ext cx="449665" cy="0"/>
            </a:xfrm>
            <a:prstGeom prst="straightConnector1">
              <a:avLst/>
            </a:prstGeom>
            <a:solidFill>
              <a:srgbClr val="00CC99"/>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4A2C011-7457-452B-FD33-1B8FF794A3EB}"/>
                    </a:ext>
                  </a:extLst>
                </p:cNvPr>
                <p:cNvSpPr txBox="1"/>
                <p:nvPr/>
              </p:nvSpPr>
              <p:spPr>
                <a:xfrm>
                  <a:off x="10233040" y="5111602"/>
                  <a:ext cx="283196" cy="400110"/>
                </a:xfrm>
                <a:prstGeom prst="rect">
                  <a:avLst/>
                </a:prstGeom>
                <a:noFill/>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000" b="0" i="1" u="none" strike="noStrike" kern="0" cap="none" spc="0" normalizeH="0" baseline="0" noProof="0" dirty="0" smtClean="0">
                            <a:ln>
                              <a:noFill/>
                            </a:ln>
                            <a:solidFill>
                              <a:srgbClr val="000000"/>
                            </a:solidFill>
                            <a:effectLst/>
                            <a:uLnTx/>
                            <a:uFillTx/>
                            <a:latin typeface="Cambria Math" panose="02040503050406030204" pitchFamily="18" charset="0"/>
                          </a:rPr>
                          <m:t>𝜅</m:t>
                        </m:r>
                      </m:oMath>
                    </m:oMathPara>
                  </a14:m>
                  <a:endParaRPr kumimoji="0" lang="en-US" sz="2000" b="0" i="0" u="none" strike="noStrike" kern="0" cap="none" spc="0" normalizeH="0" baseline="0" noProof="0" dirty="0">
                    <a:ln>
                      <a:noFill/>
                    </a:ln>
                    <a:solidFill>
                      <a:srgbClr val="000000"/>
                    </a:solidFill>
                    <a:effectLst/>
                    <a:uLnTx/>
                    <a:uFillTx/>
                  </a:endParaRPr>
                </a:p>
              </p:txBody>
            </p:sp>
          </mc:Choice>
          <mc:Fallback xmlns="">
            <p:sp>
              <p:nvSpPr>
                <p:cNvPr id="78" name="TextBox 77">
                  <a:extLst>
                    <a:ext uri="{FF2B5EF4-FFF2-40B4-BE49-F238E27FC236}">
                      <a16:creationId xmlns:a16="http://schemas.microsoft.com/office/drawing/2014/main" id="{ECEFC20F-58F2-83B9-B6F1-3E91280DA040}"/>
                    </a:ext>
                  </a:extLst>
                </p:cNvPr>
                <p:cNvSpPr txBox="1">
                  <a:spLocks noRot="1" noChangeAspect="1" noMove="1" noResize="1" noEditPoints="1" noAdjustHandles="1" noChangeArrowheads="1" noChangeShapeType="1" noTextEdit="1"/>
                </p:cNvSpPr>
                <p:nvPr/>
              </p:nvSpPr>
              <p:spPr>
                <a:xfrm>
                  <a:off x="10233040" y="5111602"/>
                  <a:ext cx="283196" cy="400110"/>
                </a:xfrm>
                <a:prstGeom prst="rect">
                  <a:avLst/>
                </a:prstGeom>
                <a:blipFill>
                  <a:blip r:embed="rId13"/>
                  <a:stretch>
                    <a:fillRect r="-434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39B3B7AB-4882-9FEA-885B-2F1E0AC6FE03}"/>
                </a:ext>
              </a:extLst>
            </p:cNvPr>
            <p:cNvSpPr txBox="1"/>
            <p:nvPr/>
          </p:nvSpPr>
          <p:spPr>
            <a:xfrm>
              <a:off x="10661837" y="4447150"/>
              <a:ext cx="322524" cy="400110"/>
            </a:xfrm>
            <a:prstGeom prst="rect">
              <a:avLst/>
            </a:prstGeom>
            <a:solidFill>
              <a:srgbClr val="FFFFFF"/>
            </a:solid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0" i="1" u="none" strike="noStrike" kern="0" cap="none" spc="0" normalizeH="0" baseline="0" noProof="0" dirty="0" err="1">
                  <a:ln>
                    <a:noFill/>
                  </a:ln>
                  <a:solidFill>
                    <a:srgbClr val="000000"/>
                  </a:solidFill>
                  <a:effectLst/>
                  <a:uLnTx/>
                  <a:uFillTx/>
                </a:rPr>
                <a:t>f</a:t>
              </a:r>
              <a:r>
                <a:rPr kumimoji="0" lang="en-US" sz="2000" b="0" i="1" u="none" strike="noStrike" kern="0" cap="none" spc="0" normalizeH="0" baseline="-25000" noProof="0" dirty="0" err="1">
                  <a:ln>
                    <a:noFill/>
                  </a:ln>
                  <a:solidFill>
                    <a:srgbClr val="000000"/>
                  </a:solidFill>
                  <a:effectLst/>
                  <a:uLnTx/>
                  <a:uFillTx/>
                </a:rPr>
                <a:t>r</a:t>
              </a:r>
              <a:endParaRPr kumimoji="0" lang="en-US" sz="2000" b="0" i="1" u="none" strike="noStrike" kern="0" cap="none" spc="0" normalizeH="0" baseline="-25000" noProof="0" dirty="0">
                <a:ln>
                  <a:noFill/>
                </a:ln>
                <a:solidFill>
                  <a:srgbClr val="000000"/>
                </a:solidFill>
                <a:effectLst/>
                <a:uLnTx/>
                <a:uFillTx/>
              </a:endParaRPr>
            </a:p>
          </p:txBody>
        </p:sp>
      </p:grpSp>
      <p:sp>
        <p:nvSpPr>
          <p:cNvPr id="12" name="TextBox 11">
            <a:extLst>
              <a:ext uri="{FF2B5EF4-FFF2-40B4-BE49-F238E27FC236}">
                <a16:creationId xmlns:a16="http://schemas.microsoft.com/office/drawing/2014/main" id="{FBA4A296-73BB-39EA-3CFE-EF4E67C274FE}"/>
              </a:ext>
            </a:extLst>
          </p:cNvPr>
          <p:cNvSpPr txBox="1"/>
          <p:nvPr/>
        </p:nvSpPr>
        <p:spPr>
          <a:xfrm>
            <a:off x="2978812" y="6381091"/>
            <a:ext cx="1704826" cy="276999"/>
          </a:xfrm>
          <a:prstGeom prst="rect">
            <a:avLst/>
          </a:prstGeom>
          <a:noFill/>
        </p:spPr>
        <p:txBody>
          <a:bodyPr wrap="none" rtlCol="0">
            <a:spAutoFit/>
          </a:bodyPr>
          <a:lstStyle/>
          <a:p>
            <a:r>
              <a:rPr lang="en-US" sz="1200" dirty="0"/>
              <a:t>X. Mi et al., Nature 2018</a:t>
            </a:r>
          </a:p>
        </p:txBody>
      </p:sp>
      <p:sp>
        <p:nvSpPr>
          <p:cNvPr id="13" name="TextBox 12">
            <a:extLst>
              <a:ext uri="{FF2B5EF4-FFF2-40B4-BE49-F238E27FC236}">
                <a16:creationId xmlns:a16="http://schemas.microsoft.com/office/drawing/2014/main" id="{EDF8AC03-37C1-513A-2617-CB329646503F}"/>
              </a:ext>
            </a:extLst>
          </p:cNvPr>
          <p:cNvSpPr txBox="1"/>
          <p:nvPr/>
        </p:nvSpPr>
        <p:spPr>
          <a:xfrm>
            <a:off x="213040" y="2954151"/>
            <a:ext cx="2478207" cy="1477328"/>
          </a:xfrm>
          <a:prstGeom prst="rect">
            <a:avLst/>
          </a:prstGeom>
          <a:noFill/>
        </p:spPr>
        <p:txBody>
          <a:bodyPr wrap="square" rtlCol="0">
            <a:spAutoFit/>
          </a:bodyPr>
          <a:lstStyle/>
          <a:p>
            <a:pPr algn="l" eaLnBrk="1" fontAlgn="auto" hangingPunct="1">
              <a:spcBef>
                <a:spcPts val="0"/>
              </a:spcBef>
              <a:spcAft>
                <a:spcPts val="0"/>
              </a:spcAft>
            </a:pPr>
            <a:r>
              <a:rPr lang="en-US" sz="1800" dirty="0">
                <a:latin typeface="Calibri" panose="020F0502020204030204"/>
              </a:rPr>
              <a:t>Coupling and readout of spin qubits using SC resonators</a:t>
            </a:r>
          </a:p>
          <a:p>
            <a:pPr algn="l" eaLnBrk="1" fontAlgn="auto" hangingPunct="1">
              <a:spcBef>
                <a:spcPts val="0"/>
              </a:spcBef>
              <a:spcAft>
                <a:spcPts val="0"/>
              </a:spcAft>
            </a:pPr>
            <a:r>
              <a:rPr lang="en-US" sz="1800" dirty="0">
                <a:latin typeface="Calibri" panose="020F0502020204030204"/>
              </a:rPr>
              <a:t>Spin to photon coupling of information</a:t>
            </a:r>
          </a:p>
        </p:txBody>
      </p:sp>
    </p:spTree>
    <p:extLst>
      <p:ext uri="{BB962C8B-B14F-4D97-AF65-F5344CB8AC3E}">
        <p14:creationId xmlns:p14="http://schemas.microsoft.com/office/powerpoint/2010/main" val="16322952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3252" y="-14848"/>
            <a:ext cx="1981440"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Challenges</a:t>
            </a:r>
          </a:p>
        </p:txBody>
      </p:sp>
      <p:pic>
        <p:nvPicPr>
          <p:cNvPr id="32" name="Picture 4" descr="Introduction to Experimental Quantum Measurement with Superconducting Qubits">
            <a:extLst>
              <a:ext uri="{FF2B5EF4-FFF2-40B4-BE49-F238E27FC236}">
                <a16:creationId xmlns:a16="http://schemas.microsoft.com/office/drawing/2014/main" id="{662C15FD-E1C4-9242-011A-B6E65C3E38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442"/>
          <a:stretch/>
        </p:blipFill>
        <p:spPr bwMode="auto">
          <a:xfrm>
            <a:off x="426397" y="1620996"/>
            <a:ext cx="2057400" cy="2738158"/>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05225E7F-7346-E4C3-C2E0-92D6B07455AE}"/>
              </a:ext>
            </a:extLst>
          </p:cNvPr>
          <p:cNvSpPr/>
          <p:nvPr/>
        </p:nvSpPr>
        <p:spPr>
          <a:xfrm>
            <a:off x="5334205" y="1879250"/>
            <a:ext cx="571800" cy="609600"/>
          </a:xfrm>
          <a:prstGeom prst="ellipse">
            <a:avLst/>
          </a:prstGeom>
          <a:solidFill>
            <a:srgbClr val="3333CC"/>
          </a:solidFill>
          <a:ln w="25400" cap="flat" cmpd="sng" algn="ctr">
            <a:noFill/>
            <a:prstDash val="solid"/>
          </a:ln>
          <a:effectLst/>
        </p:spPr>
        <p:txBody>
          <a:bodyPr rtlCol="0" anchor="ctr"/>
          <a:lstStyle/>
          <a:p>
            <a:pPr eaLnBrk="1" fontAlgn="auto" hangingPunct="1">
              <a:spcBef>
                <a:spcPts val="0"/>
              </a:spcBef>
              <a:spcAft>
                <a:spcPts val="0"/>
              </a:spcAft>
              <a:defRPr/>
            </a:pPr>
            <a:endParaRPr lang="en-US" sz="1800" kern="0">
              <a:solidFill>
                <a:srgbClr val="FFFFFF"/>
              </a:solidFill>
              <a:latin typeface="Calibri"/>
            </a:endParaRPr>
          </a:p>
        </p:txBody>
      </p:sp>
      <p:sp>
        <p:nvSpPr>
          <p:cNvPr id="34" name="Oval 33">
            <a:extLst>
              <a:ext uri="{FF2B5EF4-FFF2-40B4-BE49-F238E27FC236}">
                <a16:creationId xmlns:a16="http://schemas.microsoft.com/office/drawing/2014/main" id="{022D6590-B1BE-D0F1-6A48-28B28915A7C5}"/>
              </a:ext>
            </a:extLst>
          </p:cNvPr>
          <p:cNvSpPr/>
          <p:nvPr/>
        </p:nvSpPr>
        <p:spPr>
          <a:xfrm>
            <a:off x="3153622" y="1869619"/>
            <a:ext cx="604345" cy="619231"/>
          </a:xfrm>
          <a:prstGeom prst="ellipse">
            <a:avLst/>
          </a:prstGeom>
          <a:solidFill>
            <a:srgbClr val="00CC99"/>
          </a:solidFill>
          <a:ln w="25400" cap="flat" cmpd="sng" algn="ctr">
            <a:noFill/>
            <a:prstDash val="solid"/>
          </a:ln>
          <a:effectLst/>
        </p:spPr>
        <p:txBody>
          <a:bodyPr rtlCol="0" anchor="ctr"/>
          <a:lstStyle/>
          <a:p>
            <a:pPr eaLnBrk="1" fontAlgn="auto" hangingPunct="1">
              <a:spcBef>
                <a:spcPts val="0"/>
              </a:spcBef>
              <a:spcAft>
                <a:spcPts val="0"/>
              </a:spcAft>
              <a:defRPr/>
            </a:pPr>
            <a:endParaRPr lang="en-US" sz="1800" kern="0">
              <a:solidFill>
                <a:srgbClr val="FFFFFF"/>
              </a:solidFill>
              <a:latin typeface="Calibri"/>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B115736-E6A8-BC9A-F3A6-AC8385C9D5AA}"/>
                  </a:ext>
                </a:extLst>
              </p:cNvPr>
              <p:cNvSpPr txBox="1"/>
              <p:nvPr/>
            </p:nvSpPr>
            <p:spPr>
              <a:xfrm>
                <a:off x="5201305" y="1173988"/>
                <a:ext cx="837601" cy="461665"/>
              </a:xfrm>
              <a:prstGeom prst="rect">
                <a:avLst/>
              </a:prstGeom>
              <a:noFill/>
            </p:spPr>
            <p:txBody>
              <a:bodyPr wrap="non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2400" i="1" smtClean="0">
                          <a:solidFill>
                            <a:srgbClr val="3333CC"/>
                          </a:solidFill>
                          <a:latin typeface="Cambria Math" panose="02040503050406030204" pitchFamily="18" charset="0"/>
                        </a:rPr>
                        <m:t>|0&gt;</m:t>
                      </m:r>
                    </m:oMath>
                  </m:oMathPara>
                </a14:m>
                <a:endParaRPr lang="en-US" sz="2400" dirty="0">
                  <a:solidFill>
                    <a:srgbClr val="000000"/>
                  </a:solidFill>
                  <a:latin typeface="Calibri" panose="020F0502020204030204"/>
                </a:endParaRPr>
              </a:p>
            </p:txBody>
          </p:sp>
        </mc:Choice>
        <mc:Fallback xmlns="">
          <p:sp>
            <p:nvSpPr>
              <p:cNvPr id="35" name="TextBox 34">
                <a:extLst>
                  <a:ext uri="{FF2B5EF4-FFF2-40B4-BE49-F238E27FC236}">
                    <a16:creationId xmlns:a16="http://schemas.microsoft.com/office/drawing/2014/main" id="{8B115736-E6A8-BC9A-F3A6-AC8385C9D5AA}"/>
                  </a:ext>
                </a:extLst>
              </p:cNvPr>
              <p:cNvSpPr txBox="1">
                <a:spLocks noRot="1" noChangeAspect="1" noMove="1" noResize="1" noEditPoints="1" noAdjustHandles="1" noChangeArrowheads="1" noChangeShapeType="1" noTextEdit="1"/>
              </p:cNvSpPr>
              <p:nvPr/>
            </p:nvSpPr>
            <p:spPr>
              <a:xfrm>
                <a:off x="5201305" y="1173988"/>
                <a:ext cx="837601" cy="461665"/>
              </a:xfrm>
              <a:prstGeom prst="rect">
                <a:avLst/>
              </a:prstGeom>
              <a:blipFill>
                <a:blip r:embed="rId4"/>
                <a:stretch>
                  <a:fillRect l="-1449"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2DA8E8C-47A5-1547-B7B9-2536CB0D8AE2}"/>
                  </a:ext>
                </a:extLst>
              </p:cNvPr>
              <p:cNvSpPr txBox="1"/>
              <p:nvPr/>
            </p:nvSpPr>
            <p:spPr>
              <a:xfrm>
                <a:off x="3040219" y="1220630"/>
                <a:ext cx="837602" cy="461665"/>
              </a:xfrm>
              <a:prstGeom prst="rect">
                <a:avLst/>
              </a:prstGeom>
              <a:noFill/>
            </p:spPr>
            <p:txBody>
              <a:bodyPr wrap="non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2400" i="1" smtClean="0">
                          <a:solidFill>
                            <a:srgbClr val="00CC99"/>
                          </a:solidFill>
                          <a:latin typeface="Cambria Math" panose="02040503050406030204" pitchFamily="18" charset="0"/>
                        </a:rPr>
                        <m:t>|1&gt;</m:t>
                      </m:r>
                    </m:oMath>
                  </m:oMathPara>
                </a14:m>
                <a:endParaRPr lang="en-US" sz="2400" dirty="0">
                  <a:solidFill>
                    <a:srgbClr val="000000"/>
                  </a:solidFill>
                  <a:latin typeface="Calibri" panose="020F0502020204030204"/>
                </a:endParaRPr>
              </a:p>
            </p:txBody>
          </p:sp>
        </mc:Choice>
        <mc:Fallback xmlns="">
          <p:sp>
            <p:nvSpPr>
              <p:cNvPr id="36" name="TextBox 35">
                <a:extLst>
                  <a:ext uri="{FF2B5EF4-FFF2-40B4-BE49-F238E27FC236}">
                    <a16:creationId xmlns:a16="http://schemas.microsoft.com/office/drawing/2014/main" id="{D2DA8E8C-47A5-1547-B7B9-2536CB0D8AE2}"/>
                  </a:ext>
                </a:extLst>
              </p:cNvPr>
              <p:cNvSpPr txBox="1">
                <a:spLocks noRot="1" noChangeAspect="1" noMove="1" noResize="1" noEditPoints="1" noAdjustHandles="1" noChangeArrowheads="1" noChangeShapeType="1" noTextEdit="1"/>
              </p:cNvSpPr>
              <p:nvPr/>
            </p:nvSpPr>
            <p:spPr>
              <a:xfrm>
                <a:off x="3040219" y="1220630"/>
                <a:ext cx="837602" cy="461665"/>
              </a:xfrm>
              <a:prstGeom prst="rect">
                <a:avLst/>
              </a:prstGeom>
              <a:blipFill>
                <a:blip r:embed="rId5"/>
                <a:stretch>
                  <a:fillRect l="-2190" b="-17105"/>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572F8547-FEAE-E366-5D4C-E5717B187658}"/>
              </a:ext>
            </a:extLst>
          </p:cNvPr>
          <p:cNvCxnSpPr/>
          <p:nvPr/>
        </p:nvCxnSpPr>
        <p:spPr>
          <a:xfrm>
            <a:off x="3991822" y="2168724"/>
            <a:ext cx="1066800" cy="0"/>
          </a:xfrm>
          <a:prstGeom prst="straightConnector1">
            <a:avLst/>
          </a:prstGeom>
          <a:noFill/>
          <a:ln w="28575" cap="flat" cmpd="sng" algn="ctr">
            <a:solidFill>
              <a:srgbClr val="000000"/>
            </a:solidFill>
            <a:prstDash val="solid"/>
            <a:tailEnd type="triangle"/>
          </a:ln>
          <a:effectLst/>
        </p:spPr>
      </p:cxnSp>
      <p:sp>
        <p:nvSpPr>
          <p:cNvPr id="39" name="TextBox 38">
            <a:extLst>
              <a:ext uri="{FF2B5EF4-FFF2-40B4-BE49-F238E27FC236}">
                <a16:creationId xmlns:a16="http://schemas.microsoft.com/office/drawing/2014/main" id="{44FD45B4-F20C-83A8-600F-27B573EA1C10}"/>
              </a:ext>
            </a:extLst>
          </p:cNvPr>
          <p:cNvSpPr txBox="1"/>
          <p:nvPr/>
        </p:nvSpPr>
        <p:spPr>
          <a:xfrm>
            <a:off x="6976994" y="1842519"/>
            <a:ext cx="2167006" cy="646331"/>
          </a:xfrm>
          <a:prstGeom prst="rect">
            <a:avLst/>
          </a:prstGeom>
          <a:noFill/>
        </p:spPr>
        <p:txBody>
          <a:bodyPr wrap="square" rtlCol="0">
            <a:spAutoFit/>
          </a:bodyPr>
          <a:lstStyle/>
          <a:p>
            <a:pPr algn="l" eaLnBrk="1" fontAlgn="auto" hangingPunct="1">
              <a:spcBef>
                <a:spcPts val="0"/>
              </a:spcBef>
              <a:spcAft>
                <a:spcPts val="0"/>
              </a:spcAft>
            </a:pPr>
            <a:r>
              <a:rPr lang="en-GB" sz="1800" dirty="0">
                <a:solidFill>
                  <a:srgbClr val="000000"/>
                </a:solidFill>
                <a:latin typeface="Calibri" panose="020F0502020204030204"/>
              </a:rPr>
              <a:t>Needs low error rates &lt;&lt;1%</a:t>
            </a:r>
          </a:p>
        </p:txBody>
      </p:sp>
      <p:pic>
        <p:nvPicPr>
          <p:cNvPr id="40" name="Picture 6" descr="How is computation done in a 2D surface code array? - Quantum Computing  Stack Exchange">
            <a:extLst>
              <a:ext uri="{FF2B5EF4-FFF2-40B4-BE49-F238E27FC236}">
                <a16:creationId xmlns:a16="http://schemas.microsoft.com/office/drawing/2014/main" id="{1A28405B-E0F5-D09F-8A78-71D706D943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4994" y="2990075"/>
            <a:ext cx="2702913" cy="263360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6B8A8CF-8C9B-41B7-B0D6-D3F87D2DB662}"/>
              </a:ext>
            </a:extLst>
          </p:cNvPr>
          <p:cNvSpPr txBox="1"/>
          <p:nvPr/>
        </p:nvSpPr>
        <p:spPr>
          <a:xfrm>
            <a:off x="2999400" y="2925785"/>
            <a:ext cx="6118975" cy="1006429"/>
          </a:xfrm>
          <a:prstGeom prst="rect">
            <a:avLst/>
          </a:prstGeom>
          <a:noFill/>
        </p:spPr>
        <p:txBody>
          <a:bodyPr wrap="square">
            <a:spAutoFit/>
          </a:bodyPr>
          <a:lstStyle/>
          <a:p>
            <a:pPr marL="285750" indent="-285750" algn="l" eaLnBrk="1" fontAlgn="auto" hangingPunct="1">
              <a:lnSpc>
                <a:spcPct val="110000"/>
              </a:lnSpc>
              <a:spcBef>
                <a:spcPts val="0"/>
              </a:spcBef>
              <a:spcAft>
                <a:spcPts val="0"/>
              </a:spcAft>
              <a:buFont typeface="Arial" panose="020B0604020202020204" pitchFamily="34" charset="0"/>
              <a:buChar char="•"/>
            </a:pPr>
            <a:r>
              <a:rPr lang="en-US" sz="1800" dirty="0">
                <a:solidFill>
                  <a:srgbClr val="000000"/>
                </a:solidFill>
                <a:latin typeface="Calibri" panose="020F0502020204030204"/>
              </a:rPr>
              <a:t>Maybe error correction</a:t>
            </a:r>
          </a:p>
          <a:p>
            <a:pPr marL="285750" indent="-285750" algn="l" eaLnBrk="1" fontAlgn="auto" hangingPunct="1">
              <a:lnSpc>
                <a:spcPct val="110000"/>
              </a:lnSpc>
              <a:spcBef>
                <a:spcPts val="0"/>
              </a:spcBef>
              <a:spcAft>
                <a:spcPts val="0"/>
              </a:spcAft>
              <a:buFont typeface="Arial" panose="020B0604020202020204" pitchFamily="34" charset="0"/>
              <a:buChar char="•"/>
            </a:pPr>
            <a:r>
              <a:rPr lang="en-US" sz="1800" dirty="0">
                <a:solidFill>
                  <a:srgbClr val="000000"/>
                </a:solidFill>
                <a:latin typeface="Calibri" panose="020F0502020204030204"/>
              </a:rPr>
              <a:t>Better qubits?</a:t>
            </a:r>
          </a:p>
          <a:p>
            <a:pPr algn="l" eaLnBrk="1" fontAlgn="auto" hangingPunct="1">
              <a:lnSpc>
                <a:spcPct val="110000"/>
              </a:lnSpc>
              <a:spcBef>
                <a:spcPts val="0"/>
              </a:spcBef>
              <a:spcAft>
                <a:spcPts val="0"/>
              </a:spcAft>
            </a:pPr>
            <a:endParaRPr lang="en-US" sz="1800" dirty="0">
              <a:solidFill>
                <a:srgbClr val="000000"/>
              </a:solidFill>
              <a:latin typeface="Calibri" panose="020F0502020204030204"/>
            </a:endParaRPr>
          </a:p>
        </p:txBody>
      </p:sp>
      <p:pic>
        <p:nvPicPr>
          <p:cNvPr id="42" name="Picture 41">
            <a:extLst>
              <a:ext uri="{FF2B5EF4-FFF2-40B4-BE49-F238E27FC236}">
                <a16:creationId xmlns:a16="http://schemas.microsoft.com/office/drawing/2014/main" id="{41103587-D894-45DD-18BB-51279A0F2458}"/>
              </a:ext>
            </a:extLst>
          </p:cNvPr>
          <p:cNvPicPr>
            <a:picLocks noChangeAspect="1"/>
          </p:cNvPicPr>
          <p:nvPr/>
        </p:nvPicPr>
        <p:blipFill>
          <a:blip r:embed="rId7"/>
          <a:srcRect b="60680"/>
          <a:stretch/>
        </p:blipFill>
        <p:spPr>
          <a:xfrm>
            <a:off x="2760483" y="4369149"/>
            <a:ext cx="3623033" cy="1981945"/>
          </a:xfrm>
          <a:prstGeom prst="rect">
            <a:avLst/>
          </a:prstGeom>
        </p:spPr>
      </p:pic>
    </p:spTree>
    <p:extLst>
      <p:ext uri="{BB962C8B-B14F-4D97-AF65-F5344CB8AC3E}">
        <p14:creationId xmlns:p14="http://schemas.microsoft.com/office/powerpoint/2010/main" val="4243040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3252" y="-14848"/>
            <a:ext cx="1340239"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Scaling</a:t>
            </a:r>
          </a:p>
        </p:txBody>
      </p:sp>
      <p:pic>
        <p:nvPicPr>
          <p:cNvPr id="13" name="Picture 12" descr="A screenshot of a computer screen&#10;&#10;Description automatically generated">
            <a:extLst>
              <a:ext uri="{FF2B5EF4-FFF2-40B4-BE49-F238E27FC236}">
                <a16:creationId xmlns:a16="http://schemas.microsoft.com/office/drawing/2014/main" id="{332FC20E-D7C0-7413-8F4C-686628DD7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13011"/>
            <a:ext cx="8077200" cy="4544771"/>
          </a:xfrm>
          <a:prstGeom prst="rect">
            <a:avLst/>
          </a:prstGeom>
        </p:spPr>
      </p:pic>
      <p:sp>
        <p:nvSpPr>
          <p:cNvPr id="14" name="TextBox 13">
            <a:extLst>
              <a:ext uri="{FF2B5EF4-FFF2-40B4-BE49-F238E27FC236}">
                <a16:creationId xmlns:a16="http://schemas.microsoft.com/office/drawing/2014/main" id="{771BE313-B26C-DB6D-CA17-6A0C00D598B4}"/>
              </a:ext>
            </a:extLst>
          </p:cNvPr>
          <p:cNvSpPr txBox="1"/>
          <p:nvPr/>
        </p:nvSpPr>
        <p:spPr>
          <a:xfrm>
            <a:off x="201114" y="706582"/>
            <a:ext cx="6118975" cy="1006429"/>
          </a:xfrm>
          <a:prstGeom prst="rect">
            <a:avLst/>
          </a:prstGeom>
          <a:noFill/>
        </p:spPr>
        <p:txBody>
          <a:bodyPr wrap="square">
            <a:spAutoFit/>
          </a:bodyPr>
          <a:lstStyle/>
          <a:p>
            <a:pPr algn="l" eaLnBrk="1" fontAlgn="auto" hangingPunct="1">
              <a:lnSpc>
                <a:spcPct val="110000"/>
              </a:lnSpc>
              <a:spcBef>
                <a:spcPts val="0"/>
              </a:spcBef>
              <a:spcAft>
                <a:spcPts val="0"/>
              </a:spcAft>
            </a:pPr>
            <a:r>
              <a:rPr lang="en-US" sz="1800" b="1" dirty="0">
                <a:solidFill>
                  <a:srgbClr val="000000"/>
                </a:solidFill>
                <a:latin typeface="Calibri" panose="020F0502020204030204"/>
              </a:rPr>
              <a:t>Challenges: </a:t>
            </a:r>
          </a:p>
          <a:p>
            <a:pPr marL="285750" indent="-285750" algn="l" eaLnBrk="1" fontAlgn="auto" hangingPunct="1">
              <a:lnSpc>
                <a:spcPct val="110000"/>
              </a:lnSpc>
              <a:spcBef>
                <a:spcPts val="0"/>
              </a:spcBef>
              <a:spcAft>
                <a:spcPts val="0"/>
              </a:spcAft>
              <a:buFont typeface="Arial" panose="020B0604020202020204" pitchFamily="34" charset="0"/>
              <a:buChar char="•"/>
            </a:pPr>
            <a:r>
              <a:rPr lang="en-US" sz="1800" dirty="0">
                <a:solidFill>
                  <a:srgbClr val="000000"/>
                </a:solidFill>
                <a:latin typeface="Calibri" panose="020F0502020204030204"/>
              </a:rPr>
              <a:t>Scaling up</a:t>
            </a:r>
          </a:p>
          <a:p>
            <a:pPr algn="l" eaLnBrk="1" fontAlgn="auto" hangingPunct="1">
              <a:lnSpc>
                <a:spcPct val="110000"/>
              </a:lnSpc>
              <a:spcBef>
                <a:spcPts val="0"/>
              </a:spcBef>
              <a:spcAft>
                <a:spcPts val="0"/>
              </a:spcAft>
            </a:pPr>
            <a:endParaRPr lang="en-US" sz="1800" dirty="0">
              <a:solidFill>
                <a:srgbClr val="000000"/>
              </a:solidFill>
              <a:latin typeface="Calibri" panose="020F0502020204030204"/>
            </a:endParaRPr>
          </a:p>
        </p:txBody>
      </p:sp>
      <p:pic>
        <p:nvPicPr>
          <p:cNvPr id="15" name="Picture 14" descr="A screenshot of a cell phone&#10;&#10;Description automatically generated">
            <a:extLst>
              <a:ext uri="{FF2B5EF4-FFF2-40B4-BE49-F238E27FC236}">
                <a16:creationId xmlns:a16="http://schemas.microsoft.com/office/drawing/2014/main" id="{5D7BBBCB-592C-089E-0298-A9E2B77CD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231" y="4053365"/>
            <a:ext cx="3749004" cy="2499336"/>
          </a:xfrm>
          <a:prstGeom prst="rect">
            <a:avLst/>
          </a:prstGeom>
        </p:spPr>
      </p:pic>
      <p:pic>
        <p:nvPicPr>
          <p:cNvPr id="16" name="Picture 2" descr="Kvantumkutatáshoz tervezett processzort mutatott be a Google - HWSW">
            <a:extLst>
              <a:ext uri="{FF2B5EF4-FFF2-40B4-BE49-F238E27FC236}">
                <a16:creationId xmlns:a16="http://schemas.microsoft.com/office/drawing/2014/main" id="{2AC87D8C-2EBE-2246-57CA-55ABBFA84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15" y="2298857"/>
            <a:ext cx="3378145" cy="22602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981AB03-187D-CE37-68D9-0C237CDF4F47}"/>
              </a:ext>
            </a:extLst>
          </p:cNvPr>
          <p:cNvSpPr txBox="1"/>
          <p:nvPr/>
        </p:nvSpPr>
        <p:spPr>
          <a:xfrm>
            <a:off x="690864" y="2272354"/>
            <a:ext cx="3134512"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srgbClr val="000000"/>
                </a:solidFill>
                <a:latin typeface="Calibri" panose="020F0502020204030204"/>
              </a:rPr>
              <a:t>72 qubits @ Google Bristlecone</a:t>
            </a:r>
          </a:p>
        </p:txBody>
      </p:sp>
      <p:pic>
        <p:nvPicPr>
          <p:cNvPr id="18" name="Picture 17">
            <a:extLst>
              <a:ext uri="{FF2B5EF4-FFF2-40B4-BE49-F238E27FC236}">
                <a16:creationId xmlns:a16="http://schemas.microsoft.com/office/drawing/2014/main" id="{F994CD5D-B68C-921B-F8AA-4B8E51365AE2}"/>
              </a:ext>
            </a:extLst>
          </p:cNvPr>
          <p:cNvPicPr>
            <a:picLocks noChangeAspect="1"/>
          </p:cNvPicPr>
          <p:nvPr/>
        </p:nvPicPr>
        <p:blipFill rotWithShape="1">
          <a:blip r:embed="rId6"/>
          <a:srcRect l="25301" t="18386" r="19699" b="12321"/>
          <a:stretch/>
        </p:blipFill>
        <p:spPr>
          <a:xfrm>
            <a:off x="1587211" y="768119"/>
            <a:ext cx="5029200" cy="3564084"/>
          </a:xfrm>
          <a:prstGeom prst="rect">
            <a:avLst/>
          </a:prstGeom>
        </p:spPr>
      </p:pic>
      <p:pic>
        <p:nvPicPr>
          <p:cNvPr id="19" name="Picture 18" descr="A picture containing gate&#10;&#10;Description automatically generated">
            <a:extLst>
              <a:ext uri="{FF2B5EF4-FFF2-40B4-BE49-F238E27FC236}">
                <a16:creationId xmlns:a16="http://schemas.microsoft.com/office/drawing/2014/main" id="{CD858D5D-9B4A-DC38-AFE4-630560AFAB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00" y="742181"/>
            <a:ext cx="5029200" cy="2828925"/>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3EFF8273-A71A-DC22-AB9B-D106352EA0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1533" y="1002754"/>
            <a:ext cx="1728118" cy="1080074"/>
          </a:xfrm>
          <a:prstGeom prst="rect">
            <a:avLst/>
          </a:prstGeom>
        </p:spPr>
      </p:pic>
      <p:sp>
        <p:nvSpPr>
          <p:cNvPr id="21" name="TextBox 20">
            <a:extLst>
              <a:ext uri="{FF2B5EF4-FFF2-40B4-BE49-F238E27FC236}">
                <a16:creationId xmlns:a16="http://schemas.microsoft.com/office/drawing/2014/main" id="{D786B809-CB94-0DAB-CADE-4A5DAC1E6F96}"/>
              </a:ext>
            </a:extLst>
          </p:cNvPr>
          <p:cNvSpPr txBox="1"/>
          <p:nvPr/>
        </p:nvSpPr>
        <p:spPr>
          <a:xfrm>
            <a:off x="4874350" y="3284382"/>
            <a:ext cx="4294094" cy="646331"/>
          </a:xfrm>
          <a:prstGeom prst="rect">
            <a:avLst/>
          </a:prstGeom>
          <a:solidFill>
            <a:schemeClr val="bg1"/>
          </a:solidFill>
        </p:spPr>
        <p:txBody>
          <a:bodyPr wrap="square" rtlCol="0">
            <a:spAutoFit/>
          </a:bodyPr>
          <a:lstStyle/>
          <a:p>
            <a:pPr algn="l" eaLnBrk="1" fontAlgn="auto" hangingPunct="1">
              <a:spcBef>
                <a:spcPts val="0"/>
              </a:spcBef>
              <a:spcAft>
                <a:spcPts val="0"/>
              </a:spcAft>
            </a:pPr>
            <a:r>
              <a:rPr lang="en-US" sz="1800" dirty="0">
                <a:solidFill>
                  <a:prstClr val="black"/>
                </a:solidFill>
                <a:latin typeface="Calibri" panose="020F0502020204030204"/>
              </a:rPr>
              <a:t>European network for 100 qubit processor:</a:t>
            </a:r>
          </a:p>
          <a:p>
            <a:pPr algn="l" eaLnBrk="1" fontAlgn="auto" hangingPunct="1">
              <a:spcBef>
                <a:spcPts val="0"/>
              </a:spcBef>
              <a:spcAft>
                <a:spcPts val="0"/>
              </a:spcAft>
            </a:pPr>
            <a:r>
              <a:rPr lang="en-US" sz="1800" dirty="0">
                <a:solidFill>
                  <a:prstClr val="black"/>
                </a:solidFill>
                <a:latin typeface="Calibri" panose="020F0502020204030204"/>
              </a:rPr>
              <a:t>HUN Partners: BME &amp; Wigner</a:t>
            </a:r>
          </a:p>
        </p:txBody>
      </p:sp>
      <p:pic>
        <p:nvPicPr>
          <p:cNvPr id="22" name="Picture 21">
            <a:extLst>
              <a:ext uri="{FF2B5EF4-FFF2-40B4-BE49-F238E27FC236}">
                <a16:creationId xmlns:a16="http://schemas.microsoft.com/office/drawing/2014/main" id="{4C0AA44C-6057-E445-6603-655B1983E654}"/>
              </a:ext>
            </a:extLst>
          </p:cNvPr>
          <p:cNvPicPr>
            <a:picLocks noChangeAspect="1"/>
          </p:cNvPicPr>
          <p:nvPr/>
        </p:nvPicPr>
        <p:blipFill rotWithShape="1">
          <a:blip r:embed="rId9"/>
          <a:srcRect l="8333" t="12601" r="55681" b="41111"/>
          <a:stretch/>
        </p:blipFill>
        <p:spPr>
          <a:xfrm>
            <a:off x="5359477" y="4213465"/>
            <a:ext cx="3655147" cy="2644535"/>
          </a:xfrm>
          <a:prstGeom prst="rect">
            <a:avLst/>
          </a:prstGeom>
        </p:spPr>
      </p:pic>
    </p:spTree>
    <p:extLst>
      <p:ext uri="{BB962C8B-B14F-4D97-AF65-F5344CB8AC3E}">
        <p14:creationId xmlns:p14="http://schemas.microsoft.com/office/powerpoint/2010/main" val="4204814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3252" y="-14848"/>
            <a:ext cx="3018327"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Research @ BME</a:t>
            </a:r>
          </a:p>
        </p:txBody>
      </p:sp>
      <p:pic>
        <p:nvPicPr>
          <p:cNvPr id="2" name="Picture 1">
            <a:extLst>
              <a:ext uri="{FF2B5EF4-FFF2-40B4-BE49-F238E27FC236}">
                <a16:creationId xmlns:a16="http://schemas.microsoft.com/office/drawing/2014/main" id="{96AD7B4C-37C1-BD89-E9E0-CE6F07820FD0}"/>
              </a:ext>
            </a:extLst>
          </p:cNvPr>
          <p:cNvPicPr>
            <a:picLocks noChangeAspect="1"/>
          </p:cNvPicPr>
          <p:nvPr/>
        </p:nvPicPr>
        <p:blipFill>
          <a:blip r:embed="rId3">
            <a:lum/>
            <a:alphaModFix/>
          </a:blip>
          <a:srcRect/>
          <a:stretch>
            <a:fillRect/>
          </a:stretch>
        </p:blipFill>
        <p:spPr>
          <a:xfrm>
            <a:off x="241283" y="3841648"/>
            <a:ext cx="6528972" cy="2392449"/>
          </a:xfrm>
          <a:prstGeom prst="rect">
            <a:avLst/>
          </a:prstGeom>
          <a:noFill/>
          <a:ln>
            <a:noFill/>
          </a:ln>
        </p:spPr>
      </p:pic>
      <p:pic>
        <p:nvPicPr>
          <p:cNvPr id="4" name="Picture 3" descr="A picture containing bed, table&#10;&#10;Description automatically generated">
            <a:extLst>
              <a:ext uri="{FF2B5EF4-FFF2-40B4-BE49-F238E27FC236}">
                <a16:creationId xmlns:a16="http://schemas.microsoft.com/office/drawing/2014/main" id="{8DF43333-6124-8D4D-59FB-90B75634D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7552" y="4614571"/>
            <a:ext cx="2746375" cy="2053811"/>
          </a:xfrm>
          <a:prstGeom prst="rect">
            <a:avLst/>
          </a:prstGeom>
        </p:spPr>
      </p:pic>
      <p:pic>
        <p:nvPicPr>
          <p:cNvPr id="5" name="Picture 2">
            <a:extLst>
              <a:ext uri="{FF2B5EF4-FFF2-40B4-BE49-F238E27FC236}">
                <a16:creationId xmlns:a16="http://schemas.microsoft.com/office/drawing/2014/main" id="{17833568-695B-7E21-128C-BB47925D8099}"/>
              </a:ext>
            </a:extLst>
          </p:cNvPr>
          <p:cNvPicPr>
            <a:picLocks noChangeAspect="1" noChangeArrowheads="1"/>
          </p:cNvPicPr>
          <p:nvPr/>
        </p:nvPicPr>
        <p:blipFill>
          <a:blip r:embed="rId5" cstate="print">
            <a:clrChange>
              <a:clrFrom>
                <a:srgbClr val="FFFFFF"/>
              </a:clrFrom>
              <a:clrTo>
                <a:srgbClr val="FFFFFF">
                  <a:alpha val="0"/>
                </a:srgbClr>
              </a:clrTo>
            </a:clrChange>
          </a:blip>
          <a:srcRect l="6951" r="6304"/>
          <a:stretch>
            <a:fillRect/>
          </a:stretch>
        </p:blipFill>
        <p:spPr bwMode="auto">
          <a:xfrm>
            <a:off x="5264572" y="1348509"/>
            <a:ext cx="3759355" cy="2493139"/>
          </a:xfrm>
          <a:prstGeom prst="rect">
            <a:avLst/>
          </a:prstGeom>
          <a:noFill/>
          <a:ln w="9525">
            <a:noFill/>
            <a:miter lim="800000"/>
            <a:headEnd/>
            <a:tailEnd/>
          </a:ln>
        </p:spPr>
      </p:pic>
      <p:sp>
        <p:nvSpPr>
          <p:cNvPr id="6" name="TextBox 5">
            <a:extLst>
              <a:ext uri="{FF2B5EF4-FFF2-40B4-BE49-F238E27FC236}">
                <a16:creationId xmlns:a16="http://schemas.microsoft.com/office/drawing/2014/main" id="{279EC571-E763-045E-51D6-49E377A8A7A5}"/>
              </a:ext>
            </a:extLst>
          </p:cNvPr>
          <p:cNvSpPr txBox="1"/>
          <p:nvPr/>
        </p:nvSpPr>
        <p:spPr>
          <a:xfrm>
            <a:off x="241284" y="1085435"/>
            <a:ext cx="5143362" cy="1600566"/>
          </a:xfrm>
          <a:prstGeom prst="rect">
            <a:avLst/>
          </a:prstGeom>
          <a:noFill/>
        </p:spPr>
        <p:txBody>
          <a:bodyPr wrap="square">
            <a:spAutoFit/>
          </a:bodyPr>
          <a:lstStyle/>
          <a:p>
            <a:pPr algn="l" eaLnBrk="1" fontAlgn="auto" hangingPunct="1">
              <a:lnSpc>
                <a:spcPct val="110000"/>
              </a:lnSpc>
              <a:spcBef>
                <a:spcPts val="0"/>
              </a:spcBef>
              <a:spcAft>
                <a:spcPts val="0"/>
              </a:spcAft>
            </a:pPr>
            <a:r>
              <a:rPr lang="en-US" sz="1800" dirty="0">
                <a:latin typeface="Calibri" panose="020F0502020204030204"/>
              </a:rPr>
              <a:t>Research direction: combine semiconductor/SC qubit properties</a:t>
            </a:r>
          </a:p>
          <a:p>
            <a:pPr algn="l" eaLnBrk="1" fontAlgn="auto" hangingPunct="1">
              <a:lnSpc>
                <a:spcPct val="110000"/>
              </a:lnSpc>
              <a:spcBef>
                <a:spcPts val="0"/>
              </a:spcBef>
              <a:spcAft>
                <a:spcPts val="0"/>
              </a:spcAft>
            </a:pPr>
            <a:r>
              <a:rPr lang="en-US" sz="1800" dirty="0">
                <a:latin typeface="Calibri" panose="020F0502020204030204"/>
              </a:rPr>
              <a:t>Develop novel qubit types that might be resistant to information loss (topological systems)</a:t>
            </a:r>
          </a:p>
          <a:p>
            <a:pPr algn="l" eaLnBrk="1" fontAlgn="auto" hangingPunct="1">
              <a:lnSpc>
                <a:spcPct val="110000"/>
              </a:lnSpc>
              <a:spcBef>
                <a:spcPts val="0"/>
              </a:spcBef>
              <a:spcAft>
                <a:spcPts val="0"/>
              </a:spcAft>
            </a:pPr>
            <a:endParaRPr lang="en-US" sz="1800" dirty="0">
              <a:latin typeface="Calibri" panose="020F0502020204030204"/>
            </a:endParaRPr>
          </a:p>
        </p:txBody>
      </p:sp>
    </p:spTree>
    <p:extLst>
      <p:ext uri="{BB962C8B-B14F-4D97-AF65-F5344CB8AC3E}">
        <p14:creationId xmlns:p14="http://schemas.microsoft.com/office/powerpoint/2010/main" val="404284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818697" y="5466600"/>
            <a:ext cx="1727200" cy="827087"/>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19" name="Rectangle 4"/>
          <p:cNvSpPr>
            <a:spLocks noChangeArrowheads="1"/>
          </p:cNvSpPr>
          <p:nvPr/>
        </p:nvSpPr>
        <p:spPr bwMode="auto">
          <a:xfrm>
            <a:off x="1110397" y="2900406"/>
            <a:ext cx="5697938" cy="576262"/>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20" name="Text Box 16"/>
          <p:cNvSpPr txBox="1">
            <a:spLocks noChangeArrowheads="1"/>
          </p:cNvSpPr>
          <p:nvPr/>
        </p:nvSpPr>
        <p:spPr bwMode="auto">
          <a:xfrm>
            <a:off x="1107622" y="5530100"/>
            <a:ext cx="1206500" cy="646112"/>
          </a:xfrm>
          <a:prstGeom prst="rect">
            <a:avLst/>
          </a:prstGeom>
          <a:noFill/>
          <a:ln w="9525">
            <a:noFill/>
            <a:miter lim="800000"/>
            <a:headEnd/>
            <a:tailEnd/>
          </a:ln>
        </p:spPr>
        <p:txBody>
          <a:bodyPr wrap="none">
            <a:spAutoFit/>
          </a:bodyPr>
          <a:lstStyle/>
          <a:p>
            <a:pPr algn="l" eaLnBrk="1" hangingPunct="1"/>
            <a:r>
              <a:rPr lang="en-US" sz="1800" b="1">
                <a:solidFill>
                  <a:srgbClr val="000000"/>
                </a:solidFill>
                <a:latin typeface="Calibri" pitchFamily="34" charset="0"/>
                <a:cs typeface="Arial" charset="0"/>
              </a:rPr>
              <a:t>Molecular </a:t>
            </a:r>
          </a:p>
          <a:p>
            <a:pPr algn="l" eaLnBrk="1" hangingPunct="1"/>
            <a:r>
              <a:rPr lang="en-US" sz="1800" b="1">
                <a:solidFill>
                  <a:srgbClr val="000000"/>
                </a:solidFill>
                <a:latin typeface="Calibri" pitchFamily="34" charset="0"/>
                <a:cs typeface="Arial" charset="0"/>
              </a:rPr>
              <a:t>electronics</a:t>
            </a:r>
          </a:p>
        </p:txBody>
      </p:sp>
      <p:sp>
        <p:nvSpPr>
          <p:cNvPr id="9221" name="Text Box 17"/>
          <p:cNvSpPr txBox="1">
            <a:spLocks noChangeArrowheads="1"/>
          </p:cNvSpPr>
          <p:nvPr/>
        </p:nvSpPr>
        <p:spPr bwMode="auto">
          <a:xfrm>
            <a:off x="3371704" y="2943566"/>
            <a:ext cx="1603068" cy="461665"/>
          </a:xfrm>
          <a:prstGeom prst="rect">
            <a:avLst/>
          </a:prstGeom>
          <a:noFill/>
          <a:ln w="9525">
            <a:noFill/>
            <a:miter lim="800000"/>
            <a:headEnd/>
            <a:tailEnd/>
          </a:ln>
        </p:spPr>
        <p:txBody>
          <a:bodyPr wrap="none">
            <a:spAutoFit/>
          </a:bodyPr>
          <a:lstStyle/>
          <a:p>
            <a:pPr algn="l" eaLnBrk="1" hangingPunct="1"/>
            <a:r>
              <a:rPr lang="hu-HU" sz="2400" b="1" dirty="0" err="1">
                <a:solidFill>
                  <a:srgbClr val="000000"/>
                </a:solidFill>
                <a:latin typeface="Calibri" pitchFamily="34" charset="0"/>
                <a:cs typeface="Arial" charset="0"/>
              </a:rPr>
              <a:t>Spintronics</a:t>
            </a:r>
            <a:endParaRPr lang="en-US" sz="2400" b="1" dirty="0">
              <a:solidFill>
                <a:srgbClr val="000000"/>
              </a:solidFill>
              <a:latin typeface="Calibri" pitchFamily="34" charset="0"/>
              <a:cs typeface="Arial" charset="0"/>
            </a:endParaRPr>
          </a:p>
        </p:txBody>
      </p:sp>
      <p:pic>
        <p:nvPicPr>
          <p:cNvPr id="9222" name="Picture 25"/>
          <p:cNvPicPr>
            <a:picLocks noChangeAspect="1" noChangeArrowheads="1"/>
          </p:cNvPicPr>
          <p:nvPr/>
        </p:nvPicPr>
        <p:blipFill>
          <a:blip r:embed="rId3" cstate="print"/>
          <a:srcRect/>
          <a:stretch>
            <a:fillRect/>
          </a:stretch>
        </p:blipFill>
        <p:spPr bwMode="auto">
          <a:xfrm>
            <a:off x="5785985" y="959687"/>
            <a:ext cx="1225550" cy="1020763"/>
          </a:xfrm>
          <a:prstGeom prst="rect">
            <a:avLst/>
          </a:prstGeom>
          <a:noFill/>
          <a:ln w="9525">
            <a:noFill/>
            <a:miter lim="800000"/>
            <a:headEnd/>
            <a:tailEnd/>
          </a:ln>
        </p:spPr>
      </p:pic>
      <p:pic>
        <p:nvPicPr>
          <p:cNvPr id="9223" name="Picture 26"/>
          <p:cNvPicPr>
            <a:picLocks noChangeAspect="1" noChangeArrowheads="1"/>
          </p:cNvPicPr>
          <p:nvPr/>
        </p:nvPicPr>
        <p:blipFill>
          <a:blip r:embed="rId4" cstate="print"/>
          <a:srcRect b="9190"/>
          <a:stretch>
            <a:fillRect/>
          </a:stretch>
        </p:blipFill>
        <p:spPr bwMode="auto">
          <a:xfrm>
            <a:off x="2742747" y="972387"/>
            <a:ext cx="884238" cy="835025"/>
          </a:xfrm>
          <a:prstGeom prst="rect">
            <a:avLst/>
          </a:prstGeom>
          <a:noFill/>
          <a:ln w="9525">
            <a:noFill/>
            <a:miter lim="800000"/>
            <a:headEnd/>
            <a:tailEnd/>
          </a:ln>
        </p:spPr>
      </p:pic>
      <p:sp>
        <p:nvSpPr>
          <p:cNvPr id="9224" name="Text Box 27"/>
          <p:cNvSpPr txBox="1">
            <a:spLocks noChangeArrowheads="1"/>
          </p:cNvSpPr>
          <p:nvPr/>
        </p:nvSpPr>
        <p:spPr bwMode="auto">
          <a:xfrm>
            <a:off x="6781347" y="1670887"/>
            <a:ext cx="66198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spin</a:t>
            </a:r>
            <a:endParaRPr lang="en-US" sz="1600" b="1">
              <a:solidFill>
                <a:srgbClr val="990033"/>
              </a:solidFill>
              <a:latin typeface="Calibri" pitchFamily="34" charset="0"/>
              <a:cs typeface="Arial" charset="0"/>
            </a:endParaRPr>
          </a:p>
        </p:txBody>
      </p:sp>
      <p:sp>
        <p:nvSpPr>
          <p:cNvPr id="9225" name="Text Box 28"/>
          <p:cNvSpPr txBox="1">
            <a:spLocks noChangeArrowheads="1"/>
          </p:cNvSpPr>
          <p:nvPr/>
        </p:nvSpPr>
        <p:spPr bwMode="auto">
          <a:xfrm>
            <a:off x="5435147" y="1656600"/>
            <a:ext cx="45878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el-GR" sz="1600" b="1">
                <a:solidFill>
                  <a:srgbClr val="990033"/>
                </a:solidFill>
                <a:latin typeface="Calibri" pitchFamily="34" charset="0"/>
                <a:cs typeface="Arial" charset="0"/>
              </a:rPr>
              <a:t>φ</a:t>
            </a:r>
          </a:p>
        </p:txBody>
      </p:sp>
      <p:sp>
        <p:nvSpPr>
          <p:cNvPr id="9226" name="Text Box 29"/>
          <p:cNvSpPr txBox="1">
            <a:spLocks noChangeArrowheads="1"/>
          </p:cNvSpPr>
          <p:nvPr/>
        </p:nvSpPr>
        <p:spPr bwMode="auto">
          <a:xfrm>
            <a:off x="3555547" y="1655012"/>
            <a:ext cx="41433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e</a:t>
            </a:r>
            <a:endParaRPr lang="el-GR" sz="1600" b="1">
              <a:solidFill>
                <a:srgbClr val="990033"/>
              </a:solidFill>
              <a:latin typeface="Calibri" pitchFamily="34" charset="0"/>
              <a:cs typeface="Arial" charset="0"/>
            </a:endParaRPr>
          </a:p>
        </p:txBody>
      </p:sp>
      <p:pic>
        <p:nvPicPr>
          <p:cNvPr id="9227" name="Picture 30"/>
          <p:cNvPicPr>
            <a:picLocks noChangeAspect="1" noChangeArrowheads="1"/>
          </p:cNvPicPr>
          <p:nvPr/>
        </p:nvPicPr>
        <p:blipFill>
          <a:blip r:embed="rId5" cstate="print"/>
          <a:srcRect/>
          <a:stretch>
            <a:fillRect/>
          </a:stretch>
        </p:blipFill>
        <p:spPr bwMode="auto">
          <a:xfrm>
            <a:off x="783772" y="994612"/>
            <a:ext cx="1181100" cy="884238"/>
          </a:xfrm>
          <a:prstGeom prst="rect">
            <a:avLst/>
          </a:prstGeom>
          <a:noFill/>
          <a:ln w="9525">
            <a:noFill/>
            <a:miter lim="800000"/>
            <a:headEnd/>
            <a:tailEnd/>
          </a:ln>
        </p:spPr>
      </p:pic>
      <p:pic>
        <p:nvPicPr>
          <p:cNvPr id="9228" name="Picture 31"/>
          <p:cNvPicPr>
            <a:picLocks noChangeAspect="1" noChangeArrowheads="1"/>
          </p:cNvPicPr>
          <p:nvPr/>
        </p:nvPicPr>
        <p:blipFill>
          <a:blip r:embed="rId6" cstate="print"/>
          <a:srcRect l="37289" r="11461" b="26945"/>
          <a:stretch>
            <a:fillRect/>
          </a:stretch>
        </p:blipFill>
        <p:spPr bwMode="auto">
          <a:xfrm>
            <a:off x="4223885" y="972387"/>
            <a:ext cx="844550" cy="903288"/>
          </a:xfrm>
          <a:prstGeom prst="rect">
            <a:avLst/>
          </a:prstGeom>
          <a:noFill/>
          <a:ln w="9525">
            <a:noFill/>
            <a:miter lim="800000"/>
            <a:headEnd/>
            <a:tailEnd/>
          </a:ln>
        </p:spPr>
      </p:pic>
      <p:sp>
        <p:nvSpPr>
          <p:cNvPr id="9229" name="Rectangle 32"/>
          <p:cNvSpPr>
            <a:spLocks noChangeArrowheads="1"/>
          </p:cNvSpPr>
          <p:nvPr/>
        </p:nvSpPr>
        <p:spPr bwMode="auto">
          <a:xfrm rot="10800000">
            <a:off x="1252085" y="2101100"/>
            <a:ext cx="5942012" cy="127000"/>
          </a:xfrm>
          <a:prstGeom prst="rect">
            <a:avLst/>
          </a:prstGeom>
          <a:solidFill>
            <a:srgbClr val="990033"/>
          </a:solidFill>
          <a:ln w="101600">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30" name="Line 33"/>
          <p:cNvSpPr>
            <a:spLocks noChangeShapeType="1"/>
          </p:cNvSpPr>
          <p:nvPr/>
        </p:nvSpPr>
        <p:spPr bwMode="auto">
          <a:xfrm rot="10800000">
            <a:off x="6808335"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1" name="Line 34"/>
          <p:cNvSpPr>
            <a:spLocks noChangeShapeType="1"/>
          </p:cNvSpPr>
          <p:nvPr/>
        </p:nvSpPr>
        <p:spPr bwMode="auto">
          <a:xfrm rot="10800000">
            <a:off x="5430385"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2" name="Line 35"/>
          <p:cNvSpPr>
            <a:spLocks noChangeShapeType="1"/>
          </p:cNvSpPr>
          <p:nvPr/>
        </p:nvSpPr>
        <p:spPr bwMode="auto">
          <a:xfrm rot="10800000">
            <a:off x="3558722"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3" name="Line 36"/>
          <p:cNvSpPr>
            <a:spLocks noChangeShapeType="1"/>
          </p:cNvSpPr>
          <p:nvPr/>
        </p:nvSpPr>
        <p:spPr bwMode="auto">
          <a:xfrm rot="10800000">
            <a:off x="1255260"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4" name="Text Box 37"/>
          <p:cNvSpPr txBox="1">
            <a:spLocks noChangeArrowheads="1"/>
          </p:cNvSpPr>
          <p:nvPr/>
        </p:nvSpPr>
        <p:spPr bwMode="auto">
          <a:xfrm>
            <a:off x="1252085" y="1655012"/>
            <a:ext cx="719137"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Bohr</a:t>
            </a:r>
            <a:endParaRPr lang="el-GR" sz="1600" b="1">
              <a:solidFill>
                <a:srgbClr val="990033"/>
              </a:solidFill>
              <a:latin typeface="Calibri" pitchFamily="34" charset="0"/>
              <a:cs typeface="Arial" charset="0"/>
            </a:endParaRPr>
          </a:p>
        </p:txBody>
      </p:sp>
      <p:pic>
        <p:nvPicPr>
          <p:cNvPr id="9244" name="Picture 49" descr="mol1"/>
          <p:cNvPicPr>
            <a:picLocks noChangeAspect="1" noChangeArrowheads="1"/>
          </p:cNvPicPr>
          <p:nvPr/>
        </p:nvPicPr>
        <p:blipFill>
          <a:blip r:embed="rId7" cstate="print"/>
          <a:srcRect/>
          <a:stretch>
            <a:fillRect/>
          </a:stretch>
        </p:blipFill>
        <p:spPr bwMode="auto">
          <a:xfrm>
            <a:off x="2979285" y="5501525"/>
            <a:ext cx="1368425" cy="774700"/>
          </a:xfrm>
          <a:prstGeom prst="rect">
            <a:avLst/>
          </a:prstGeom>
          <a:noFill/>
          <a:ln w="9525">
            <a:noFill/>
            <a:miter lim="800000"/>
            <a:headEnd/>
            <a:tailEnd/>
          </a:ln>
        </p:spPr>
      </p:pic>
      <p:pic>
        <p:nvPicPr>
          <p:cNvPr id="9245" name="Picture 54" descr="Spin34"/>
          <p:cNvPicPr>
            <a:picLocks noChangeAspect="1" noChangeArrowheads="1"/>
          </p:cNvPicPr>
          <p:nvPr/>
        </p:nvPicPr>
        <p:blipFill>
          <a:blip r:embed="rId8" cstate="print"/>
          <a:srcRect l="18375" t="2240" r="64664" b="29327"/>
          <a:stretch>
            <a:fillRect/>
          </a:stretch>
        </p:blipFill>
        <p:spPr bwMode="auto">
          <a:xfrm>
            <a:off x="1685072" y="2757531"/>
            <a:ext cx="369887" cy="647700"/>
          </a:xfrm>
          <a:prstGeom prst="rect">
            <a:avLst/>
          </a:prstGeom>
          <a:noFill/>
          <a:ln w="9525">
            <a:noFill/>
            <a:miter lim="800000"/>
            <a:headEnd/>
            <a:tailEnd/>
          </a:ln>
        </p:spPr>
      </p:pic>
      <p:sp>
        <p:nvSpPr>
          <p:cNvPr id="9246" name="Rectangle 139"/>
          <p:cNvSpPr>
            <a:spLocks noChangeArrowheads="1"/>
          </p:cNvSpPr>
          <p:nvPr/>
        </p:nvSpPr>
        <p:spPr bwMode="auto">
          <a:xfrm>
            <a:off x="1107622" y="4148975"/>
            <a:ext cx="4392613" cy="576262"/>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47" name="Text Box 140"/>
          <p:cNvSpPr txBox="1">
            <a:spLocks noChangeArrowheads="1"/>
          </p:cNvSpPr>
          <p:nvPr/>
        </p:nvSpPr>
        <p:spPr bwMode="auto">
          <a:xfrm>
            <a:off x="2187122" y="4175962"/>
            <a:ext cx="2782888" cy="461963"/>
          </a:xfrm>
          <a:prstGeom prst="rect">
            <a:avLst/>
          </a:prstGeom>
          <a:noFill/>
          <a:ln w="9525">
            <a:noFill/>
            <a:miter lim="800000"/>
            <a:headEnd/>
            <a:tailEnd/>
          </a:ln>
        </p:spPr>
        <p:txBody>
          <a:bodyPr wrap="none">
            <a:spAutoFit/>
          </a:bodyPr>
          <a:lstStyle/>
          <a:p>
            <a:pPr algn="l" eaLnBrk="1" hangingPunct="1"/>
            <a:r>
              <a:rPr lang="en-US" sz="2400" b="1">
                <a:solidFill>
                  <a:srgbClr val="000000"/>
                </a:solidFill>
                <a:latin typeface="Calibri" pitchFamily="34" charset="0"/>
                <a:cs typeface="Arial" charset="0"/>
              </a:rPr>
              <a:t>Quantumelectronics</a:t>
            </a:r>
          </a:p>
        </p:txBody>
      </p:sp>
      <p:grpSp>
        <p:nvGrpSpPr>
          <p:cNvPr id="9248" name="Group 157"/>
          <p:cNvGrpSpPr>
            <a:grpSpLocks/>
          </p:cNvGrpSpPr>
          <p:nvPr/>
        </p:nvGrpSpPr>
        <p:grpSpPr bwMode="auto">
          <a:xfrm>
            <a:off x="963160" y="4117225"/>
            <a:ext cx="1077912" cy="608012"/>
            <a:chOff x="204" y="1344"/>
            <a:chExt cx="679" cy="383"/>
          </a:xfrm>
        </p:grpSpPr>
        <p:pic>
          <p:nvPicPr>
            <p:cNvPr id="9249" name="Picture 154" descr="Spin34"/>
            <p:cNvPicPr>
              <a:picLocks noChangeAspect="1" noChangeArrowheads="1"/>
            </p:cNvPicPr>
            <p:nvPr/>
          </p:nvPicPr>
          <p:blipFill>
            <a:blip r:embed="rId9" cstate="print"/>
            <a:srcRect l="18375" t="2240" r="64664" b="29327"/>
            <a:stretch>
              <a:fillRect/>
            </a:stretch>
          </p:blipFill>
          <p:spPr bwMode="auto">
            <a:xfrm>
              <a:off x="657" y="1344"/>
              <a:ext cx="173" cy="304"/>
            </a:xfrm>
            <a:prstGeom prst="rect">
              <a:avLst/>
            </a:prstGeom>
            <a:noFill/>
            <a:ln w="9525">
              <a:noFill/>
              <a:miter lim="800000"/>
              <a:headEnd/>
              <a:tailEnd/>
            </a:ln>
          </p:spPr>
        </p:pic>
        <p:pic>
          <p:nvPicPr>
            <p:cNvPr id="9250" name="Picture 155" descr="Spin34"/>
            <p:cNvPicPr>
              <a:picLocks noChangeAspect="1" noChangeArrowheads="1"/>
            </p:cNvPicPr>
            <p:nvPr/>
          </p:nvPicPr>
          <p:blipFill>
            <a:blip r:embed="rId10" cstate="print"/>
            <a:srcRect l="60777" t="21793" r="22261" b="9776"/>
            <a:stretch>
              <a:fillRect/>
            </a:stretch>
          </p:blipFill>
          <p:spPr bwMode="auto">
            <a:xfrm>
              <a:off x="257" y="1423"/>
              <a:ext cx="174" cy="304"/>
            </a:xfrm>
            <a:prstGeom prst="rect">
              <a:avLst/>
            </a:prstGeom>
            <a:noFill/>
            <a:ln w="9525">
              <a:noFill/>
              <a:miter lim="800000"/>
              <a:headEnd/>
              <a:tailEnd/>
            </a:ln>
          </p:spPr>
        </p:pic>
        <p:sp>
          <p:nvSpPr>
            <p:cNvPr id="9251" name="Freeform 146"/>
            <p:cNvSpPr>
              <a:spLocks/>
            </p:cNvSpPr>
            <p:nvPr/>
          </p:nvSpPr>
          <p:spPr bwMode="auto">
            <a:xfrm>
              <a:off x="204" y="1442"/>
              <a:ext cx="679" cy="213"/>
            </a:xfrm>
            <a:custGeom>
              <a:avLst/>
              <a:gdLst>
                <a:gd name="T0" fmla="*/ 156 w 2404"/>
                <a:gd name="T1" fmla="*/ 4 h 794"/>
                <a:gd name="T2" fmla="*/ 40 w 2404"/>
                <a:gd name="T3" fmla="*/ 53 h 794"/>
                <a:gd name="T4" fmla="*/ 0 w 2404"/>
                <a:gd name="T5" fmla="*/ 30 h 794"/>
                <a:gd name="T6" fmla="*/ 40 w 2404"/>
                <a:gd name="T7" fmla="*/ 4 h 794"/>
                <a:gd name="T8" fmla="*/ 156 w 2404"/>
                <a:gd name="T9" fmla="*/ 53 h 794"/>
                <a:gd name="T10" fmla="*/ 192 w 2404"/>
                <a:gd name="T11" fmla="*/ 30 h 794"/>
                <a:gd name="T12" fmla="*/ 156 w 2404"/>
                <a:gd name="T13" fmla="*/ 4 h 794"/>
                <a:gd name="T14" fmla="*/ 0 60000 65536"/>
                <a:gd name="T15" fmla="*/ 0 60000 65536"/>
                <a:gd name="T16" fmla="*/ 0 60000 65536"/>
                <a:gd name="T17" fmla="*/ 0 60000 65536"/>
                <a:gd name="T18" fmla="*/ 0 60000 65536"/>
                <a:gd name="T19" fmla="*/ 0 60000 65536"/>
                <a:gd name="T20" fmla="*/ 0 60000 65536"/>
                <a:gd name="T21" fmla="*/ 0 w 2404"/>
                <a:gd name="T22" fmla="*/ 0 h 794"/>
                <a:gd name="T23" fmla="*/ 2404 w 2404"/>
                <a:gd name="T24" fmla="*/ 794 h 7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4" h="794">
                  <a:moveTo>
                    <a:pt x="1950" y="53"/>
                  </a:moveTo>
                  <a:cubicBezTo>
                    <a:pt x="1633" y="106"/>
                    <a:pt x="824" y="672"/>
                    <a:pt x="499" y="733"/>
                  </a:cubicBezTo>
                  <a:cubicBezTo>
                    <a:pt x="174" y="794"/>
                    <a:pt x="0" y="529"/>
                    <a:pt x="0" y="416"/>
                  </a:cubicBezTo>
                  <a:cubicBezTo>
                    <a:pt x="0" y="303"/>
                    <a:pt x="174" y="0"/>
                    <a:pt x="499" y="53"/>
                  </a:cubicBezTo>
                  <a:cubicBezTo>
                    <a:pt x="824" y="106"/>
                    <a:pt x="1632" y="672"/>
                    <a:pt x="1950" y="733"/>
                  </a:cubicBezTo>
                  <a:cubicBezTo>
                    <a:pt x="2268" y="794"/>
                    <a:pt x="2404" y="529"/>
                    <a:pt x="2404" y="416"/>
                  </a:cubicBezTo>
                  <a:cubicBezTo>
                    <a:pt x="2404" y="303"/>
                    <a:pt x="2267" y="0"/>
                    <a:pt x="1950" y="53"/>
                  </a:cubicBezTo>
                  <a:close/>
                </a:path>
              </a:pathLst>
            </a:custGeom>
            <a:solidFill>
              <a:srgbClr val="FF0000">
                <a:alpha val="14117"/>
              </a:srgbClr>
            </a:solidFill>
            <a:ln w="19050" cap="rnd" cmpd="sng">
              <a:solidFill>
                <a:srgbClr val="CC0000"/>
              </a:solidFill>
              <a:prstDash val="sysDot"/>
              <a:round/>
              <a:headEnd/>
              <a:tailEnd/>
            </a:ln>
          </p:spPr>
          <p:txBody>
            <a:bodyPr/>
            <a:lstStyle/>
            <a:p>
              <a:pPr algn="l" eaLnBrk="1" hangingPunct="1"/>
              <a:endParaRPr lang="en-US" sz="1800">
                <a:solidFill>
                  <a:srgbClr val="000000"/>
                </a:solidFill>
                <a:latin typeface="Calibri" pitchFamily="34" charset="0"/>
                <a:cs typeface="Arial" charset="0"/>
              </a:endParaRPr>
            </a:p>
          </p:txBody>
        </p:sp>
      </p:grpSp>
      <p:sp>
        <p:nvSpPr>
          <p:cNvPr id="2" name="Rectangle 2">
            <a:extLst>
              <a:ext uri="{FF2B5EF4-FFF2-40B4-BE49-F238E27FC236}">
                <a16:creationId xmlns:a16="http://schemas.microsoft.com/office/drawing/2014/main" id="{F9FDD9D3-C07F-C5D3-5AD5-F0DB5B282B7E}"/>
              </a:ext>
            </a:extLst>
          </p:cNvPr>
          <p:cNvSpPr>
            <a:spLocks noChangeArrowheads="1"/>
          </p:cNvSpPr>
          <p:nvPr/>
        </p:nvSpPr>
        <p:spPr bwMode="auto">
          <a:xfrm rot="10800000">
            <a:off x="6781347" y="5439612"/>
            <a:ext cx="1727200" cy="827087"/>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3" name="Text Box 16">
            <a:extLst>
              <a:ext uri="{FF2B5EF4-FFF2-40B4-BE49-F238E27FC236}">
                <a16:creationId xmlns:a16="http://schemas.microsoft.com/office/drawing/2014/main" id="{6B6B1C84-88DF-138A-1C37-A6A51F147ED5}"/>
              </a:ext>
            </a:extLst>
          </p:cNvPr>
          <p:cNvSpPr txBox="1">
            <a:spLocks noChangeArrowheads="1"/>
          </p:cNvSpPr>
          <p:nvPr/>
        </p:nvSpPr>
        <p:spPr bwMode="auto">
          <a:xfrm>
            <a:off x="7000988" y="5668490"/>
            <a:ext cx="1287917" cy="369332"/>
          </a:xfrm>
          <a:prstGeom prst="rect">
            <a:avLst/>
          </a:prstGeom>
          <a:noFill/>
          <a:ln w="9525">
            <a:noFill/>
            <a:miter lim="800000"/>
            <a:headEnd/>
            <a:tailEnd/>
          </a:ln>
        </p:spPr>
        <p:txBody>
          <a:bodyPr wrap="none">
            <a:spAutoFit/>
          </a:bodyPr>
          <a:lstStyle/>
          <a:p>
            <a:pPr algn="l" eaLnBrk="1" hangingPunct="1"/>
            <a:r>
              <a:rPr lang="en-US" sz="1800" b="1" dirty="0">
                <a:solidFill>
                  <a:srgbClr val="000000"/>
                </a:solidFill>
                <a:latin typeface="Calibri" pitchFamily="34" charset="0"/>
                <a:cs typeface="Arial" charset="0"/>
              </a:rPr>
              <a:t>Memristors</a:t>
            </a:r>
          </a:p>
        </p:txBody>
      </p:sp>
      <p:pic>
        <p:nvPicPr>
          <p:cNvPr id="4" name="Picture 3">
            <a:extLst>
              <a:ext uri="{FF2B5EF4-FFF2-40B4-BE49-F238E27FC236}">
                <a16:creationId xmlns:a16="http://schemas.microsoft.com/office/drawing/2014/main" id="{BC8EAB95-1F9B-D3D7-B42B-9548EEA0D586}"/>
              </a:ext>
            </a:extLst>
          </p:cNvPr>
          <p:cNvPicPr>
            <a:picLocks noChangeAspect="1"/>
          </p:cNvPicPr>
          <p:nvPr/>
        </p:nvPicPr>
        <p:blipFill>
          <a:blip r:embed="rId11" cstate="print"/>
          <a:stretch>
            <a:fillRect/>
          </a:stretch>
        </p:blipFill>
        <p:spPr>
          <a:xfrm>
            <a:off x="4870905" y="5169755"/>
            <a:ext cx="1727200" cy="1438239"/>
          </a:xfrm>
          <a:prstGeom prst="rect">
            <a:avLst/>
          </a:prstGeom>
        </p:spPr>
      </p:pic>
      <p:sp>
        <p:nvSpPr>
          <p:cNvPr id="6" name="TextBox 5">
            <a:extLst>
              <a:ext uri="{FF2B5EF4-FFF2-40B4-BE49-F238E27FC236}">
                <a16:creationId xmlns:a16="http://schemas.microsoft.com/office/drawing/2014/main" id="{C152C1A9-88C9-E656-F6A2-6EBAA175D7EA}"/>
              </a:ext>
            </a:extLst>
          </p:cNvPr>
          <p:cNvSpPr txBox="1"/>
          <p:nvPr/>
        </p:nvSpPr>
        <p:spPr>
          <a:xfrm>
            <a:off x="2028159" y="140039"/>
            <a:ext cx="4515467" cy="523220"/>
          </a:xfrm>
          <a:prstGeom prst="rect">
            <a:avLst/>
          </a:prstGeom>
          <a:noFill/>
          <a:ln w="28575">
            <a:noFill/>
          </a:ln>
        </p:spPr>
        <p:txBody>
          <a:bodyPr wrap="none" rtlCol="0">
            <a:spAutoFit/>
          </a:bodyPr>
          <a:lstStyle/>
          <a:p>
            <a:r>
              <a:rPr lang="en-US" sz="2800" b="1" dirty="0">
                <a:latin typeface="Calibri" panose="020F0502020204030204" pitchFamily="34" charset="0"/>
                <a:cs typeface="Calibri" panose="020F0502020204030204" pitchFamily="34" charset="0"/>
              </a:rPr>
              <a:t>New Directions in Electronics</a:t>
            </a:r>
          </a:p>
        </p:txBody>
      </p:sp>
    </p:spTree>
    <p:extLst>
      <p:ext uri="{BB962C8B-B14F-4D97-AF65-F5344CB8AC3E}">
        <p14:creationId xmlns:p14="http://schemas.microsoft.com/office/powerpoint/2010/main" val="3454846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9" descr="intel-fin"/>
          <p:cNvPicPr>
            <a:picLocks noChangeAspect="1" noChangeArrowheads="1"/>
          </p:cNvPicPr>
          <p:nvPr/>
        </p:nvPicPr>
        <p:blipFill>
          <a:blip r:embed="rId3" cstate="print"/>
          <a:srcRect b="28223"/>
          <a:stretch>
            <a:fillRect/>
          </a:stretch>
        </p:blipFill>
        <p:spPr bwMode="auto">
          <a:xfrm>
            <a:off x="7726680" y="805139"/>
            <a:ext cx="1323419" cy="1633261"/>
          </a:xfrm>
          <a:prstGeom prst="rect">
            <a:avLst/>
          </a:prstGeom>
          <a:noFill/>
        </p:spPr>
      </p:pic>
      <p:sp>
        <p:nvSpPr>
          <p:cNvPr id="43" name="Szövegdoboz 42"/>
          <p:cNvSpPr txBox="1"/>
          <p:nvPr/>
        </p:nvSpPr>
        <p:spPr>
          <a:xfrm>
            <a:off x="228600" y="0"/>
            <a:ext cx="3186450" cy="1077218"/>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Towards </a:t>
            </a:r>
            <a:r>
              <a:rPr lang="hu-HU" sz="3200" dirty="0" err="1">
                <a:latin typeface="Calibri"/>
              </a:rPr>
              <a:t>quantum</a:t>
            </a:r>
            <a:endParaRPr lang="hu-HU" sz="3200" dirty="0">
              <a:latin typeface="Calibri"/>
            </a:endParaRPr>
          </a:p>
          <a:p>
            <a:pPr algn="l" eaLnBrk="1" fontAlgn="auto" hangingPunct="1">
              <a:spcBef>
                <a:spcPts val="0"/>
              </a:spcBef>
              <a:spcAft>
                <a:spcPts val="0"/>
              </a:spcAft>
            </a:pPr>
            <a:endParaRPr lang="en-US" sz="3200" dirty="0">
              <a:latin typeface="Calibri"/>
            </a:endParaRPr>
          </a:p>
        </p:txBody>
      </p:sp>
      <p:sp>
        <p:nvSpPr>
          <p:cNvPr id="55" name="Szövegdoboz 54"/>
          <p:cNvSpPr txBox="1"/>
          <p:nvPr/>
        </p:nvSpPr>
        <p:spPr>
          <a:xfrm>
            <a:off x="228600" y="835224"/>
            <a:ext cx="4741747" cy="954107"/>
          </a:xfrm>
          <a:prstGeom prst="rect">
            <a:avLst/>
          </a:prstGeom>
          <a:noFill/>
        </p:spPr>
        <p:txBody>
          <a:bodyPr wrap="none" rtlCol="0">
            <a:spAutoFit/>
          </a:bodyPr>
          <a:lstStyle/>
          <a:p>
            <a:pPr algn="l" eaLnBrk="1" fontAlgn="auto" hangingPunct="1">
              <a:spcBef>
                <a:spcPts val="0"/>
              </a:spcBef>
              <a:spcAft>
                <a:spcPts val="0"/>
              </a:spcAft>
            </a:pPr>
            <a:r>
              <a:rPr lang="en-US" sz="2800" b="1" dirty="0" err="1">
                <a:solidFill>
                  <a:srgbClr val="000000"/>
                </a:solidFill>
                <a:latin typeface="Calibri"/>
              </a:rPr>
              <a:t>MosFET</a:t>
            </a:r>
            <a:r>
              <a:rPr lang="en-US" sz="2800" b="1" dirty="0">
                <a:solidFill>
                  <a:srgbClr val="000000"/>
                </a:solidFill>
                <a:latin typeface="Calibri"/>
              </a:rPr>
              <a:t>: </a:t>
            </a:r>
            <a:r>
              <a:rPr lang="en-US" sz="2800" b="1" dirty="0">
                <a:solidFill>
                  <a:srgbClr val="C00000"/>
                </a:solidFill>
                <a:latin typeface="Calibri"/>
              </a:rPr>
              <a:t>Bottleneck is leakage </a:t>
            </a:r>
          </a:p>
          <a:p>
            <a:pPr algn="l" eaLnBrk="1" fontAlgn="auto" hangingPunct="1">
              <a:spcBef>
                <a:spcPts val="0"/>
              </a:spcBef>
              <a:spcAft>
                <a:spcPts val="0"/>
              </a:spcAft>
            </a:pPr>
            <a:r>
              <a:rPr lang="en-US" sz="2800" b="1" dirty="0">
                <a:solidFill>
                  <a:srgbClr val="C00000"/>
                </a:solidFill>
                <a:latin typeface="Calibri"/>
              </a:rPr>
              <a:t>			</a:t>
            </a:r>
          </a:p>
        </p:txBody>
      </p:sp>
      <p:pic>
        <p:nvPicPr>
          <p:cNvPr id="118786" name="Picture 2" descr="http://upload.wikimedia.org/wikipedia/commons/thumb/e/e2/Stylised_Lithium_Atom.png/200px-Stylised_Lithium_Atom.png"/>
          <p:cNvPicPr>
            <a:picLocks noChangeAspect="1" noChangeArrowheads="1"/>
          </p:cNvPicPr>
          <p:nvPr/>
        </p:nvPicPr>
        <p:blipFill>
          <a:blip r:embed="rId4" cstate="print"/>
          <a:srcRect/>
          <a:stretch>
            <a:fillRect/>
          </a:stretch>
        </p:blipFill>
        <p:spPr bwMode="auto">
          <a:xfrm>
            <a:off x="7601576" y="4960884"/>
            <a:ext cx="1304758" cy="1487425"/>
          </a:xfrm>
          <a:prstGeom prst="rect">
            <a:avLst/>
          </a:prstGeom>
          <a:noFill/>
        </p:spPr>
      </p:pic>
      <p:sp>
        <p:nvSpPr>
          <p:cNvPr id="24" name="Szövegdoboz 23"/>
          <p:cNvSpPr txBox="1"/>
          <p:nvPr/>
        </p:nvSpPr>
        <p:spPr>
          <a:xfrm>
            <a:off x="228600" y="4724400"/>
            <a:ext cx="6591805" cy="954107"/>
          </a:xfrm>
          <a:prstGeom prst="rect">
            <a:avLst/>
          </a:prstGeom>
          <a:noFill/>
        </p:spPr>
        <p:txBody>
          <a:bodyPr wrap="none" rtlCol="0">
            <a:spAutoFit/>
          </a:bodyPr>
          <a:lstStyle/>
          <a:p>
            <a:pPr algn="l" eaLnBrk="1" fontAlgn="auto" hangingPunct="1">
              <a:spcBef>
                <a:spcPts val="0"/>
              </a:spcBef>
              <a:spcAft>
                <a:spcPts val="0"/>
              </a:spcAft>
            </a:pPr>
            <a:r>
              <a:rPr lang="en-US" sz="2800" b="1" dirty="0">
                <a:solidFill>
                  <a:srgbClr val="000000"/>
                </a:solidFill>
                <a:latin typeface="Calibri"/>
              </a:rPr>
              <a:t>Atoms, molecule: </a:t>
            </a:r>
            <a:r>
              <a:rPr lang="en-US" sz="2800" dirty="0">
                <a:solidFill>
                  <a:srgbClr val="000000"/>
                </a:solidFill>
                <a:latin typeface="Calibri"/>
              </a:rPr>
              <a:t>Full quantum description</a:t>
            </a:r>
          </a:p>
          <a:p>
            <a:pPr algn="l" eaLnBrk="1" fontAlgn="auto" hangingPunct="1">
              <a:spcBef>
                <a:spcPts val="0"/>
              </a:spcBef>
              <a:spcAft>
                <a:spcPts val="0"/>
              </a:spcAft>
            </a:pPr>
            <a:r>
              <a:rPr lang="hu-HU" sz="2800" dirty="0">
                <a:solidFill>
                  <a:srgbClr val="000000"/>
                </a:solidFill>
                <a:latin typeface="Calibri"/>
              </a:rPr>
              <a:t>Schrödinger </a:t>
            </a:r>
            <a:r>
              <a:rPr lang="hu-HU" sz="2800" dirty="0" err="1">
                <a:solidFill>
                  <a:srgbClr val="000000"/>
                </a:solidFill>
                <a:latin typeface="Calibri"/>
              </a:rPr>
              <a:t>equation</a:t>
            </a:r>
            <a:r>
              <a:rPr lang="hu-HU" sz="2800" dirty="0">
                <a:solidFill>
                  <a:srgbClr val="000000"/>
                </a:solidFill>
                <a:latin typeface="Calibri"/>
              </a:rPr>
              <a:t> </a:t>
            </a:r>
            <a:r>
              <a:rPr lang="hu-HU" sz="2800" dirty="0">
                <a:solidFill>
                  <a:srgbClr val="000000"/>
                </a:solidFill>
                <a:latin typeface="Calibri"/>
                <a:sym typeface="Wingdings" pitchFamily="2" charset="2"/>
              </a:rPr>
              <a:t> </a:t>
            </a:r>
            <a:r>
              <a:rPr lang="hu-HU" sz="2800" dirty="0" err="1">
                <a:solidFill>
                  <a:srgbClr val="000000"/>
                </a:solidFill>
                <a:latin typeface="Calibri"/>
                <a:sym typeface="Wingdings" pitchFamily="2" charset="2"/>
              </a:rPr>
              <a:t>Periodic</a:t>
            </a:r>
            <a:r>
              <a:rPr lang="hu-HU" sz="2800" dirty="0">
                <a:solidFill>
                  <a:srgbClr val="000000"/>
                </a:solidFill>
                <a:latin typeface="Calibri"/>
                <a:sym typeface="Wingdings" pitchFamily="2" charset="2"/>
              </a:rPr>
              <a:t> </a:t>
            </a:r>
            <a:r>
              <a:rPr lang="hu-HU" sz="2800" dirty="0" err="1">
                <a:solidFill>
                  <a:srgbClr val="000000"/>
                </a:solidFill>
                <a:latin typeface="Calibri"/>
                <a:sym typeface="Wingdings" pitchFamily="2" charset="2"/>
              </a:rPr>
              <a:t>table</a:t>
            </a:r>
            <a:r>
              <a:rPr lang="hu-HU" sz="2800" dirty="0">
                <a:solidFill>
                  <a:srgbClr val="000000"/>
                </a:solidFill>
                <a:latin typeface="Calibri"/>
              </a:rPr>
              <a:t> </a:t>
            </a:r>
          </a:p>
        </p:txBody>
      </p:sp>
      <p:sp>
        <p:nvSpPr>
          <p:cNvPr id="25" name="Szövegdoboz 24"/>
          <p:cNvSpPr txBox="1"/>
          <p:nvPr/>
        </p:nvSpPr>
        <p:spPr>
          <a:xfrm>
            <a:off x="304800" y="2438400"/>
            <a:ext cx="6380273" cy="1815882"/>
          </a:xfrm>
          <a:prstGeom prst="rect">
            <a:avLst/>
          </a:prstGeom>
          <a:noFill/>
        </p:spPr>
        <p:txBody>
          <a:bodyPr wrap="none" rtlCol="0">
            <a:spAutoFit/>
          </a:bodyPr>
          <a:lstStyle/>
          <a:p>
            <a:pPr algn="l" eaLnBrk="1" fontAlgn="auto" hangingPunct="1">
              <a:spcBef>
                <a:spcPts val="0"/>
              </a:spcBef>
              <a:spcAft>
                <a:spcPts val="0"/>
              </a:spcAft>
            </a:pPr>
            <a:r>
              <a:rPr lang="en-US" sz="2800" b="1" dirty="0">
                <a:solidFill>
                  <a:srgbClr val="000000"/>
                </a:solidFill>
                <a:latin typeface="Calibri"/>
              </a:rPr>
              <a:t>Nanoscale objects: </a:t>
            </a:r>
            <a:endParaRPr lang="hu-HU" sz="2800" b="1" dirty="0">
              <a:solidFill>
                <a:srgbClr val="000000"/>
              </a:solidFill>
              <a:latin typeface="Calibri"/>
            </a:endParaRPr>
          </a:p>
          <a:p>
            <a:pPr algn="l" eaLnBrk="1" fontAlgn="auto" hangingPunct="1">
              <a:spcBef>
                <a:spcPts val="0"/>
              </a:spcBef>
              <a:spcAft>
                <a:spcPts val="0"/>
              </a:spcAft>
            </a:pPr>
            <a:r>
              <a:rPr lang="en-US" sz="2800" dirty="0">
                <a:solidFill>
                  <a:srgbClr val="000000"/>
                </a:solidFill>
                <a:latin typeface="Calibri"/>
              </a:rPr>
              <a:t>Small is different. E.g.</a:t>
            </a:r>
          </a:p>
          <a:p>
            <a:pPr algn="l" eaLnBrk="1" fontAlgn="auto" hangingPunct="1">
              <a:spcBef>
                <a:spcPts val="0"/>
              </a:spcBef>
              <a:spcAft>
                <a:spcPts val="0"/>
              </a:spcAft>
            </a:pPr>
            <a:r>
              <a:rPr lang="hu-HU" sz="2800" dirty="0">
                <a:solidFill>
                  <a:srgbClr val="000000"/>
                </a:solidFill>
                <a:latin typeface="Calibri"/>
              </a:rPr>
              <a:t>- </a:t>
            </a:r>
            <a:r>
              <a:rPr lang="hu-HU" sz="2800" dirty="0" err="1">
                <a:solidFill>
                  <a:srgbClr val="000000"/>
                </a:solidFill>
                <a:latin typeface="Calibri"/>
              </a:rPr>
              <a:t>Single</a:t>
            </a:r>
            <a:r>
              <a:rPr lang="hu-HU" sz="2800" dirty="0">
                <a:solidFill>
                  <a:srgbClr val="000000"/>
                </a:solidFill>
                <a:latin typeface="Calibri"/>
              </a:rPr>
              <a:t> </a:t>
            </a:r>
            <a:r>
              <a:rPr lang="hu-HU" sz="2800" dirty="0" err="1">
                <a:solidFill>
                  <a:srgbClr val="000000"/>
                </a:solidFill>
                <a:latin typeface="Calibri"/>
              </a:rPr>
              <a:t>electron</a:t>
            </a:r>
            <a:r>
              <a:rPr lang="hu-HU" sz="2800" dirty="0">
                <a:solidFill>
                  <a:srgbClr val="000000"/>
                </a:solidFill>
                <a:latin typeface="Calibri"/>
              </a:rPr>
              <a:t> </a:t>
            </a:r>
            <a:r>
              <a:rPr lang="hu-HU" sz="2800" dirty="0" err="1">
                <a:solidFill>
                  <a:srgbClr val="000000"/>
                </a:solidFill>
                <a:latin typeface="Calibri"/>
              </a:rPr>
              <a:t>transistor</a:t>
            </a:r>
            <a:r>
              <a:rPr lang="hu-HU" sz="2800" dirty="0">
                <a:solidFill>
                  <a:srgbClr val="000000"/>
                </a:solidFill>
                <a:latin typeface="Calibri"/>
              </a:rPr>
              <a:t> (</a:t>
            </a:r>
            <a:r>
              <a:rPr lang="hu-HU" sz="2800" dirty="0" err="1">
                <a:solidFill>
                  <a:srgbClr val="000000"/>
                </a:solidFill>
                <a:latin typeface="Calibri"/>
              </a:rPr>
              <a:t>Quantum</a:t>
            </a:r>
            <a:r>
              <a:rPr lang="hu-HU" sz="2800" dirty="0">
                <a:solidFill>
                  <a:srgbClr val="000000"/>
                </a:solidFill>
                <a:latin typeface="Calibri"/>
              </a:rPr>
              <a:t> </a:t>
            </a:r>
            <a:r>
              <a:rPr lang="hu-HU" sz="2800" dirty="0" err="1">
                <a:solidFill>
                  <a:srgbClr val="000000"/>
                </a:solidFill>
                <a:latin typeface="Calibri"/>
              </a:rPr>
              <a:t>dots</a:t>
            </a:r>
            <a:r>
              <a:rPr lang="hu-HU" sz="2800" dirty="0">
                <a:solidFill>
                  <a:srgbClr val="000000"/>
                </a:solidFill>
                <a:latin typeface="Calibri"/>
              </a:rPr>
              <a:t>)</a:t>
            </a:r>
          </a:p>
          <a:p>
            <a:pPr algn="l" eaLnBrk="1" fontAlgn="auto" hangingPunct="1">
              <a:spcBef>
                <a:spcPts val="0"/>
              </a:spcBef>
              <a:spcAft>
                <a:spcPts val="0"/>
              </a:spcAft>
            </a:pPr>
            <a:r>
              <a:rPr lang="hu-HU" sz="2800" dirty="0">
                <a:solidFill>
                  <a:srgbClr val="000000"/>
                </a:solidFill>
                <a:latin typeface="Calibri"/>
              </a:rPr>
              <a:t>- </a:t>
            </a:r>
            <a:r>
              <a:rPr lang="en-US" sz="2800" dirty="0">
                <a:solidFill>
                  <a:srgbClr val="000000"/>
                </a:solidFill>
                <a:latin typeface="Calibri"/>
              </a:rPr>
              <a:t>If L ≈ </a:t>
            </a:r>
            <a:r>
              <a:rPr lang="el-GR" sz="2800" dirty="0">
                <a:solidFill>
                  <a:srgbClr val="000000"/>
                </a:solidFill>
                <a:latin typeface="Calibri"/>
              </a:rPr>
              <a:t>λ</a:t>
            </a:r>
            <a:r>
              <a:rPr lang="en-US" sz="1400" dirty="0">
                <a:solidFill>
                  <a:srgbClr val="000000"/>
                </a:solidFill>
                <a:latin typeface="Calibri"/>
              </a:rPr>
              <a:t>F </a:t>
            </a:r>
            <a:r>
              <a:rPr lang="en-US" sz="2800" dirty="0">
                <a:solidFill>
                  <a:srgbClr val="000000"/>
                </a:solidFill>
                <a:latin typeface="Calibri"/>
              </a:rPr>
              <a:t>or L</a:t>
            </a:r>
            <a:r>
              <a:rPr lang="en-US" sz="1400" dirty="0">
                <a:solidFill>
                  <a:srgbClr val="000000"/>
                </a:solidFill>
                <a:latin typeface="Calibri"/>
              </a:rPr>
              <a:t> </a:t>
            </a:r>
            <a:r>
              <a:rPr lang="el-GR" sz="1400" dirty="0">
                <a:solidFill>
                  <a:srgbClr val="000000"/>
                </a:solidFill>
                <a:latin typeface="Calibri"/>
              </a:rPr>
              <a:t>φ</a:t>
            </a:r>
            <a:r>
              <a:rPr lang="en-US" sz="1400" dirty="0">
                <a:solidFill>
                  <a:srgbClr val="000000"/>
                </a:solidFill>
                <a:latin typeface="Calibri"/>
              </a:rPr>
              <a:t> </a:t>
            </a:r>
            <a:r>
              <a:rPr lang="en-US" sz="2800" dirty="0">
                <a:solidFill>
                  <a:srgbClr val="000000"/>
                </a:solidFill>
                <a:latin typeface="Calibri"/>
              </a:rPr>
              <a:t>various quantum effects….</a:t>
            </a:r>
            <a:endParaRPr lang="hu-HU" sz="2800" dirty="0">
              <a:solidFill>
                <a:srgbClr val="000000"/>
              </a:solidFill>
              <a:latin typeface="Calibri"/>
            </a:endParaRP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895144">
            <a:off x="6133243" y="2612547"/>
            <a:ext cx="1483849" cy="1235900"/>
          </a:xfrm>
          <a:prstGeom prst="rect">
            <a:avLst/>
          </a:prstGeom>
          <a:noFill/>
          <a:ln w="9525">
            <a:noFill/>
            <a:miter lim="800000"/>
            <a:headEnd/>
            <a:tailEnd/>
          </a:ln>
        </p:spPr>
      </p:pic>
      <p:pic>
        <p:nvPicPr>
          <p:cNvPr id="27" name="Picture 4"/>
          <p:cNvPicPr>
            <a:picLocks noChangeAspect="1" noChangeArrowheads="1"/>
          </p:cNvPicPr>
          <p:nvPr/>
        </p:nvPicPr>
        <p:blipFill>
          <a:blip r:embed="rId6" cstate="print">
            <a:clrChange>
              <a:clrFrom>
                <a:srgbClr val="FFFFFF"/>
              </a:clrFrom>
              <a:clrTo>
                <a:srgbClr val="FFFFFF">
                  <a:alpha val="0"/>
                </a:srgbClr>
              </a:clrTo>
            </a:clrChange>
          </a:blip>
          <a:srcRect b="9190"/>
          <a:stretch>
            <a:fillRect/>
          </a:stretch>
        </p:blipFill>
        <p:spPr bwMode="auto">
          <a:xfrm rot="2149975">
            <a:off x="7237288" y="3795348"/>
            <a:ext cx="1390718" cy="1313316"/>
          </a:xfrm>
          <a:prstGeom prst="rect">
            <a:avLst/>
          </a:prstGeom>
          <a:noFill/>
          <a:ln w="9525">
            <a:noFill/>
            <a:miter lim="800000"/>
            <a:headEnd/>
            <a:tailEnd/>
          </a:ln>
        </p:spPr>
      </p:pic>
      <p:pic>
        <p:nvPicPr>
          <p:cNvPr id="28" name="Picture 21"/>
          <p:cNvPicPr>
            <a:picLocks noChangeAspect="1" noChangeArrowheads="1"/>
          </p:cNvPicPr>
          <p:nvPr/>
        </p:nvPicPr>
        <p:blipFill>
          <a:blip r:embed="rId7" cstate="print"/>
          <a:srcRect l="37289" r="11461" b="26945"/>
          <a:stretch>
            <a:fillRect/>
          </a:stretch>
        </p:blipFill>
        <p:spPr bwMode="auto">
          <a:xfrm>
            <a:off x="7706708" y="2446284"/>
            <a:ext cx="1315372" cy="1406856"/>
          </a:xfrm>
          <a:prstGeom prst="rect">
            <a:avLst/>
          </a:prstGeom>
          <a:noFill/>
          <a:ln w="9525">
            <a:noFill/>
            <a:miter lim="800000"/>
            <a:headEnd/>
            <a:tailEnd/>
          </a:ln>
        </p:spPr>
      </p:pic>
    </p:spTree>
    <p:extLst>
      <p:ext uri="{BB962C8B-B14F-4D97-AF65-F5344CB8AC3E}">
        <p14:creationId xmlns:p14="http://schemas.microsoft.com/office/powerpoint/2010/main" val="41579735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8493" y="804754"/>
            <a:ext cx="4194080"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67281" y="3578141"/>
            <a:ext cx="3194657"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F81BD">
                    <a:lumMod val="75000"/>
                  </a:srgbClr>
                </a:solidFill>
                <a:effectLst/>
                <a:uLnTx/>
                <a:uFillTx/>
                <a:latin typeface="+mn-lt"/>
                <a:ea typeface="+mn-ea"/>
                <a:cs typeface="Arial" pitchFamily="34" charset="0"/>
              </a:rPr>
              <a:t>K. </a:t>
            </a:r>
            <a:r>
              <a:rPr kumimoji="0" lang="en-US" sz="1400" b="0" i="0" u="none" strike="noStrike" kern="1200" cap="none" spc="0" normalizeH="0" baseline="0" noProof="0" dirty="0" err="1">
                <a:ln>
                  <a:noFill/>
                </a:ln>
                <a:solidFill>
                  <a:srgbClr val="4F81BD">
                    <a:lumMod val="75000"/>
                  </a:srgbClr>
                </a:solidFill>
                <a:effectLst/>
                <a:uLnTx/>
                <a:uFillTx/>
                <a:latin typeface="+mn-lt"/>
                <a:ea typeface="+mn-ea"/>
                <a:cs typeface="Arial" pitchFamily="34" charset="0"/>
              </a:rPr>
              <a:t>Terabe</a:t>
            </a:r>
            <a:r>
              <a:rPr kumimoji="0" lang="en-US" sz="1400" b="0" i="0" u="none" strike="noStrike" kern="1200" cap="none" spc="0" normalizeH="0" baseline="0" noProof="0" dirty="0">
                <a:ln>
                  <a:noFill/>
                </a:ln>
                <a:solidFill>
                  <a:srgbClr val="4F81BD">
                    <a:lumMod val="75000"/>
                  </a:srgbClr>
                </a:solidFill>
                <a:effectLst/>
                <a:uLnTx/>
                <a:uFillTx/>
                <a:latin typeface="+mn-lt"/>
                <a:ea typeface="+mn-ea"/>
                <a:cs typeface="Arial" pitchFamily="34" charset="0"/>
              </a:rPr>
              <a:t> </a:t>
            </a:r>
            <a:r>
              <a:rPr kumimoji="0" lang="en-US" sz="1400" b="0" i="1" u="none" strike="noStrike" kern="1200" cap="none" spc="0" normalizeH="0" baseline="0" noProof="0" dirty="0">
                <a:ln>
                  <a:noFill/>
                </a:ln>
                <a:solidFill>
                  <a:srgbClr val="4F81BD">
                    <a:lumMod val="75000"/>
                  </a:srgbClr>
                </a:solidFill>
                <a:effectLst/>
                <a:uLnTx/>
                <a:uFillTx/>
                <a:latin typeface="+mn-lt"/>
                <a:ea typeface="+mn-ea"/>
                <a:cs typeface="Arial" pitchFamily="34" charset="0"/>
              </a:rPr>
              <a:t>et al.</a:t>
            </a:r>
            <a:r>
              <a:rPr kumimoji="0" lang="en-US" sz="1400" b="0" i="0" u="none" strike="noStrike" kern="1200" cap="none" spc="0" normalizeH="0" baseline="0" noProof="0" dirty="0">
                <a:ln>
                  <a:noFill/>
                </a:ln>
                <a:solidFill>
                  <a:srgbClr val="4F81BD">
                    <a:lumMod val="75000"/>
                  </a:srgbClr>
                </a:solidFill>
                <a:effectLst/>
                <a:uLnTx/>
                <a:uFillTx/>
                <a:latin typeface="+mn-lt"/>
                <a:ea typeface="+mn-ea"/>
                <a:cs typeface="Arial" pitchFamily="34" charset="0"/>
              </a:rPr>
              <a:t>, Adv. Mater </a:t>
            </a:r>
            <a:r>
              <a:rPr kumimoji="0" lang="en-US" sz="1400" b="1" i="0" u="none" strike="noStrike" kern="1200" cap="none" spc="0" normalizeH="0" baseline="0" noProof="0" dirty="0">
                <a:ln>
                  <a:noFill/>
                </a:ln>
                <a:solidFill>
                  <a:srgbClr val="4F81BD">
                    <a:lumMod val="75000"/>
                  </a:srgbClr>
                </a:solidFill>
                <a:effectLst/>
                <a:uLnTx/>
                <a:uFillTx/>
                <a:latin typeface="+mn-lt"/>
                <a:ea typeface="+mn-ea"/>
                <a:cs typeface="Arial" pitchFamily="34" charset="0"/>
              </a:rPr>
              <a:t>8</a:t>
            </a:r>
            <a:r>
              <a:rPr kumimoji="0" lang="en-US" sz="1400" b="0" i="0" u="none" strike="noStrike" kern="1200" cap="none" spc="0" normalizeH="0" baseline="0" noProof="0" dirty="0">
                <a:ln>
                  <a:noFill/>
                </a:ln>
                <a:solidFill>
                  <a:srgbClr val="4F81BD">
                    <a:lumMod val="75000"/>
                  </a:srgbClr>
                </a:solidFill>
                <a:effectLst/>
                <a:uLnTx/>
                <a:uFillTx/>
                <a:latin typeface="+mn-lt"/>
                <a:ea typeface="+mn-ea"/>
                <a:cs typeface="Arial" pitchFamily="34" charset="0"/>
              </a:rPr>
              <a:t>, 536 (2007).</a:t>
            </a:r>
            <a:endParaRPr kumimoji="0" lang="hu-HU" sz="1400" b="0" i="0" u="none" strike="noStrike" kern="1200" cap="none" spc="0" normalizeH="0" baseline="0" noProof="0" dirty="0">
              <a:ln>
                <a:noFill/>
              </a:ln>
              <a:solidFill>
                <a:srgbClr val="4F81BD">
                  <a:lumMod val="75000"/>
                </a:srgbClr>
              </a:solidFill>
              <a:effectLst/>
              <a:uLnTx/>
              <a:uFillTx/>
              <a:latin typeface="+mn-lt"/>
              <a:ea typeface="+mn-ea"/>
              <a:cs typeface="Arial" pitchFamily="34" charset="0"/>
            </a:endParaRPr>
          </a:p>
        </p:txBody>
      </p:sp>
      <p:sp>
        <p:nvSpPr>
          <p:cNvPr id="34" name="Text Box 33"/>
          <p:cNvSpPr txBox="1">
            <a:spLocks noChangeArrowheads="1"/>
          </p:cNvSpPr>
          <p:nvPr/>
        </p:nvSpPr>
        <p:spPr bwMode="auto">
          <a:xfrm>
            <a:off x="0" y="4495"/>
            <a:ext cx="68294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30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 possible reali</a:t>
            </a:r>
            <a:r>
              <a:rPr kumimoji="0" lang="en-US" altLang="hu-HU" sz="30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z</a:t>
            </a:r>
            <a:r>
              <a:rPr kumimoji="0" lang="hu-HU" altLang="hu-HU" sz="30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ation of resistive switching</a:t>
            </a:r>
            <a:endParaRPr kumimoji="0" lang="en-GB" altLang="hu-HU" sz="300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2" name="Text Box 395"/>
          <p:cNvSpPr txBox="1">
            <a:spLocks noChangeArrowheads="1"/>
          </p:cNvSpPr>
          <p:nvPr/>
        </p:nvSpPr>
        <p:spPr bwMode="auto">
          <a:xfrm>
            <a:off x="161611" y="1981200"/>
            <a:ext cx="4486589" cy="120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668" tIns="47834" rIns="95668" bIns="47834">
            <a:spAutoFit/>
          </a:bodyPr>
          <a:lstStyle>
            <a:lvl1pPr defTabSz="957263" eaLnBrk="0" hangingPunct="0">
              <a:defRPr sz="10200">
                <a:solidFill>
                  <a:schemeClr val="tx1"/>
                </a:solidFill>
                <a:latin typeface="Arial" charset="0"/>
              </a:defRPr>
            </a:lvl1pPr>
            <a:lvl2pPr marL="742950" indent="-285750" defTabSz="957263" eaLnBrk="0" hangingPunct="0">
              <a:defRPr sz="10200">
                <a:solidFill>
                  <a:schemeClr val="tx1"/>
                </a:solidFill>
                <a:latin typeface="Arial" charset="0"/>
              </a:defRPr>
            </a:lvl2pPr>
            <a:lvl3pPr marL="1143000" indent="-228600" defTabSz="957263" eaLnBrk="0" hangingPunct="0">
              <a:defRPr sz="10200">
                <a:solidFill>
                  <a:schemeClr val="tx1"/>
                </a:solidFill>
                <a:latin typeface="Arial" charset="0"/>
              </a:defRPr>
            </a:lvl3pPr>
            <a:lvl4pPr marL="1600200" indent="-228600" defTabSz="957263" eaLnBrk="0" hangingPunct="0">
              <a:defRPr sz="10200">
                <a:solidFill>
                  <a:schemeClr val="tx1"/>
                </a:solidFill>
                <a:latin typeface="Arial" charset="0"/>
              </a:defRPr>
            </a:lvl4pPr>
            <a:lvl5pPr marL="2057400" indent="-228600" defTabSz="957263" eaLnBrk="0" hangingPunct="0">
              <a:defRPr sz="10200">
                <a:solidFill>
                  <a:schemeClr val="tx1"/>
                </a:solidFill>
                <a:latin typeface="Arial" charset="0"/>
              </a:defRPr>
            </a:lvl5pPr>
            <a:lvl6pPr marL="2514600" indent="-228600" defTabSz="957263" eaLnBrk="0" fontAlgn="base" hangingPunct="0">
              <a:spcBef>
                <a:spcPct val="0"/>
              </a:spcBef>
              <a:spcAft>
                <a:spcPct val="0"/>
              </a:spcAft>
              <a:defRPr sz="10200">
                <a:solidFill>
                  <a:schemeClr val="tx1"/>
                </a:solidFill>
                <a:latin typeface="Arial" charset="0"/>
              </a:defRPr>
            </a:lvl6pPr>
            <a:lvl7pPr marL="2971800" indent="-228600" defTabSz="957263" eaLnBrk="0" fontAlgn="base" hangingPunct="0">
              <a:spcBef>
                <a:spcPct val="0"/>
              </a:spcBef>
              <a:spcAft>
                <a:spcPct val="0"/>
              </a:spcAft>
              <a:defRPr sz="10200">
                <a:solidFill>
                  <a:schemeClr val="tx1"/>
                </a:solidFill>
                <a:latin typeface="Arial" charset="0"/>
              </a:defRPr>
            </a:lvl7pPr>
            <a:lvl8pPr marL="3429000" indent="-228600" defTabSz="957263" eaLnBrk="0" fontAlgn="base" hangingPunct="0">
              <a:spcBef>
                <a:spcPct val="0"/>
              </a:spcBef>
              <a:spcAft>
                <a:spcPct val="0"/>
              </a:spcAft>
              <a:defRPr sz="10200">
                <a:solidFill>
                  <a:schemeClr val="tx1"/>
                </a:solidFill>
                <a:latin typeface="Arial" charset="0"/>
              </a:defRPr>
            </a:lvl8pPr>
            <a:lvl9pPr marL="3886200" indent="-228600" defTabSz="957263" eaLnBrk="0" fontAlgn="base" hangingPunct="0">
              <a:spcBef>
                <a:spcPct val="0"/>
              </a:spcBef>
              <a:spcAft>
                <a:spcPct val="0"/>
              </a:spcAft>
              <a:defRPr sz="10200">
                <a:solidFill>
                  <a:schemeClr val="tx1"/>
                </a:solidFill>
                <a:latin typeface="Arial" charset="0"/>
              </a:defRPr>
            </a:lvl9pPr>
          </a:lstStyle>
          <a:p>
            <a:pPr algn="just" eaLnBrk="1" hangingPunct="1"/>
            <a:r>
              <a:rPr lang="hu-HU" sz="1800" b="1" dirty="0" err="1">
                <a:latin typeface="+mn-lt"/>
                <a:cs typeface="Arial" pitchFamily="34" charset="0"/>
              </a:rPr>
              <a:t>Positive</a:t>
            </a:r>
            <a:r>
              <a:rPr lang="hu-HU" sz="1800" b="1" dirty="0">
                <a:latin typeface="+mn-lt"/>
                <a:cs typeface="Arial" pitchFamily="34" charset="0"/>
              </a:rPr>
              <a:t> </a:t>
            </a:r>
            <a:r>
              <a:rPr lang="hu-HU" sz="1800" b="1" dirty="0" err="1">
                <a:latin typeface="+mn-lt"/>
                <a:cs typeface="Arial" pitchFamily="34" charset="0"/>
              </a:rPr>
              <a:t>bias</a:t>
            </a:r>
            <a:r>
              <a:rPr lang="hu-HU" sz="1800" b="1" dirty="0">
                <a:latin typeface="+mn-lt"/>
                <a:cs typeface="Arial" pitchFamily="34" charset="0"/>
              </a:rPr>
              <a:t> </a:t>
            </a:r>
            <a:r>
              <a:rPr lang="hu-HU" sz="1800" dirty="0">
                <a:latin typeface="+mn-lt"/>
                <a:cs typeface="Arial" pitchFamily="34" charset="0"/>
              </a:rPr>
              <a:t>(</a:t>
            </a:r>
            <a:r>
              <a:rPr lang="hu-HU" sz="1800" dirty="0" err="1">
                <a:latin typeface="+mn-lt"/>
                <a:cs typeface="Arial" pitchFamily="34" charset="0"/>
              </a:rPr>
              <a:t>on</a:t>
            </a:r>
            <a:r>
              <a:rPr lang="hu-HU" sz="1800" dirty="0">
                <a:latin typeface="+mn-lt"/>
                <a:cs typeface="Arial" pitchFamily="34" charset="0"/>
              </a:rPr>
              <a:t> </a:t>
            </a:r>
            <a:r>
              <a:rPr lang="hu-HU" sz="1800" dirty="0" err="1">
                <a:latin typeface="+mn-lt"/>
                <a:cs typeface="Arial" pitchFamily="34" charset="0"/>
              </a:rPr>
              <a:t>the</a:t>
            </a:r>
            <a:r>
              <a:rPr lang="hu-HU" sz="1800" dirty="0">
                <a:latin typeface="+mn-lt"/>
                <a:cs typeface="Arial" pitchFamily="34" charset="0"/>
              </a:rPr>
              <a:t> </a:t>
            </a:r>
            <a:r>
              <a:rPr lang="hu-HU" sz="1800" dirty="0" err="1">
                <a:latin typeface="+mn-lt"/>
                <a:cs typeface="Arial" pitchFamily="34" charset="0"/>
              </a:rPr>
              <a:t>Ag</a:t>
            </a:r>
            <a:r>
              <a:rPr lang="hu-HU" sz="1800" dirty="0">
                <a:latin typeface="+mn-lt"/>
                <a:cs typeface="Arial" pitchFamily="34" charset="0"/>
              </a:rPr>
              <a:t> </a:t>
            </a:r>
            <a:r>
              <a:rPr lang="hu-HU" sz="1800" dirty="0" err="1">
                <a:latin typeface="+mn-lt"/>
                <a:cs typeface="Arial" pitchFamily="34" charset="0"/>
              </a:rPr>
              <a:t>electrode</a:t>
            </a:r>
            <a:r>
              <a:rPr lang="hu-HU" sz="1800" dirty="0">
                <a:latin typeface="+mn-lt"/>
                <a:cs typeface="Arial" pitchFamily="34" charset="0"/>
              </a:rPr>
              <a:t>): </a:t>
            </a:r>
            <a:r>
              <a:rPr lang="hu-HU" sz="1800" dirty="0" err="1">
                <a:latin typeface="+mn-lt"/>
                <a:cs typeface="Arial" pitchFamily="34" charset="0"/>
              </a:rPr>
              <a:t>Ag</a:t>
            </a:r>
            <a:r>
              <a:rPr lang="hu-HU" sz="1800" baseline="30000" dirty="0">
                <a:latin typeface="+mn-lt"/>
                <a:cs typeface="Arial" pitchFamily="34" charset="0"/>
              </a:rPr>
              <a:t>+</a:t>
            </a:r>
            <a:r>
              <a:rPr lang="hu-HU" sz="1800" dirty="0">
                <a:latin typeface="+mn-lt"/>
                <a:cs typeface="Arial" pitchFamily="34" charset="0"/>
              </a:rPr>
              <a:t> </a:t>
            </a:r>
            <a:r>
              <a:rPr lang="hu-HU" sz="1800" dirty="0" err="1">
                <a:latin typeface="+mn-lt"/>
                <a:cs typeface="Arial" pitchFamily="34" charset="0"/>
              </a:rPr>
              <a:t>ions</a:t>
            </a:r>
            <a:r>
              <a:rPr lang="hu-HU" sz="1800" dirty="0">
                <a:latin typeface="+mn-lt"/>
                <a:cs typeface="Arial" pitchFamily="34" charset="0"/>
              </a:rPr>
              <a:t> </a:t>
            </a:r>
            <a:r>
              <a:rPr lang="hu-HU" sz="1800" dirty="0" err="1">
                <a:latin typeface="+mn-lt"/>
                <a:cs typeface="Arial" pitchFamily="34" charset="0"/>
              </a:rPr>
              <a:t>move</a:t>
            </a:r>
            <a:r>
              <a:rPr lang="hu-HU" sz="1800" dirty="0">
                <a:latin typeface="+mn-lt"/>
                <a:cs typeface="Arial" pitchFamily="34" charset="0"/>
              </a:rPr>
              <a:t> </a:t>
            </a:r>
            <a:r>
              <a:rPr lang="hu-HU" sz="1800" dirty="0" err="1">
                <a:latin typeface="+mn-lt"/>
                <a:cs typeface="Arial" pitchFamily="34" charset="0"/>
              </a:rPr>
              <a:t>towards</a:t>
            </a:r>
            <a:r>
              <a:rPr lang="hu-HU" sz="1800" dirty="0">
                <a:latin typeface="+mn-lt"/>
                <a:cs typeface="Arial" pitchFamily="34" charset="0"/>
              </a:rPr>
              <a:t> </a:t>
            </a:r>
            <a:r>
              <a:rPr lang="hu-HU" sz="1800" dirty="0" err="1">
                <a:latin typeface="+mn-lt"/>
                <a:cs typeface="Arial" pitchFamily="34" charset="0"/>
              </a:rPr>
              <a:t>the</a:t>
            </a:r>
            <a:r>
              <a:rPr lang="hu-HU" sz="1800" dirty="0">
                <a:latin typeface="+mn-lt"/>
                <a:cs typeface="Arial" pitchFamily="34" charset="0"/>
              </a:rPr>
              <a:t> </a:t>
            </a:r>
            <a:r>
              <a:rPr lang="hu-HU" sz="1800" dirty="0" err="1">
                <a:latin typeface="+mn-lt"/>
                <a:cs typeface="Arial" pitchFamily="34" charset="0"/>
              </a:rPr>
              <a:t>Me</a:t>
            </a:r>
            <a:r>
              <a:rPr lang="hu-HU" sz="1800" dirty="0">
                <a:latin typeface="+mn-lt"/>
                <a:cs typeface="Arial" pitchFamily="34" charset="0"/>
              </a:rPr>
              <a:t> </a:t>
            </a:r>
            <a:r>
              <a:rPr lang="hu-HU" sz="1800" dirty="0" err="1">
                <a:latin typeface="+mn-lt"/>
                <a:cs typeface="Arial" pitchFamily="34" charset="0"/>
              </a:rPr>
              <a:t>tip</a:t>
            </a:r>
            <a:r>
              <a:rPr lang="hu-HU" sz="1800" dirty="0">
                <a:latin typeface="+mn-lt"/>
                <a:cs typeface="Arial" pitchFamily="34" charset="0"/>
              </a:rPr>
              <a:t> → an </a:t>
            </a:r>
            <a:r>
              <a:rPr lang="hu-HU" sz="1800" dirty="0" err="1">
                <a:latin typeface="+mn-lt"/>
                <a:cs typeface="Arial" pitchFamily="34" charset="0"/>
              </a:rPr>
              <a:t>Ag</a:t>
            </a:r>
            <a:r>
              <a:rPr lang="hu-HU" sz="1800" dirty="0">
                <a:latin typeface="+mn-lt"/>
                <a:cs typeface="Arial" pitchFamily="34" charset="0"/>
              </a:rPr>
              <a:t> </a:t>
            </a:r>
            <a:r>
              <a:rPr lang="hu-HU" sz="1800" dirty="0" err="1">
                <a:latin typeface="+mn-lt"/>
                <a:cs typeface="Arial" pitchFamily="34" charset="0"/>
              </a:rPr>
              <a:t>filament</a:t>
            </a:r>
            <a:r>
              <a:rPr lang="hu-HU" sz="1800" dirty="0">
                <a:latin typeface="+mn-lt"/>
                <a:cs typeface="Arial" pitchFamily="34" charset="0"/>
              </a:rPr>
              <a:t> is </a:t>
            </a:r>
            <a:r>
              <a:rPr lang="hu-HU" sz="1800" dirty="0" err="1">
                <a:latin typeface="+mn-lt"/>
                <a:cs typeface="Arial" pitchFamily="34" charset="0"/>
              </a:rPr>
              <a:t>grown</a:t>
            </a:r>
            <a:r>
              <a:rPr lang="hu-HU" sz="1800" dirty="0">
                <a:latin typeface="+mn-lt"/>
                <a:cs typeface="Arial" pitchFamily="34" charset="0"/>
              </a:rPr>
              <a:t> </a:t>
            </a:r>
            <a:r>
              <a:rPr lang="hu-HU" sz="1800" dirty="0" err="1">
                <a:latin typeface="+mn-lt"/>
                <a:cs typeface="Arial" pitchFamily="34" charset="0"/>
              </a:rPr>
              <a:t>between</a:t>
            </a:r>
            <a:r>
              <a:rPr lang="hu-HU" sz="1800" dirty="0">
                <a:latin typeface="+mn-lt"/>
                <a:cs typeface="Arial" pitchFamily="34" charset="0"/>
              </a:rPr>
              <a:t> </a:t>
            </a:r>
            <a:r>
              <a:rPr lang="hu-HU" sz="1800" dirty="0" err="1">
                <a:latin typeface="+mn-lt"/>
                <a:cs typeface="Arial" pitchFamily="34" charset="0"/>
              </a:rPr>
              <a:t>the</a:t>
            </a:r>
            <a:r>
              <a:rPr lang="hu-HU" sz="1800" dirty="0">
                <a:latin typeface="+mn-lt"/>
                <a:cs typeface="Arial" pitchFamily="34" charset="0"/>
              </a:rPr>
              <a:t> </a:t>
            </a:r>
            <a:r>
              <a:rPr lang="hu-HU" sz="1800" dirty="0" err="1">
                <a:latin typeface="+mn-lt"/>
                <a:cs typeface="Arial" pitchFamily="34" charset="0"/>
              </a:rPr>
              <a:t>two</a:t>
            </a:r>
            <a:r>
              <a:rPr lang="hu-HU" sz="1800" dirty="0">
                <a:latin typeface="+mn-lt"/>
                <a:cs typeface="Arial" pitchFamily="34" charset="0"/>
              </a:rPr>
              <a:t> </a:t>
            </a:r>
            <a:r>
              <a:rPr lang="hu-HU" sz="1800" dirty="0" err="1">
                <a:latin typeface="+mn-lt"/>
                <a:cs typeface="Arial" pitchFamily="34" charset="0"/>
              </a:rPr>
              <a:t>electrodes</a:t>
            </a:r>
            <a:r>
              <a:rPr lang="hu-HU" sz="1800" dirty="0">
                <a:latin typeface="+mn-lt"/>
                <a:cs typeface="Arial" pitchFamily="34" charset="0"/>
              </a:rPr>
              <a:t> → </a:t>
            </a:r>
            <a:r>
              <a:rPr lang="hu-HU" sz="1800" dirty="0" err="1">
                <a:latin typeface="+mn-lt"/>
                <a:cs typeface="Arial" pitchFamily="34" charset="0"/>
              </a:rPr>
              <a:t>low</a:t>
            </a:r>
            <a:r>
              <a:rPr lang="hu-HU" sz="1800" dirty="0">
                <a:latin typeface="+mn-lt"/>
                <a:cs typeface="Arial" pitchFamily="34" charset="0"/>
              </a:rPr>
              <a:t> </a:t>
            </a:r>
            <a:r>
              <a:rPr lang="hu-HU" sz="1800" dirty="0" err="1">
                <a:latin typeface="+mn-lt"/>
                <a:cs typeface="Arial" pitchFamily="34" charset="0"/>
              </a:rPr>
              <a:t>resistance</a:t>
            </a:r>
            <a:r>
              <a:rPr lang="hu-HU" sz="1800" dirty="0">
                <a:latin typeface="+mn-lt"/>
                <a:cs typeface="Arial" pitchFamily="34" charset="0"/>
              </a:rPr>
              <a:t> ON </a:t>
            </a:r>
            <a:r>
              <a:rPr lang="hu-HU" sz="1800" dirty="0" err="1">
                <a:latin typeface="+mn-lt"/>
                <a:cs typeface="Arial" pitchFamily="34" charset="0"/>
              </a:rPr>
              <a:t>state</a:t>
            </a:r>
            <a:endParaRPr lang="hu-HU" sz="1800" dirty="0">
              <a:latin typeface="+mn-lt"/>
              <a:cs typeface="Arial" pitchFamily="34" charset="0"/>
            </a:endParaRPr>
          </a:p>
        </p:txBody>
      </p:sp>
      <p:sp>
        <p:nvSpPr>
          <p:cNvPr id="37" name="Text Box 395"/>
          <p:cNvSpPr txBox="1">
            <a:spLocks noChangeArrowheads="1"/>
          </p:cNvSpPr>
          <p:nvPr/>
        </p:nvSpPr>
        <p:spPr bwMode="auto">
          <a:xfrm>
            <a:off x="161611" y="762000"/>
            <a:ext cx="4562789" cy="92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668" tIns="47834" rIns="95668" bIns="47834">
            <a:spAutoFit/>
          </a:bodyPr>
          <a:lstStyle>
            <a:lvl1pPr defTabSz="957263" eaLnBrk="0" hangingPunct="0">
              <a:defRPr sz="10200">
                <a:solidFill>
                  <a:schemeClr val="tx1"/>
                </a:solidFill>
                <a:latin typeface="Arial" charset="0"/>
              </a:defRPr>
            </a:lvl1pPr>
            <a:lvl2pPr marL="742950" indent="-285750" defTabSz="957263" eaLnBrk="0" hangingPunct="0">
              <a:defRPr sz="10200">
                <a:solidFill>
                  <a:schemeClr val="tx1"/>
                </a:solidFill>
                <a:latin typeface="Arial" charset="0"/>
              </a:defRPr>
            </a:lvl2pPr>
            <a:lvl3pPr marL="1143000" indent="-228600" defTabSz="957263" eaLnBrk="0" hangingPunct="0">
              <a:defRPr sz="10200">
                <a:solidFill>
                  <a:schemeClr val="tx1"/>
                </a:solidFill>
                <a:latin typeface="Arial" charset="0"/>
              </a:defRPr>
            </a:lvl3pPr>
            <a:lvl4pPr marL="1600200" indent="-228600" defTabSz="957263" eaLnBrk="0" hangingPunct="0">
              <a:defRPr sz="10200">
                <a:solidFill>
                  <a:schemeClr val="tx1"/>
                </a:solidFill>
                <a:latin typeface="Arial" charset="0"/>
              </a:defRPr>
            </a:lvl4pPr>
            <a:lvl5pPr marL="2057400" indent="-228600" defTabSz="957263" eaLnBrk="0" hangingPunct="0">
              <a:defRPr sz="10200">
                <a:solidFill>
                  <a:schemeClr val="tx1"/>
                </a:solidFill>
                <a:latin typeface="Arial" charset="0"/>
              </a:defRPr>
            </a:lvl5pPr>
            <a:lvl6pPr marL="2514600" indent="-228600" defTabSz="957263" eaLnBrk="0" fontAlgn="base" hangingPunct="0">
              <a:spcBef>
                <a:spcPct val="0"/>
              </a:spcBef>
              <a:spcAft>
                <a:spcPct val="0"/>
              </a:spcAft>
              <a:defRPr sz="10200">
                <a:solidFill>
                  <a:schemeClr val="tx1"/>
                </a:solidFill>
                <a:latin typeface="Arial" charset="0"/>
              </a:defRPr>
            </a:lvl6pPr>
            <a:lvl7pPr marL="2971800" indent="-228600" defTabSz="957263" eaLnBrk="0" fontAlgn="base" hangingPunct="0">
              <a:spcBef>
                <a:spcPct val="0"/>
              </a:spcBef>
              <a:spcAft>
                <a:spcPct val="0"/>
              </a:spcAft>
              <a:defRPr sz="10200">
                <a:solidFill>
                  <a:schemeClr val="tx1"/>
                </a:solidFill>
                <a:latin typeface="Arial" charset="0"/>
              </a:defRPr>
            </a:lvl7pPr>
            <a:lvl8pPr marL="3429000" indent="-228600" defTabSz="957263" eaLnBrk="0" fontAlgn="base" hangingPunct="0">
              <a:spcBef>
                <a:spcPct val="0"/>
              </a:spcBef>
              <a:spcAft>
                <a:spcPct val="0"/>
              </a:spcAft>
              <a:defRPr sz="10200">
                <a:solidFill>
                  <a:schemeClr val="tx1"/>
                </a:solidFill>
                <a:latin typeface="Arial" charset="0"/>
              </a:defRPr>
            </a:lvl8pPr>
            <a:lvl9pPr marL="3886200" indent="-228600" defTabSz="957263" eaLnBrk="0" fontAlgn="base" hangingPunct="0">
              <a:spcBef>
                <a:spcPct val="0"/>
              </a:spcBef>
              <a:spcAft>
                <a:spcPct val="0"/>
              </a:spcAft>
              <a:defRPr sz="10200">
                <a:solidFill>
                  <a:schemeClr val="tx1"/>
                </a:solidFill>
                <a:latin typeface="Arial" charset="0"/>
              </a:defRPr>
            </a:lvl9pPr>
          </a:lstStyle>
          <a:p>
            <a:pPr algn="just" eaLnBrk="1" hangingPunct="1"/>
            <a:r>
              <a:rPr lang="hu-HU" sz="1800" b="1" dirty="0">
                <a:latin typeface="+mn-lt"/>
                <a:cs typeface="Arial" pitchFamily="34" charset="0"/>
              </a:rPr>
              <a:t>Ag</a:t>
            </a:r>
            <a:r>
              <a:rPr lang="hu-HU" sz="1800" b="1" baseline="-25000" dirty="0">
                <a:latin typeface="+mn-lt"/>
                <a:cs typeface="Arial" pitchFamily="34" charset="0"/>
              </a:rPr>
              <a:t>2</a:t>
            </a:r>
            <a:r>
              <a:rPr lang="hu-HU" sz="1800" b="1" dirty="0">
                <a:latin typeface="+mn-lt"/>
                <a:cs typeface="Arial" pitchFamily="34" charset="0"/>
              </a:rPr>
              <a:t>S memristor</a:t>
            </a:r>
            <a:r>
              <a:rPr lang="en-US" sz="1800" b="1" dirty="0">
                <a:latin typeface="+mn-lt"/>
                <a:cs typeface="Arial" pitchFamily="34" charset="0"/>
              </a:rPr>
              <a:t> (memory + resistor)</a:t>
            </a:r>
            <a:r>
              <a:rPr lang="hu-HU" sz="1800" dirty="0">
                <a:latin typeface="+mn-lt"/>
                <a:cs typeface="Arial" pitchFamily="34" charset="0"/>
              </a:rPr>
              <a:t>: Ag electrode + thin Ag</a:t>
            </a:r>
            <a:r>
              <a:rPr lang="hu-HU" sz="1800" baseline="-25000" dirty="0">
                <a:latin typeface="+mn-lt"/>
                <a:cs typeface="Arial" pitchFamily="34" charset="0"/>
              </a:rPr>
              <a:t>2</a:t>
            </a:r>
            <a:r>
              <a:rPr lang="hu-HU" sz="1800" dirty="0">
                <a:latin typeface="+mn-lt"/>
                <a:cs typeface="Arial" pitchFamily="34" charset="0"/>
              </a:rPr>
              <a:t>S layer + electrochemically inert Me tip (e.g. </a:t>
            </a:r>
            <a:r>
              <a:rPr lang="hu-HU" sz="1800" dirty="0" err="1">
                <a:latin typeface="+mn-lt"/>
                <a:cs typeface="Arial" pitchFamily="34" charset="0"/>
              </a:rPr>
              <a:t>PtIr</a:t>
            </a:r>
            <a:r>
              <a:rPr lang="hu-HU" sz="1800" dirty="0">
                <a:latin typeface="+mn-lt"/>
                <a:cs typeface="Arial" pitchFamily="34" charset="0"/>
              </a:rPr>
              <a:t> </a:t>
            </a:r>
            <a:r>
              <a:rPr lang="hu-HU" sz="1800" dirty="0" err="1">
                <a:latin typeface="+mn-lt"/>
                <a:cs typeface="Arial" pitchFamily="34" charset="0"/>
              </a:rPr>
              <a:t>or</a:t>
            </a:r>
            <a:r>
              <a:rPr lang="hu-HU" sz="1800" dirty="0">
                <a:latin typeface="+mn-lt"/>
                <a:cs typeface="Arial" pitchFamily="34" charset="0"/>
              </a:rPr>
              <a:t> </a:t>
            </a:r>
            <a:r>
              <a:rPr lang="hu-HU" sz="1800" dirty="0" err="1">
                <a:latin typeface="+mn-lt"/>
                <a:cs typeface="Arial" pitchFamily="34" charset="0"/>
              </a:rPr>
              <a:t>Nb</a:t>
            </a:r>
            <a:r>
              <a:rPr lang="hu-HU" sz="1800" dirty="0">
                <a:latin typeface="+mn-lt"/>
                <a:cs typeface="Arial" pitchFamily="34" charset="0"/>
              </a:rPr>
              <a:t>).</a:t>
            </a:r>
            <a:endParaRPr lang="en-US" sz="1800" dirty="0">
              <a:latin typeface="+mn-lt"/>
              <a:cs typeface="Arial" pitchFamily="34" charset="0"/>
            </a:endParaRPr>
          </a:p>
        </p:txBody>
      </p:sp>
      <p:grpSp>
        <p:nvGrpSpPr>
          <p:cNvPr id="30" name="Group 29"/>
          <p:cNvGrpSpPr/>
          <p:nvPr/>
        </p:nvGrpSpPr>
        <p:grpSpPr>
          <a:xfrm>
            <a:off x="161611" y="3812430"/>
            <a:ext cx="8296589" cy="2665315"/>
            <a:chOff x="161611" y="3812430"/>
            <a:chExt cx="8296589" cy="2665315"/>
          </a:xfrm>
        </p:grpSpPr>
        <p:grpSp>
          <p:nvGrpSpPr>
            <p:cNvPr id="11" name="Csoportba foglalás 2"/>
            <p:cNvGrpSpPr/>
            <p:nvPr/>
          </p:nvGrpSpPr>
          <p:grpSpPr>
            <a:xfrm>
              <a:off x="5181600" y="3812430"/>
              <a:ext cx="3276600" cy="2519066"/>
              <a:chOff x="2490787" y="8098597"/>
              <a:chExt cx="5115816" cy="3933065"/>
            </a:xfrm>
          </p:grpSpPr>
          <p:cxnSp>
            <p:nvCxnSpPr>
              <p:cNvPr id="12" name="Straight Arrow Connector 11"/>
              <p:cNvCxnSpPr/>
              <p:nvPr/>
            </p:nvCxnSpPr>
            <p:spPr bwMode="auto">
              <a:xfrm>
                <a:off x="2490787" y="10290241"/>
                <a:ext cx="4572000" cy="0"/>
              </a:xfrm>
              <a:prstGeom prst="straightConnector1">
                <a:avLst/>
              </a:prstGeom>
              <a:solidFill>
                <a:schemeClr val="accent1"/>
              </a:solidFill>
              <a:ln w="6350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flipV="1">
                <a:off x="4748212" y="8413817"/>
                <a:ext cx="0" cy="3617845"/>
              </a:xfrm>
              <a:prstGeom prst="straightConnector1">
                <a:avLst/>
              </a:prstGeom>
              <a:solidFill>
                <a:schemeClr val="accent1"/>
              </a:solidFill>
              <a:ln w="635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V="1">
                <a:off x="3176587" y="9500423"/>
                <a:ext cx="3276600" cy="1494668"/>
              </a:xfrm>
              <a:prstGeom prst="straightConnector1">
                <a:avLst/>
              </a:prstGeom>
              <a:solidFill>
                <a:schemeClr val="accent1"/>
              </a:solidFill>
              <a:ln w="63500" cap="flat" cmpd="sng" algn="ctr">
                <a:solidFill>
                  <a:srgbClr val="C00000"/>
                </a:solidFill>
                <a:prstDash val="solid"/>
                <a:round/>
                <a:headEnd type="none" w="med" len="med"/>
                <a:tailEnd type="none"/>
              </a:ln>
              <a:effectLst/>
            </p:spPr>
          </p:cxnSp>
          <p:cxnSp>
            <p:nvCxnSpPr>
              <p:cNvPr id="15" name="Straight Arrow Connector 14"/>
              <p:cNvCxnSpPr/>
              <p:nvPr/>
            </p:nvCxnSpPr>
            <p:spPr bwMode="auto">
              <a:xfrm flipV="1">
                <a:off x="6434137" y="8423341"/>
                <a:ext cx="0" cy="1083810"/>
              </a:xfrm>
              <a:prstGeom prst="straightConnector1">
                <a:avLst/>
              </a:prstGeom>
              <a:solidFill>
                <a:schemeClr val="accent1"/>
              </a:solidFill>
              <a:ln w="63500" cap="flat" cmpd="sng" algn="ctr">
                <a:solidFill>
                  <a:srgbClr val="C00000"/>
                </a:solidFill>
                <a:prstDash val="solid"/>
                <a:round/>
                <a:headEnd type="none" w="med" len="med"/>
                <a:tailEnd type="none"/>
              </a:ln>
              <a:effectLst/>
            </p:spPr>
          </p:cxnSp>
          <p:cxnSp>
            <p:nvCxnSpPr>
              <p:cNvPr id="16" name="Straight Arrow Connector 15"/>
              <p:cNvCxnSpPr/>
              <p:nvPr/>
            </p:nvCxnSpPr>
            <p:spPr bwMode="auto">
              <a:xfrm flipH="1">
                <a:off x="3176587" y="8413816"/>
                <a:ext cx="3267076" cy="3578225"/>
              </a:xfrm>
              <a:prstGeom prst="straightConnector1">
                <a:avLst/>
              </a:prstGeom>
              <a:solidFill>
                <a:schemeClr val="accent1"/>
              </a:solidFill>
              <a:ln w="63500" cap="flat" cmpd="sng" algn="ctr">
                <a:solidFill>
                  <a:srgbClr val="C00000"/>
                </a:solidFill>
                <a:prstDash val="solid"/>
                <a:round/>
                <a:headEnd type="none" w="med" len="med"/>
                <a:tailEnd type="none"/>
              </a:ln>
              <a:effectLst/>
            </p:spPr>
          </p:cxnSp>
          <p:cxnSp>
            <p:nvCxnSpPr>
              <p:cNvPr id="17" name="Straight Arrow Connector 16"/>
              <p:cNvCxnSpPr/>
              <p:nvPr/>
            </p:nvCxnSpPr>
            <p:spPr bwMode="auto">
              <a:xfrm flipV="1">
                <a:off x="3186112" y="10985566"/>
                <a:ext cx="0" cy="1007610"/>
              </a:xfrm>
              <a:prstGeom prst="straightConnector1">
                <a:avLst/>
              </a:prstGeom>
              <a:solidFill>
                <a:schemeClr val="accent1"/>
              </a:solidFill>
              <a:ln w="63500" cap="flat" cmpd="sng" algn="ctr">
                <a:solidFill>
                  <a:srgbClr val="C00000"/>
                </a:solidFill>
                <a:prstDash val="solid"/>
                <a:round/>
                <a:headEnd type="none" w="med" len="med"/>
                <a:tailEnd type="none"/>
              </a:ln>
              <a:effectLst/>
            </p:spPr>
          </p:cxnSp>
          <p:sp>
            <p:nvSpPr>
              <p:cNvPr id="18" name="Isosceles Triangle 17"/>
              <p:cNvSpPr/>
              <p:nvPr/>
            </p:nvSpPr>
            <p:spPr bwMode="auto">
              <a:xfrm>
                <a:off x="6310312" y="8843008"/>
                <a:ext cx="247650" cy="294708"/>
              </a:xfrm>
              <a:prstGeom prst="triangl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5213350" rtl="0" eaLnBrk="1" fontAlgn="base" latinLnBrk="0" hangingPunct="1">
                  <a:lnSpc>
                    <a:spcPct val="100000"/>
                  </a:lnSpc>
                  <a:spcBef>
                    <a:spcPct val="0"/>
                  </a:spcBef>
                  <a:spcAft>
                    <a:spcPct val="0"/>
                  </a:spcAft>
                  <a:buClrTx/>
                  <a:buSzTx/>
                  <a:buFontTx/>
                  <a:buNone/>
                  <a:tabLst/>
                  <a:defRPr/>
                </a:pPr>
                <a:endParaRPr kumimoji="0" lang="hu-HU" sz="10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Isosceles Triangle 18"/>
              <p:cNvSpPr/>
              <p:nvPr/>
            </p:nvSpPr>
            <p:spPr bwMode="auto">
              <a:xfrm rot="13431943">
                <a:off x="5471226" y="9210982"/>
                <a:ext cx="247650" cy="294708"/>
              </a:xfrm>
              <a:prstGeom prst="triangl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5213350" rtl="0" eaLnBrk="1" fontAlgn="base" latinLnBrk="0" hangingPunct="1">
                  <a:lnSpc>
                    <a:spcPct val="100000"/>
                  </a:lnSpc>
                  <a:spcBef>
                    <a:spcPct val="0"/>
                  </a:spcBef>
                  <a:spcAft>
                    <a:spcPct val="0"/>
                  </a:spcAft>
                  <a:buClrTx/>
                  <a:buSzTx/>
                  <a:buFontTx/>
                  <a:buNone/>
                  <a:tabLst/>
                  <a:defRPr/>
                </a:pPr>
                <a:endParaRPr kumimoji="0" lang="hu-HU" sz="10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Isosceles Triangle 19"/>
              <p:cNvSpPr/>
              <p:nvPr/>
            </p:nvSpPr>
            <p:spPr bwMode="auto">
              <a:xfrm>
                <a:off x="3043237" y="11299891"/>
                <a:ext cx="247650" cy="294708"/>
              </a:xfrm>
              <a:prstGeom prst="triangl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5213350" rtl="0" eaLnBrk="1" fontAlgn="base" latinLnBrk="0" hangingPunct="1">
                  <a:lnSpc>
                    <a:spcPct val="100000"/>
                  </a:lnSpc>
                  <a:spcBef>
                    <a:spcPct val="0"/>
                  </a:spcBef>
                  <a:spcAft>
                    <a:spcPct val="0"/>
                  </a:spcAft>
                  <a:buClrTx/>
                  <a:buSzTx/>
                  <a:buFontTx/>
                  <a:buNone/>
                  <a:tabLst/>
                  <a:defRPr/>
                </a:pPr>
                <a:endParaRPr kumimoji="0" lang="hu-HU" sz="10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Isosceles Triangle 20"/>
              <p:cNvSpPr/>
              <p:nvPr/>
            </p:nvSpPr>
            <p:spPr bwMode="auto">
              <a:xfrm rot="13431943">
                <a:off x="3853747" y="10979544"/>
                <a:ext cx="247650" cy="294708"/>
              </a:xfrm>
              <a:prstGeom prst="triangl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5213350" rtl="0" eaLnBrk="1" fontAlgn="base" latinLnBrk="0" hangingPunct="1">
                  <a:lnSpc>
                    <a:spcPct val="100000"/>
                  </a:lnSpc>
                  <a:spcBef>
                    <a:spcPct val="0"/>
                  </a:spcBef>
                  <a:spcAft>
                    <a:spcPct val="0"/>
                  </a:spcAft>
                  <a:buClrTx/>
                  <a:buSzTx/>
                  <a:buFontTx/>
                  <a:buNone/>
                  <a:tabLst/>
                  <a:defRPr/>
                </a:pPr>
                <a:endParaRPr kumimoji="0" lang="hu-HU" sz="10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Isosceles Triangle 21"/>
              <p:cNvSpPr/>
              <p:nvPr/>
            </p:nvSpPr>
            <p:spPr bwMode="auto">
              <a:xfrm rot="3974201">
                <a:off x="5662611" y="9655926"/>
                <a:ext cx="247650" cy="294708"/>
              </a:xfrm>
              <a:prstGeom prst="triangl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5213350" rtl="0" eaLnBrk="1" fontAlgn="base" latinLnBrk="0" hangingPunct="1">
                  <a:lnSpc>
                    <a:spcPct val="100000"/>
                  </a:lnSpc>
                  <a:spcBef>
                    <a:spcPct val="0"/>
                  </a:spcBef>
                  <a:spcAft>
                    <a:spcPct val="0"/>
                  </a:spcAft>
                  <a:buClrTx/>
                  <a:buSzTx/>
                  <a:buFontTx/>
                  <a:buNone/>
                  <a:tabLst/>
                  <a:defRPr/>
                </a:pPr>
                <a:endParaRPr kumimoji="0" lang="hu-HU" sz="10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Isosceles Triangle 22"/>
              <p:cNvSpPr/>
              <p:nvPr/>
            </p:nvSpPr>
            <p:spPr bwMode="auto">
              <a:xfrm rot="3974201">
                <a:off x="3842354" y="10487041"/>
                <a:ext cx="247650" cy="294708"/>
              </a:xfrm>
              <a:prstGeom prst="triangl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5213350" rtl="0" eaLnBrk="1" fontAlgn="base" latinLnBrk="0" hangingPunct="1">
                  <a:lnSpc>
                    <a:spcPct val="100000"/>
                  </a:lnSpc>
                  <a:spcBef>
                    <a:spcPct val="0"/>
                  </a:spcBef>
                  <a:spcAft>
                    <a:spcPct val="0"/>
                  </a:spcAft>
                  <a:buClrTx/>
                  <a:buSzTx/>
                  <a:buFontTx/>
                  <a:buNone/>
                  <a:tabLst/>
                  <a:defRPr/>
                </a:pPr>
                <a:endParaRPr kumimoji="0" lang="hu-HU" sz="10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TextBox 23"/>
              <p:cNvSpPr txBox="1"/>
              <p:nvPr/>
            </p:nvSpPr>
            <p:spPr>
              <a:xfrm>
                <a:off x="4186123" y="8288179"/>
                <a:ext cx="438490" cy="81691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800" b="1" i="0" u="none" strike="noStrike" kern="1200" cap="none" spc="0" normalizeH="0" baseline="0" noProof="0" dirty="0">
                    <a:ln>
                      <a:noFill/>
                    </a:ln>
                    <a:solidFill>
                      <a:prstClr val="black"/>
                    </a:solidFill>
                    <a:effectLst/>
                    <a:uLnTx/>
                    <a:uFillTx/>
                    <a:latin typeface="Calibri" pitchFamily="34" charset="0"/>
                    <a:ea typeface="+mn-ea"/>
                    <a:cs typeface="+mn-cs"/>
                  </a:rPr>
                  <a:t>I</a:t>
                </a:r>
              </a:p>
            </p:txBody>
          </p:sp>
          <p:sp>
            <p:nvSpPr>
              <p:cNvPr id="25" name="TextBox 24"/>
              <p:cNvSpPr txBox="1"/>
              <p:nvPr/>
            </p:nvSpPr>
            <p:spPr>
              <a:xfrm>
                <a:off x="6987912" y="10128101"/>
                <a:ext cx="618691" cy="81691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800" b="1" i="0" u="none" strike="noStrike" kern="1200" cap="none" spc="0" normalizeH="0" baseline="0" noProof="0" dirty="0">
                    <a:ln>
                      <a:noFill/>
                    </a:ln>
                    <a:solidFill>
                      <a:prstClr val="black"/>
                    </a:solidFill>
                    <a:effectLst/>
                    <a:uLnTx/>
                    <a:uFillTx/>
                    <a:latin typeface="Calibri" pitchFamily="34" charset="0"/>
                    <a:ea typeface="+mn-ea"/>
                    <a:cs typeface="+mn-cs"/>
                  </a:rPr>
                  <a:t>V</a:t>
                </a:r>
              </a:p>
            </p:txBody>
          </p:sp>
          <p:sp>
            <p:nvSpPr>
              <p:cNvPr id="26" name="TextBox 25"/>
              <p:cNvSpPr txBox="1"/>
              <p:nvPr/>
            </p:nvSpPr>
            <p:spPr>
              <a:xfrm>
                <a:off x="5197036" y="8098597"/>
                <a:ext cx="981898" cy="72080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400" b="1" i="0" u="none" strike="noStrike" kern="1200" cap="none" spc="0" normalizeH="0" baseline="0" noProof="0" dirty="0">
                    <a:ln>
                      <a:noFill/>
                    </a:ln>
                    <a:solidFill>
                      <a:srgbClr val="C00000"/>
                    </a:solidFill>
                    <a:effectLst/>
                    <a:uLnTx/>
                    <a:uFillTx/>
                    <a:latin typeface="Calibri" pitchFamily="34" charset="0"/>
                    <a:ea typeface="+mn-ea"/>
                    <a:cs typeface="+mn-cs"/>
                  </a:rPr>
                  <a:t>R</a:t>
                </a:r>
                <a:r>
                  <a:rPr kumimoji="0" lang="hu-HU" sz="2400" b="1" i="0" u="none" strike="noStrike" kern="1200" cap="none" spc="0" normalizeH="0" baseline="-25000" noProof="0" dirty="0">
                    <a:ln>
                      <a:noFill/>
                    </a:ln>
                    <a:solidFill>
                      <a:srgbClr val="C00000"/>
                    </a:solidFill>
                    <a:effectLst/>
                    <a:uLnTx/>
                    <a:uFillTx/>
                    <a:latin typeface="Calibri" pitchFamily="34" charset="0"/>
                    <a:ea typeface="+mn-ea"/>
                    <a:cs typeface="+mn-cs"/>
                  </a:rPr>
                  <a:t>ON</a:t>
                </a:r>
              </a:p>
            </p:txBody>
          </p:sp>
          <p:sp>
            <p:nvSpPr>
              <p:cNvPr id="27" name="TextBox 26"/>
              <p:cNvSpPr txBox="1"/>
              <p:nvPr/>
            </p:nvSpPr>
            <p:spPr>
              <a:xfrm>
                <a:off x="6297906" y="9407294"/>
                <a:ext cx="1066993" cy="72080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2400" b="1" i="0" u="none" strike="noStrike" kern="1200" cap="none" spc="0" normalizeH="0" baseline="0" noProof="0" dirty="0">
                    <a:ln>
                      <a:noFill/>
                    </a:ln>
                    <a:solidFill>
                      <a:srgbClr val="C00000"/>
                    </a:solidFill>
                    <a:effectLst/>
                    <a:uLnTx/>
                    <a:uFillTx/>
                    <a:latin typeface="Calibri" pitchFamily="34" charset="0"/>
                    <a:ea typeface="+mn-ea"/>
                    <a:cs typeface="+mn-cs"/>
                  </a:rPr>
                  <a:t>R</a:t>
                </a:r>
                <a:r>
                  <a:rPr kumimoji="0" lang="hu-HU" sz="2400" b="1" i="0" u="none" strike="noStrike" kern="1200" cap="none" spc="0" normalizeH="0" baseline="-25000" noProof="0" dirty="0">
                    <a:ln>
                      <a:noFill/>
                    </a:ln>
                    <a:solidFill>
                      <a:srgbClr val="C00000"/>
                    </a:solidFill>
                    <a:effectLst/>
                    <a:uLnTx/>
                    <a:uFillTx/>
                    <a:latin typeface="Calibri" pitchFamily="34" charset="0"/>
                    <a:ea typeface="+mn-ea"/>
                    <a:cs typeface="+mn-cs"/>
                  </a:rPr>
                  <a:t>OFF</a:t>
                </a:r>
              </a:p>
            </p:txBody>
          </p:sp>
        </p:grpSp>
        <p:sp>
          <p:nvSpPr>
            <p:cNvPr id="33" name="TextBox 32"/>
            <p:cNvSpPr txBox="1"/>
            <p:nvPr/>
          </p:nvSpPr>
          <p:spPr>
            <a:xfrm>
              <a:off x="249896" y="6077635"/>
              <a:ext cx="4876800" cy="400110"/>
            </a:xfrm>
            <a:prstGeom prst="rect">
              <a:avLst/>
            </a:prstGeom>
            <a:solidFill>
              <a:srgbClr val="2C166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2000" b="0" i="0" u="none" strike="noStrike" kern="1200" cap="none" spc="0" normalizeH="0" baseline="0" noProof="0" dirty="0">
                  <a:ln>
                    <a:noFill/>
                  </a:ln>
                  <a:solidFill>
                    <a:prstClr val="white"/>
                  </a:solidFill>
                  <a:effectLst/>
                  <a:uLnTx/>
                  <a:uFillTx/>
                  <a:latin typeface="Calibri"/>
                  <a:ea typeface="+mn-ea"/>
                  <a:cs typeface="+mn-cs"/>
                </a:rPr>
                <a:t>Resistive Random Access Memory</a:t>
              </a:r>
              <a:r>
                <a:rPr kumimoji="0" lang="en-US" sz="2000" b="0" i="0" u="none" strike="noStrike" kern="1200" cap="none" spc="0" normalizeH="0" baseline="0" noProof="0" dirty="0">
                  <a:ln>
                    <a:noFill/>
                  </a:ln>
                  <a:solidFill>
                    <a:prstClr val="white"/>
                  </a:solidFill>
                  <a:effectLst/>
                  <a:uLnTx/>
                  <a:uFillTx/>
                  <a:latin typeface="Calibri"/>
                  <a:ea typeface="+mn-ea"/>
                  <a:cs typeface="+mn-cs"/>
                </a:rPr>
                <a:t> (ReRAM)</a:t>
              </a:r>
              <a:endParaRPr kumimoji="0" lang="hu-HU"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 Box 395"/>
            <p:cNvSpPr txBox="1">
              <a:spLocks noChangeArrowheads="1"/>
            </p:cNvSpPr>
            <p:nvPr/>
          </p:nvSpPr>
          <p:spPr bwMode="auto">
            <a:xfrm>
              <a:off x="161611" y="4510402"/>
              <a:ext cx="4410389" cy="120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668" tIns="47834" rIns="95668" bIns="47834">
              <a:spAutoFit/>
            </a:bodyPr>
            <a:lstStyle>
              <a:lvl1pPr defTabSz="957263" eaLnBrk="0" hangingPunct="0">
                <a:defRPr sz="10200">
                  <a:solidFill>
                    <a:schemeClr val="tx1"/>
                  </a:solidFill>
                  <a:latin typeface="Arial" charset="0"/>
                </a:defRPr>
              </a:lvl1pPr>
              <a:lvl2pPr marL="742950" indent="-285750" defTabSz="957263" eaLnBrk="0" hangingPunct="0">
                <a:defRPr sz="10200">
                  <a:solidFill>
                    <a:schemeClr val="tx1"/>
                  </a:solidFill>
                  <a:latin typeface="Arial" charset="0"/>
                </a:defRPr>
              </a:lvl2pPr>
              <a:lvl3pPr marL="1143000" indent="-228600" defTabSz="957263" eaLnBrk="0" hangingPunct="0">
                <a:defRPr sz="10200">
                  <a:solidFill>
                    <a:schemeClr val="tx1"/>
                  </a:solidFill>
                  <a:latin typeface="Arial" charset="0"/>
                </a:defRPr>
              </a:lvl3pPr>
              <a:lvl4pPr marL="1600200" indent="-228600" defTabSz="957263" eaLnBrk="0" hangingPunct="0">
                <a:defRPr sz="10200">
                  <a:solidFill>
                    <a:schemeClr val="tx1"/>
                  </a:solidFill>
                  <a:latin typeface="Arial" charset="0"/>
                </a:defRPr>
              </a:lvl4pPr>
              <a:lvl5pPr marL="2057400" indent="-228600" defTabSz="957263" eaLnBrk="0" hangingPunct="0">
                <a:defRPr sz="10200">
                  <a:solidFill>
                    <a:schemeClr val="tx1"/>
                  </a:solidFill>
                  <a:latin typeface="Arial" charset="0"/>
                </a:defRPr>
              </a:lvl5pPr>
              <a:lvl6pPr marL="2514600" indent="-228600" defTabSz="957263" eaLnBrk="0" fontAlgn="base" hangingPunct="0">
                <a:spcBef>
                  <a:spcPct val="0"/>
                </a:spcBef>
                <a:spcAft>
                  <a:spcPct val="0"/>
                </a:spcAft>
                <a:defRPr sz="10200">
                  <a:solidFill>
                    <a:schemeClr val="tx1"/>
                  </a:solidFill>
                  <a:latin typeface="Arial" charset="0"/>
                </a:defRPr>
              </a:lvl6pPr>
              <a:lvl7pPr marL="2971800" indent="-228600" defTabSz="957263" eaLnBrk="0" fontAlgn="base" hangingPunct="0">
                <a:spcBef>
                  <a:spcPct val="0"/>
                </a:spcBef>
                <a:spcAft>
                  <a:spcPct val="0"/>
                </a:spcAft>
                <a:defRPr sz="10200">
                  <a:solidFill>
                    <a:schemeClr val="tx1"/>
                  </a:solidFill>
                  <a:latin typeface="Arial" charset="0"/>
                </a:defRPr>
              </a:lvl7pPr>
              <a:lvl8pPr marL="3429000" indent="-228600" defTabSz="957263" eaLnBrk="0" fontAlgn="base" hangingPunct="0">
                <a:spcBef>
                  <a:spcPct val="0"/>
                </a:spcBef>
                <a:spcAft>
                  <a:spcPct val="0"/>
                </a:spcAft>
                <a:defRPr sz="10200">
                  <a:solidFill>
                    <a:schemeClr val="tx1"/>
                  </a:solidFill>
                  <a:latin typeface="Arial" charset="0"/>
                </a:defRPr>
              </a:lvl8pPr>
              <a:lvl9pPr marL="3886200" indent="-228600" defTabSz="957263" eaLnBrk="0" fontAlgn="base" hangingPunct="0">
                <a:spcBef>
                  <a:spcPct val="0"/>
                </a:spcBef>
                <a:spcAft>
                  <a:spcPct val="0"/>
                </a:spcAft>
                <a:defRPr sz="10200">
                  <a:solidFill>
                    <a:schemeClr val="tx1"/>
                  </a:solidFill>
                  <a:latin typeface="Arial" charset="0"/>
                </a:defRPr>
              </a:lvl9pPr>
            </a:lstStyle>
            <a:p>
              <a:pPr algn="just" eaLnBrk="1" hangingPunct="1"/>
              <a:r>
                <a:rPr lang="hu-HU" sz="1800" b="1" dirty="0">
                  <a:latin typeface="+mn-lt"/>
                  <a:cs typeface="Arial" pitchFamily="34" charset="0"/>
                </a:rPr>
                <a:t>I(V) characteristics</a:t>
              </a:r>
              <a:r>
                <a:rPr lang="hu-HU" sz="1800" dirty="0">
                  <a:latin typeface="+mn-lt"/>
                  <a:cs typeface="Arial" pitchFamily="34" charset="0"/>
                </a:rPr>
                <a:t>: linear resistive behavior at low bias, switching to ON/OFF state above a positive/negative threshold → </a:t>
              </a:r>
              <a:r>
                <a:rPr lang="en-US" sz="1800" dirty="0">
                  <a:latin typeface="+mn-lt"/>
                  <a:cs typeface="Arial" pitchFamily="34" charset="0"/>
                </a:rPr>
                <a:t>ideal for</a:t>
              </a:r>
              <a:r>
                <a:rPr lang="hu-HU" sz="1800" dirty="0">
                  <a:latin typeface="+mn-lt"/>
                  <a:cs typeface="Arial" pitchFamily="34" charset="0"/>
                </a:rPr>
                <a:t> </a:t>
              </a:r>
              <a:r>
                <a:rPr lang="hu-HU" sz="1800" b="1" dirty="0">
                  <a:latin typeface="+mn-lt"/>
                  <a:cs typeface="Arial" pitchFamily="34" charset="0"/>
                </a:rPr>
                <a:t>memory operation</a:t>
              </a:r>
              <a:endParaRPr lang="en-US" sz="1800" b="1" dirty="0">
                <a:latin typeface="+mn-lt"/>
                <a:cs typeface="Arial" pitchFamily="34" charset="0"/>
              </a:endParaRPr>
            </a:p>
          </p:txBody>
        </p:sp>
      </p:grpSp>
      <p:sp>
        <p:nvSpPr>
          <p:cNvPr id="39" name="Text Box 395"/>
          <p:cNvSpPr txBox="1">
            <a:spLocks noChangeArrowheads="1"/>
          </p:cNvSpPr>
          <p:nvPr/>
        </p:nvSpPr>
        <p:spPr bwMode="auto">
          <a:xfrm>
            <a:off x="171136" y="3478802"/>
            <a:ext cx="4400864" cy="65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668" tIns="47834" rIns="95668" bIns="47834">
            <a:spAutoFit/>
          </a:bodyPr>
          <a:lstStyle>
            <a:lvl1pPr defTabSz="957263" eaLnBrk="0" hangingPunct="0">
              <a:defRPr sz="10200">
                <a:solidFill>
                  <a:schemeClr val="tx1"/>
                </a:solidFill>
                <a:latin typeface="Arial" charset="0"/>
              </a:defRPr>
            </a:lvl1pPr>
            <a:lvl2pPr marL="742950" indent="-285750" defTabSz="957263" eaLnBrk="0" hangingPunct="0">
              <a:defRPr sz="10200">
                <a:solidFill>
                  <a:schemeClr val="tx1"/>
                </a:solidFill>
                <a:latin typeface="Arial" charset="0"/>
              </a:defRPr>
            </a:lvl2pPr>
            <a:lvl3pPr marL="1143000" indent="-228600" defTabSz="957263" eaLnBrk="0" hangingPunct="0">
              <a:defRPr sz="10200">
                <a:solidFill>
                  <a:schemeClr val="tx1"/>
                </a:solidFill>
                <a:latin typeface="Arial" charset="0"/>
              </a:defRPr>
            </a:lvl3pPr>
            <a:lvl4pPr marL="1600200" indent="-228600" defTabSz="957263" eaLnBrk="0" hangingPunct="0">
              <a:defRPr sz="10200">
                <a:solidFill>
                  <a:schemeClr val="tx1"/>
                </a:solidFill>
                <a:latin typeface="Arial" charset="0"/>
              </a:defRPr>
            </a:lvl4pPr>
            <a:lvl5pPr marL="2057400" indent="-228600" defTabSz="957263" eaLnBrk="0" hangingPunct="0">
              <a:defRPr sz="10200">
                <a:solidFill>
                  <a:schemeClr val="tx1"/>
                </a:solidFill>
                <a:latin typeface="Arial" charset="0"/>
              </a:defRPr>
            </a:lvl5pPr>
            <a:lvl6pPr marL="2514600" indent="-228600" defTabSz="957263" eaLnBrk="0" fontAlgn="base" hangingPunct="0">
              <a:spcBef>
                <a:spcPct val="0"/>
              </a:spcBef>
              <a:spcAft>
                <a:spcPct val="0"/>
              </a:spcAft>
              <a:defRPr sz="10200">
                <a:solidFill>
                  <a:schemeClr val="tx1"/>
                </a:solidFill>
                <a:latin typeface="Arial" charset="0"/>
              </a:defRPr>
            </a:lvl6pPr>
            <a:lvl7pPr marL="2971800" indent="-228600" defTabSz="957263" eaLnBrk="0" fontAlgn="base" hangingPunct="0">
              <a:spcBef>
                <a:spcPct val="0"/>
              </a:spcBef>
              <a:spcAft>
                <a:spcPct val="0"/>
              </a:spcAft>
              <a:defRPr sz="10200">
                <a:solidFill>
                  <a:schemeClr val="tx1"/>
                </a:solidFill>
                <a:latin typeface="Arial" charset="0"/>
              </a:defRPr>
            </a:lvl7pPr>
            <a:lvl8pPr marL="3429000" indent="-228600" defTabSz="957263" eaLnBrk="0" fontAlgn="base" hangingPunct="0">
              <a:spcBef>
                <a:spcPct val="0"/>
              </a:spcBef>
              <a:spcAft>
                <a:spcPct val="0"/>
              </a:spcAft>
              <a:defRPr sz="10200">
                <a:solidFill>
                  <a:schemeClr val="tx1"/>
                </a:solidFill>
                <a:latin typeface="Arial" charset="0"/>
              </a:defRPr>
            </a:lvl8pPr>
            <a:lvl9pPr marL="3886200" indent="-228600" defTabSz="957263" eaLnBrk="0" fontAlgn="base" hangingPunct="0">
              <a:spcBef>
                <a:spcPct val="0"/>
              </a:spcBef>
              <a:spcAft>
                <a:spcPct val="0"/>
              </a:spcAft>
              <a:defRPr sz="10200">
                <a:solidFill>
                  <a:schemeClr val="tx1"/>
                </a:solidFill>
                <a:latin typeface="Arial" charset="0"/>
              </a:defRPr>
            </a:lvl9pPr>
          </a:lstStyle>
          <a:p>
            <a:pPr algn="just" eaLnBrk="1" hangingPunct="1"/>
            <a:r>
              <a:rPr lang="hu-HU" sz="1800" b="1" dirty="0" err="1">
                <a:latin typeface="+mn-lt"/>
                <a:cs typeface="Arial" pitchFamily="34" charset="0"/>
              </a:rPr>
              <a:t>Negative</a:t>
            </a:r>
            <a:r>
              <a:rPr lang="hu-HU" sz="1800" b="1" dirty="0">
                <a:latin typeface="+mn-lt"/>
                <a:cs typeface="Arial" pitchFamily="34" charset="0"/>
              </a:rPr>
              <a:t> </a:t>
            </a:r>
            <a:r>
              <a:rPr lang="hu-HU" sz="1800" b="1" dirty="0" err="1">
                <a:latin typeface="+mn-lt"/>
                <a:cs typeface="Arial" pitchFamily="34" charset="0"/>
              </a:rPr>
              <a:t>bias</a:t>
            </a:r>
            <a:r>
              <a:rPr lang="hu-HU" sz="1800" dirty="0">
                <a:latin typeface="+mn-lt"/>
                <a:cs typeface="Arial" pitchFamily="34" charset="0"/>
              </a:rPr>
              <a:t>: </a:t>
            </a:r>
            <a:r>
              <a:rPr lang="hu-HU" sz="1800" dirty="0" err="1">
                <a:latin typeface="+mn-lt"/>
                <a:cs typeface="Arial" pitchFamily="34" charset="0"/>
              </a:rPr>
              <a:t>the</a:t>
            </a:r>
            <a:r>
              <a:rPr lang="hu-HU" sz="1800" dirty="0">
                <a:latin typeface="+mn-lt"/>
                <a:cs typeface="Arial" pitchFamily="34" charset="0"/>
              </a:rPr>
              <a:t> </a:t>
            </a:r>
            <a:r>
              <a:rPr lang="hu-HU" sz="1800" dirty="0" err="1">
                <a:latin typeface="+mn-lt"/>
                <a:cs typeface="Arial" pitchFamily="34" charset="0"/>
              </a:rPr>
              <a:t>Ag</a:t>
            </a:r>
            <a:r>
              <a:rPr lang="hu-HU" sz="1800" dirty="0">
                <a:latin typeface="+mn-lt"/>
                <a:cs typeface="Arial" pitchFamily="34" charset="0"/>
              </a:rPr>
              <a:t> </a:t>
            </a:r>
            <a:r>
              <a:rPr lang="hu-HU" sz="1800" dirty="0" err="1">
                <a:latin typeface="+mn-lt"/>
                <a:cs typeface="Arial" pitchFamily="34" charset="0"/>
              </a:rPr>
              <a:t>filament</a:t>
            </a:r>
            <a:r>
              <a:rPr lang="hu-HU" sz="1800" dirty="0">
                <a:latin typeface="+mn-lt"/>
                <a:cs typeface="Arial" pitchFamily="34" charset="0"/>
              </a:rPr>
              <a:t> is </a:t>
            </a:r>
            <a:r>
              <a:rPr lang="hu-HU" sz="1800" dirty="0" err="1">
                <a:latin typeface="+mn-lt"/>
                <a:cs typeface="Arial" pitchFamily="34" charset="0"/>
              </a:rPr>
              <a:t>destructed</a:t>
            </a:r>
            <a:r>
              <a:rPr lang="hu-HU" sz="1800" dirty="0">
                <a:latin typeface="+mn-lt"/>
                <a:cs typeface="Arial" pitchFamily="34" charset="0"/>
              </a:rPr>
              <a:t> → </a:t>
            </a:r>
            <a:r>
              <a:rPr lang="hu-HU" sz="1800" dirty="0" err="1">
                <a:latin typeface="+mn-lt"/>
                <a:cs typeface="Arial" pitchFamily="34" charset="0"/>
              </a:rPr>
              <a:t>high</a:t>
            </a:r>
            <a:r>
              <a:rPr lang="hu-HU" sz="1800" dirty="0">
                <a:latin typeface="+mn-lt"/>
                <a:cs typeface="Arial" pitchFamily="34" charset="0"/>
              </a:rPr>
              <a:t> </a:t>
            </a:r>
            <a:r>
              <a:rPr lang="hu-HU" sz="1800" dirty="0" err="1">
                <a:latin typeface="+mn-lt"/>
                <a:cs typeface="Arial" pitchFamily="34" charset="0"/>
              </a:rPr>
              <a:t>resistance</a:t>
            </a:r>
            <a:r>
              <a:rPr lang="hu-HU" sz="1800" dirty="0">
                <a:latin typeface="+mn-lt"/>
                <a:cs typeface="Arial" pitchFamily="34" charset="0"/>
              </a:rPr>
              <a:t> OFF </a:t>
            </a:r>
            <a:r>
              <a:rPr lang="hu-HU" sz="1800" dirty="0" err="1">
                <a:latin typeface="+mn-lt"/>
                <a:cs typeface="Arial" pitchFamily="34" charset="0"/>
              </a:rPr>
              <a:t>state</a:t>
            </a:r>
            <a:endParaRPr lang="hu-HU" sz="1800" dirty="0">
              <a:latin typeface="+mn-lt"/>
              <a:cs typeface="Arial" pitchFamily="34" charset="0"/>
            </a:endParaRPr>
          </a:p>
        </p:txBody>
      </p:sp>
    </p:spTree>
    <p:extLst>
      <p:ext uri="{BB962C8B-B14F-4D97-AF65-F5344CB8AC3E}">
        <p14:creationId xmlns:p14="http://schemas.microsoft.com/office/powerpoint/2010/main" val="85706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626"/>
            <a:ext cx="6996023"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lang="en-US" sz="3000" dirty="0">
                <a:solidFill>
                  <a:schemeClr val="tx1"/>
                </a:solidFill>
                <a:cs typeface="Arial" pitchFamily="34" charset="0"/>
              </a:rPr>
              <a:t>R</a:t>
            </a:r>
            <a:r>
              <a:rPr kumimoji="0" lang="en-US" sz="3000" i="0" u="none" strike="noStrike" kern="1200" cap="none" spc="0" normalizeH="0" baseline="0" noProof="0" dirty="0" err="1">
                <a:ln>
                  <a:noFill/>
                </a:ln>
                <a:solidFill>
                  <a:schemeClr val="tx1"/>
                </a:solidFill>
                <a:effectLst/>
                <a:uLnTx/>
                <a:uFillTx/>
                <a:ea typeface="+mn-ea"/>
                <a:cs typeface="Arial" pitchFamily="34" charset="0"/>
              </a:rPr>
              <a:t>equirements</a:t>
            </a:r>
            <a:r>
              <a:rPr kumimoji="0" lang="en-US" sz="3000" i="0" u="none" strike="noStrike" kern="1200" cap="none" spc="0" normalizeH="0" baseline="0" noProof="0" dirty="0">
                <a:ln>
                  <a:noFill/>
                </a:ln>
                <a:solidFill>
                  <a:schemeClr val="tx1"/>
                </a:solidFill>
                <a:effectLst/>
                <a:uLnTx/>
                <a:uFillTx/>
                <a:ea typeface="+mn-ea"/>
                <a:cs typeface="Arial" pitchFamily="34" charset="0"/>
              </a:rPr>
              <a:t> against </a:t>
            </a:r>
            <a:r>
              <a:rPr kumimoji="0" lang="en-US" sz="3000" i="1" u="none" strike="noStrike" kern="1200" cap="none" spc="0" normalizeH="0" baseline="0" noProof="0" dirty="0">
                <a:ln>
                  <a:noFill/>
                </a:ln>
                <a:solidFill>
                  <a:schemeClr val="tx1"/>
                </a:solidFill>
                <a:effectLst/>
                <a:uLnTx/>
                <a:uFillTx/>
                <a:ea typeface="+mn-ea"/>
                <a:cs typeface="Arial" pitchFamily="34" charset="0"/>
              </a:rPr>
              <a:t>real</a:t>
            </a:r>
            <a:r>
              <a:rPr kumimoji="0" lang="en-US" sz="3000" i="0" u="none" strike="noStrike" kern="1200" cap="none" spc="0" normalizeH="0" baseline="0" noProof="0" dirty="0">
                <a:ln>
                  <a:noFill/>
                </a:ln>
                <a:solidFill>
                  <a:schemeClr val="tx1"/>
                </a:solidFill>
                <a:effectLst/>
                <a:uLnTx/>
                <a:uFillTx/>
                <a:ea typeface="+mn-ea"/>
                <a:cs typeface="Arial" pitchFamily="34" charset="0"/>
              </a:rPr>
              <a:t> </a:t>
            </a:r>
            <a:r>
              <a:rPr kumimoji="0" lang="en-US" sz="3000" i="0" u="none" strike="noStrike" kern="1200" cap="none" spc="0" normalizeH="0" baseline="0" noProof="0" dirty="0" err="1">
                <a:ln>
                  <a:noFill/>
                </a:ln>
                <a:solidFill>
                  <a:schemeClr val="tx1"/>
                </a:solidFill>
                <a:effectLst/>
                <a:uLnTx/>
                <a:uFillTx/>
                <a:ea typeface="+mn-ea"/>
                <a:cs typeface="Arial" pitchFamily="34" charset="0"/>
              </a:rPr>
              <a:t>ReRAM</a:t>
            </a:r>
            <a:r>
              <a:rPr kumimoji="0" lang="en-US" sz="3000" i="0" u="none" strike="noStrike" kern="1200" cap="none" spc="0" normalizeH="0" baseline="0" noProof="0" dirty="0">
                <a:ln>
                  <a:noFill/>
                </a:ln>
                <a:solidFill>
                  <a:schemeClr val="tx1"/>
                </a:solidFill>
                <a:effectLst/>
                <a:uLnTx/>
                <a:uFillTx/>
                <a:ea typeface="+mn-ea"/>
                <a:cs typeface="Arial" pitchFamily="34" charset="0"/>
              </a:rPr>
              <a:t> devices</a:t>
            </a:r>
            <a:endParaRPr kumimoji="0" lang="hu-HU" sz="3000" i="0" u="none" strike="noStrike" kern="1200" cap="none" spc="0" normalizeH="0" baseline="0" noProof="0" dirty="0">
              <a:ln>
                <a:noFill/>
              </a:ln>
              <a:solidFill>
                <a:schemeClr val="tx1"/>
              </a:solidFill>
              <a:effectLst/>
              <a:uLnTx/>
              <a:uFillTx/>
              <a:ea typeface="+mn-ea"/>
              <a:cs typeface="Arial" pitchFamily="34" charset="0"/>
            </a:endParaRPr>
          </a:p>
        </p:txBody>
      </p:sp>
      <p:sp>
        <p:nvSpPr>
          <p:cNvPr id="7" name="TextBox 6"/>
          <p:cNvSpPr txBox="1"/>
          <p:nvPr/>
        </p:nvSpPr>
        <p:spPr>
          <a:xfrm>
            <a:off x="381000" y="914400"/>
            <a:ext cx="5983369" cy="424731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Write/erase voltage level:		</a:t>
            </a:r>
            <a:r>
              <a:rPr lang="en-US" sz="1800" dirty="0">
                <a:solidFill>
                  <a:prstClr val="black"/>
                </a:solidFill>
                <a:latin typeface="Arial" panose="020B0604020202020204" pitchFamily="34" charset="0"/>
              </a:rPr>
              <a:t>&lt; 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Volt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Write/erase times:		&lt; 100 ns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Read-out voltage level:		&lt; 1 Volt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Read-out current level:		~ 0.001 – 1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OFF to ON resistance ratio	&gt; 2</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OFF state resistances		&lt; 100 k</a:t>
            </a:r>
            <a:r>
              <a:rPr kumimoji="0" lang="el-G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Ω</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Endurance			&gt; 10</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7</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writing cycles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Retention times			&gt; 10 years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Non-volatility also during read-out operations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CMOS competitive scaling</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lang="en-US" sz="1800" dirty="0">
                <a:solidFill>
                  <a:prstClr val="black"/>
                </a:solidFill>
                <a:latin typeface="Arial" panose="020B0604020202020204" pitchFamily="34" charset="0"/>
              </a:rPr>
              <a:t> CMOS compatible material systems and technology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Box 10"/>
          <p:cNvSpPr txBox="1"/>
          <p:nvPr/>
        </p:nvSpPr>
        <p:spPr>
          <a:xfrm>
            <a:off x="395363" y="5315270"/>
            <a:ext cx="8429460" cy="400110"/>
          </a:xfrm>
          <a:prstGeom prst="rect">
            <a:avLst/>
          </a:prstGeom>
          <a:solidFill>
            <a:srgbClr val="002060"/>
          </a:solidFill>
          <a:ln>
            <a:noFill/>
          </a:ln>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i="0" u="none" strike="noStrike" kern="1200" cap="none" spc="0" normalizeH="0" baseline="0" noProof="0" dirty="0">
                <a:ln>
                  <a:noFill/>
                </a:ln>
                <a:solidFill>
                  <a:prstClr val="white"/>
                </a:solidFill>
                <a:effectLst/>
                <a:uLnTx/>
                <a:uFillTx/>
                <a:latin typeface="+mn-lt"/>
                <a:ea typeface="+mn-ea"/>
                <a:cs typeface="+mn-cs"/>
              </a:rPr>
              <a:t>A real resistive memory device must comply to ALL of the above requirements</a:t>
            </a:r>
            <a:endParaRPr kumimoji="0" lang="hu-HU" i="0" u="none" strike="noStrike" kern="1200" cap="none" spc="0" normalizeH="0" baseline="0" noProof="0" dirty="0">
              <a:ln>
                <a:noFill/>
              </a:ln>
              <a:solidFill>
                <a:prstClr val="white"/>
              </a:solidFill>
              <a:effectLst/>
              <a:uLnTx/>
              <a:uFillTx/>
              <a:latin typeface="+mn-lt"/>
              <a:ea typeface="+mn-ea"/>
              <a:cs typeface="+mn-cs"/>
            </a:endParaRPr>
          </a:p>
        </p:txBody>
      </p:sp>
      <p:sp>
        <p:nvSpPr>
          <p:cNvPr id="14" name="TextBox 12"/>
          <p:cNvSpPr txBox="1"/>
          <p:nvPr/>
        </p:nvSpPr>
        <p:spPr>
          <a:xfrm>
            <a:off x="5139904" y="3694918"/>
            <a:ext cx="40386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1F497D"/>
                </a:solidFill>
                <a:effectLst/>
                <a:uLnTx/>
                <a:uFillTx/>
                <a:latin typeface="+mn-lt"/>
                <a:ea typeface="+mn-ea"/>
                <a:cs typeface="+mn-cs"/>
              </a:rPr>
              <a:t>R</a:t>
            </a:r>
            <a:r>
              <a:rPr kumimoji="0" lang="en-US" sz="1400" b="0" i="0" u="none" strike="noStrike" kern="1200" cap="none" spc="0" normalizeH="0" baseline="0" noProof="0" dirty="0">
                <a:ln>
                  <a:noFill/>
                </a:ln>
                <a:solidFill>
                  <a:srgbClr val="1F497D"/>
                </a:solidFill>
                <a:effectLst/>
                <a:uLnTx/>
                <a:uFillTx/>
                <a:latin typeface="+mn-lt"/>
                <a:ea typeface="+mn-ea"/>
                <a:cs typeface="+mn-cs"/>
              </a:rPr>
              <a:t>. </a:t>
            </a:r>
            <a:r>
              <a:rPr kumimoji="0" lang="hu-HU" sz="1400" b="0" i="0" u="none" strike="noStrike" kern="1200" cap="none" spc="0" normalizeH="0" baseline="0" noProof="0" dirty="0" err="1">
                <a:ln>
                  <a:noFill/>
                </a:ln>
                <a:solidFill>
                  <a:srgbClr val="1F497D"/>
                </a:solidFill>
                <a:effectLst/>
                <a:uLnTx/>
                <a:uFillTx/>
                <a:latin typeface="+mn-lt"/>
                <a:ea typeface="+mn-ea"/>
                <a:cs typeface="+mn-cs"/>
              </a:rPr>
              <a:t>Waser</a:t>
            </a:r>
            <a:r>
              <a:rPr kumimoji="0" lang="en-US" sz="1400" b="0" i="0" u="none" strike="noStrike" kern="1200" cap="none" spc="0" normalizeH="0" baseline="0" noProof="0" dirty="0">
                <a:ln>
                  <a:noFill/>
                </a:ln>
                <a:solidFill>
                  <a:srgbClr val="1F497D"/>
                </a:solidFill>
                <a:effectLst/>
                <a:uLnTx/>
                <a:uFillTx/>
                <a:latin typeface="+mn-lt"/>
                <a:ea typeface="+mn-ea"/>
                <a:cs typeface="+mn-cs"/>
              </a:rPr>
              <a:t> </a:t>
            </a:r>
            <a:r>
              <a:rPr kumimoji="0" lang="en-US" sz="1400" b="0" i="1" u="none" strike="noStrike" kern="1200" cap="none" spc="0" normalizeH="0" baseline="0" noProof="0" dirty="0">
                <a:ln>
                  <a:noFill/>
                </a:ln>
                <a:solidFill>
                  <a:srgbClr val="1F497D"/>
                </a:solidFill>
                <a:effectLst/>
                <a:uLnTx/>
                <a:uFillTx/>
                <a:latin typeface="+mn-lt"/>
                <a:ea typeface="+mn-ea"/>
                <a:cs typeface="+mn-cs"/>
              </a:rPr>
              <a:t>et al.</a:t>
            </a:r>
            <a:r>
              <a:rPr kumimoji="0" lang="en-US" sz="1400" b="0" i="0" u="none" strike="noStrike" kern="1200" cap="none" spc="0" normalizeH="0" baseline="0" noProof="0" dirty="0">
                <a:ln>
                  <a:noFill/>
                </a:ln>
                <a:solidFill>
                  <a:srgbClr val="1F497D"/>
                </a:solidFill>
                <a:effectLst/>
                <a:uLnTx/>
                <a:uFillTx/>
                <a:latin typeface="+mn-lt"/>
                <a:ea typeface="+mn-ea"/>
                <a:cs typeface="+mn-cs"/>
              </a:rPr>
              <a:t>, Adv. Mat. </a:t>
            </a:r>
            <a:r>
              <a:rPr kumimoji="0" lang="en-US" sz="1400" b="1" i="0" u="none" strike="noStrike" kern="1200" cap="none" spc="0" normalizeH="0" baseline="0" noProof="0" dirty="0">
                <a:ln>
                  <a:noFill/>
                </a:ln>
                <a:solidFill>
                  <a:srgbClr val="1F497D"/>
                </a:solidFill>
                <a:effectLst/>
                <a:uLnTx/>
                <a:uFillTx/>
                <a:latin typeface="+mn-lt"/>
                <a:ea typeface="+mn-ea"/>
                <a:cs typeface="+mn-cs"/>
              </a:rPr>
              <a:t>2</a:t>
            </a:r>
            <a:r>
              <a:rPr kumimoji="0" lang="hu-HU" sz="1400" b="1" i="0" u="none" strike="noStrike" kern="1200" cap="none" spc="0" normalizeH="0" baseline="0" noProof="0" dirty="0">
                <a:ln>
                  <a:noFill/>
                </a:ln>
                <a:solidFill>
                  <a:srgbClr val="1F497D"/>
                </a:solidFill>
                <a:effectLst/>
                <a:uLnTx/>
                <a:uFillTx/>
                <a:latin typeface="+mn-lt"/>
                <a:ea typeface="+mn-ea"/>
                <a:cs typeface="+mn-cs"/>
              </a:rPr>
              <a:t>1</a:t>
            </a:r>
            <a:r>
              <a:rPr kumimoji="0" lang="en-US" sz="1400" b="0" i="0" u="none" strike="noStrike" kern="1200" cap="none" spc="0" normalizeH="0" baseline="0" noProof="0" dirty="0">
                <a:ln>
                  <a:noFill/>
                </a:ln>
                <a:solidFill>
                  <a:srgbClr val="1F497D"/>
                </a:solidFill>
                <a:effectLst/>
                <a:uLnTx/>
                <a:uFillTx/>
                <a:latin typeface="+mn-lt"/>
                <a:ea typeface="+mn-ea"/>
                <a:cs typeface="+mn-cs"/>
              </a:rPr>
              <a:t>, </a:t>
            </a:r>
            <a:r>
              <a:rPr kumimoji="0" lang="hu-HU" sz="1400" b="0" i="0" u="none" strike="noStrike" kern="1200" cap="none" spc="0" normalizeH="0" baseline="0" noProof="0" dirty="0">
                <a:ln>
                  <a:noFill/>
                </a:ln>
                <a:solidFill>
                  <a:srgbClr val="1F497D"/>
                </a:solidFill>
                <a:effectLst/>
                <a:uLnTx/>
                <a:uFillTx/>
                <a:latin typeface="+mn-lt"/>
                <a:ea typeface="+mn-ea"/>
                <a:cs typeface="+mn-cs"/>
              </a:rPr>
              <a:t>2632</a:t>
            </a:r>
            <a:r>
              <a:rPr kumimoji="0" lang="en-US" sz="1400" b="0" i="0" u="none" strike="noStrike" kern="1200" cap="none" spc="0" normalizeH="0" baseline="0" noProof="0" dirty="0">
                <a:ln>
                  <a:noFill/>
                </a:ln>
                <a:solidFill>
                  <a:srgbClr val="1F497D"/>
                </a:solidFill>
                <a:effectLst/>
                <a:uLnTx/>
                <a:uFillTx/>
                <a:latin typeface="+mn-lt"/>
                <a:ea typeface="+mn-ea"/>
                <a:cs typeface="+mn-cs"/>
              </a:rPr>
              <a:t> (20</a:t>
            </a:r>
            <a:r>
              <a:rPr kumimoji="0" lang="hu-HU" sz="1400" b="0" i="0" u="none" strike="noStrike" kern="1200" cap="none" spc="0" normalizeH="0" baseline="0" noProof="0" dirty="0">
                <a:ln>
                  <a:noFill/>
                </a:ln>
                <a:solidFill>
                  <a:srgbClr val="1F497D"/>
                </a:solidFill>
                <a:effectLst/>
                <a:uLnTx/>
                <a:uFillTx/>
                <a:latin typeface="+mn-lt"/>
                <a:ea typeface="+mn-ea"/>
                <a:cs typeface="+mn-cs"/>
              </a:rPr>
              <a:t>09</a:t>
            </a:r>
            <a:r>
              <a:rPr kumimoji="0" lang="en-US" sz="1400" b="0" i="0" u="none" strike="noStrike" kern="1200" cap="none" spc="0" normalizeH="0" baseline="0" noProof="0" dirty="0">
                <a:ln>
                  <a:noFill/>
                </a:ln>
                <a:solidFill>
                  <a:srgbClr val="1F497D"/>
                </a:solidFill>
                <a:effectLst/>
                <a:uLnTx/>
                <a:uFillTx/>
                <a:latin typeface="+mn-lt"/>
                <a:ea typeface="+mn-ea"/>
                <a:cs typeface="+mn-cs"/>
              </a:rPr>
              <a:t>).</a:t>
            </a:r>
            <a:endParaRPr kumimoji="0" lang="hu-HU" sz="1400" b="0" i="0" u="none" strike="noStrike" kern="1200" cap="none" spc="0" normalizeH="0" baseline="0" noProof="0" dirty="0">
              <a:ln>
                <a:noFill/>
              </a:ln>
              <a:solidFill>
                <a:srgbClr val="1F497D"/>
              </a:solidFill>
              <a:effectLst/>
              <a:uLnTx/>
              <a:uFillTx/>
              <a:latin typeface="+mn-lt"/>
              <a:ea typeface="+mn-ea"/>
              <a:cs typeface="+mn-cs"/>
            </a:endParaRPr>
          </a:p>
        </p:txBody>
      </p:sp>
      <p:sp>
        <p:nvSpPr>
          <p:cNvPr id="17" name="TextBox 22"/>
          <p:cNvSpPr txBox="1"/>
          <p:nvPr/>
        </p:nvSpPr>
        <p:spPr>
          <a:xfrm>
            <a:off x="5144227" y="4043652"/>
            <a:ext cx="399977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mn-lt"/>
                <a:ea typeface="+mn-ea"/>
                <a:cs typeface="+mn-cs"/>
              </a:rPr>
              <a:t>J.  J. Yang </a:t>
            </a:r>
            <a:r>
              <a:rPr kumimoji="0" lang="en-US" sz="1400" b="0" i="1" u="none" strike="noStrike" kern="1200" cap="none" spc="0" normalizeH="0" baseline="0" noProof="0" dirty="0">
                <a:ln>
                  <a:noFill/>
                </a:ln>
                <a:solidFill>
                  <a:srgbClr val="1F497D"/>
                </a:solidFill>
                <a:effectLst/>
                <a:uLnTx/>
                <a:uFillTx/>
                <a:latin typeface="+mn-lt"/>
                <a:ea typeface="+mn-ea"/>
                <a:cs typeface="+mn-cs"/>
              </a:rPr>
              <a:t>et al.</a:t>
            </a:r>
            <a:r>
              <a:rPr kumimoji="0" lang="en-US" sz="1400" b="0" i="0" u="none" strike="noStrike" kern="1200" cap="none" spc="0" normalizeH="0" baseline="0" noProof="0" dirty="0">
                <a:ln>
                  <a:noFill/>
                </a:ln>
                <a:solidFill>
                  <a:srgbClr val="1F497D"/>
                </a:solidFill>
                <a:effectLst/>
                <a:uLnTx/>
                <a:uFillTx/>
                <a:latin typeface="+mn-lt"/>
                <a:ea typeface="+mn-ea"/>
                <a:cs typeface="+mn-cs"/>
              </a:rPr>
              <a:t>, Nat. Nanotech. </a:t>
            </a:r>
            <a:r>
              <a:rPr kumimoji="0" lang="en-US" sz="1400" b="1" i="0" u="none" strike="noStrike" kern="1200" cap="none" spc="0" normalizeH="0" baseline="0" noProof="0" dirty="0">
                <a:ln>
                  <a:noFill/>
                </a:ln>
                <a:solidFill>
                  <a:srgbClr val="1F497D"/>
                </a:solidFill>
                <a:effectLst/>
                <a:uLnTx/>
                <a:uFillTx/>
                <a:latin typeface="+mn-lt"/>
                <a:ea typeface="+mn-ea"/>
                <a:cs typeface="+mn-cs"/>
              </a:rPr>
              <a:t>8</a:t>
            </a:r>
            <a:r>
              <a:rPr kumimoji="0" lang="en-US" sz="1400" b="0" i="0" u="none" strike="noStrike" kern="1200" cap="none" spc="0" normalizeH="0" baseline="0" noProof="0" dirty="0">
                <a:ln>
                  <a:noFill/>
                </a:ln>
                <a:solidFill>
                  <a:srgbClr val="1F497D"/>
                </a:solidFill>
                <a:effectLst/>
                <a:uLnTx/>
                <a:uFillTx/>
                <a:latin typeface="+mn-lt"/>
                <a:ea typeface="+mn-ea"/>
                <a:cs typeface="+mn-cs"/>
              </a:rPr>
              <a:t>, 13 (2013).</a:t>
            </a:r>
            <a:endParaRPr kumimoji="0" lang="hu-HU" sz="1400" b="0" i="0" u="none" strike="noStrike" kern="1200" cap="none" spc="0" normalizeH="0" baseline="0" noProof="0" dirty="0">
              <a:ln>
                <a:noFill/>
              </a:ln>
              <a:solidFill>
                <a:srgbClr val="1F497D"/>
              </a:solidFill>
              <a:effectLst/>
              <a:uLnTx/>
              <a:uFillTx/>
              <a:latin typeface="+mn-lt"/>
              <a:ea typeface="+mn-ea"/>
              <a:cs typeface="+mn-cs"/>
            </a:endParaRPr>
          </a:p>
        </p:txBody>
      </p:sp>
    </p:spTree>
    <p:extLst>
      <p:ext uri="{BB962C8B-B14F-4D97-AF65-F5344CB8AC3E}">
        <p14:creationId xmlns:p14="http://schemas.microsoft.com/office/powerpoint/2010/main" val="12042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 name="Picture 33791"/>
          <p:cNvPicPr>
            <a:picLocks noChangeAspect="1"/>
          </p:cNvPicPr>
          <p:nvPr/>
        </p:nvPicPr>
        <p:blipFill>
          <a:blip r:embed="rId2" cstate="print"/>
          <a:stretch>
            <a:fillRect/>
          </a:stretch>
        </p:blipFill>
        <p:spPr>
          <a:xfrm>
            <a:off x="3225463" y="1700808"/>
            <a:ext cx="1634569" cy="974743"/>
          </a:xfrm>
          <a:prstGeom prst="rect">
            <a:avLst/>
          </a:prstGeom>
        </p:spPr>
      </p:pic>
      <p:sp>
        <p:nvSpPr>
          <p:cNvPr id="33794" name="Text Box 71"/>
          <p:cNvSpPr txBox="1">
            <a:spLocks noChangeArrowheads="1"/>
          </p:cNvSpPr>
          <p:nvPr/>
        </p:nvSpPr>
        <p:spPr bwMode="auto">
          <a:xfrm>
            <a:off x="173038" y="4495"/>
            <a:ext cx="493467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hu-HU" sz="3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ReRAM </a:t>
            </a:r>
            <a:r>
              <a:rPr kumimoji="0" lang="hu-HU" altLang="hu-HU" sz="300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mass</a:t>
            </a:r>
            <a:r>
              <a:rPr kumimoji="0" lang="hu-HU" altLang="hu-HU" sz="3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storage media</a:t>
            </a:r>
            <a:endParaRPr kumimoji="0" lang="en-GB" altLang="hu-HU" sz="3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3" cstate="print"/>
          <a:stretch>
            <a:fillRect/>
          </a:stretch>
        </p:blipFill>
        <p:spPr>
          <a:xfrm>
            <a:off x="5003171" y="744965"/>
            <a:ext cx="4032448" cy="2003607"/>
          </a:xfrm>
          <a:prstGeom prst="rect">
            <a:avLst/>
          </a:prstGeom>
        </p:spPr>
      </p:pic>
      <p:grpSp>
        <p:nvGrpSpPr>
          <p:cNvPr id="15" name="Group 14"/>
          <p:cNvGrpSpPr/>
          <p:nvPr/>
        </p:nvGrpSpPr>
        <p:grpSpPr>
          <a:xfrm>
            <a:off x="3912235" y="2708920"/>
            <a:ext cx="5196269" cy="2787783"/>
            <a:chOff x="3749744" y="3089489"/>
            <a:chExt cx="5196269" cy="2787783"/>
          </a:xfrm>
        </p:grpSpPr>
        <p:pic>
          <p:nvPicPr>
            <p:cNvPr id="9" name="Picture 8"/>
            <p:cNvPicPr>
              <a:picLocks noChangeAspect="1"/>
            </p:cNvPicPr>
            <p:nvPr/>
          </p:nvPicPr>
          <p:blipFill>
            <a:blip r:embed="rId4" cstate="print"/>
            <a:stretch>
              <a:fillRect/>
            </a:stretch>
          </p:blipFill>
          <p:spPr>
            <a:xfrm>
              <a:off x="3780224" y="3089489"/>
              <a:ext cx="5148064" cy="357504"/>
            </a:xfrm>
            <a:prstGeom prst="rect">
              <a:avLst/>
            </a:prstGeom>
          </p:spPr>
        </p:pic>
        <p:pic>
          <p:nvPicPr>
            <p:cNvPr id="10" name="Picture 9"/>
            <p:cNvPicPr>
              <a:picLocks noChangeAspect="1"/>
            </p:cNvPicPr>
            <p:nvPr/>
          </p:nvPicPr>
          <p:blipFill>
            <a:blip r:embed="rId5" cstate="print"/>
            <a:stretch>
              <a:fillRect/>
            </a:stretch>
          </p:blipFill>
          <p:spPr>
            <a:xfrm>
              <a:off x="3757364" y="3452033"/>
              <a:ext cx="5188649" cy="372047"/>
            </a:xfrm>
            <a:prstGeom prst="rect">
              <a:avLst/>
            </a:prstGeom>
          </p:spPr>
        </p:pic>
        <p:pic>
          <p:nvPicPr>
            <p:cNvPr id="11" name="Picture 10"/>
            <p:cNvPicPr>
              <a:picLocks noChangeAspect="1"/>
            </p:cNvPicPr>
            <p:nvPr/>
          </p:nvPicPr>
          <p:blipFill>
            <a:blip r:embed="rId6" cstate="print"/>
            <a:stretch>
              <a:fillRect/>
            </a:stretch>
          </p:blipFill>
          <p:spPr>
            <a:xfrm>
              <a:off x="3764984" y="3780395"/>
              <a:ext cx="5180648" cy="296037"/>
            </a:xfrm>
            <a:prstGeom prst="rect">
              <a:avLst/>
            </a:prstGeom>
          </p:spPr>
        </p:pic>
        <p:pic>
          <p:nvPicPr>
            <p:cNvPr id="13" name="Picture 12"/>
            <p:cNvPicPr>
              <a:picLocks noChangeAspect="1"/>
            </p:cNvPicPr>
            <p:nvPr/>
          </p:nvPicPr>
          <p:blipFill>
            <a:blip r:embed="rId7" cstate="print"/>
            <a:stretch>
              <a:fillRect/>
            </a:stretch>
          </p:blipFill>
          <p:spPr>
            <a:xfrm>
              <a:off x="3749744" y="4041042"/>
              <a:ext cx="5192649" cy="1836230"/>
            </a:xfrm>
            <a:prstGeom prst="rect">
              <a:avLst/>
            </a:prstGeom>
          </p:spPr>
        </p:pic>
        <p:sp>
          <p:nvSpPr>
            <p:cNvPr id="14" name="TextBox 13"/>
            <p:cNvSpPr txBox="1"/>
            <p:nvPr/>
          </p:nvSpPr>
          <p:spPr>
            <a:xfrm>
              <a:off x="5868144" y="3129141"/>
              <a:ext cx="1244251" cy="261610"/>
            </a:xfrm>
            <a:prstGeom prst="rect">
              <a:avLst/>
            </a:prstGeom>
            <a:solidFill>
              <a:srgbClr val="E13E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FLASH memory</a:t>
              </a:r>
            </a:p>
          </p:txBody>
        </p:sp>
      </p:grpSp>
      <p:sp>
        <p:nvSpPr>
          <p:cNvPr id="19" name="TextBox 18"/>
          <p:cNvSpPr txBox="1"/>
          <p:nvPr/>
        </p:nvSpPr>
        <p:spPr>
          <a:xfrm>
            <a:off x="4053051" y="839034"/>
            <a:ext cx="973738" cy="600164"/>
          </a:xfrm>
          <a:prstGeom prst="rect">
            <a:avLst/>
          </a:prstGeom>
          <a:solidFill>
            <a:srgbClr val="E13E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FLASH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memory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performace</a:t>
            </a:r>
          </a:p>
        </p:txBody>
      </p:sp>
      <p:sp>
        <p:nvSpPr>
          <p:cNvPr id="20" name="TextBox 19"/>
          <p:cNvSpPr txBox="1"/>
          <p:nvPr/>
        </p:nvSpPr>
        <p:spPr>
          <a:xfrm>
            <a:off x="7591951" y="2752779"/>
            <a:ext cx="1346844" cy="261610"/>
          </a:xfrm>
          <a:prstGeom prst="rect">
            <a:avLst/>
          </a:prstGeom>
          <a:solidFill>
            <a:srgbClr val="E13E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Crossbar ReRAM</a:t>
            </a:r>
          </a:p>
        </p:txBody>
      </p:sp>
      <p:grpSp>
        <p:nvGrpSpPr>
          <p:cNvPr id="33799" name="Group 33798"/>
          <p:cNvGrpSpPr/>
          <p:nvPr/>
        </p:nvGrpSpPr>
        <p:grpSpPr>
          <a:xfrm>
            <a:off x="179512" y="3094838"/>
            <a:ext cx="8712968" cy="3094365"/>
            <a:chOff x="179512" y="3554553"/>
            <a:chExt cx="8712968" cy="3094365"/>
          </a:xfrm>
        </p:grpSpPr>
        <p:pic>
          <p:nvPicPr>
            <p:cNvPr id="25" name="Picture 24"/>
            <p:cNvPicPr>
              <a:picLocks noChangeAspect="1"/>
            </p:cNvPicPr>
            <p:nvPr/>
          </p:nvPicPr>
          <p:blipFill>
            <a:blip r:embed="rId8" cstate="print"/>
            <a:stretch>
              <a:fillRect/>
            </a:stretch>
          </p:blipFill>
          <p:spPr>
            <a:xfrm>
              <a:off x="470446" y="4706681"/>
              <a:ext cx="1246634" cy="738588"/>
            </a:xfrm>
            <a:prstGeom prst="rect">
              <a:avLst/>
            </a:prstGeom>
          </p:spPr>
        </p:pic>
        <p:pic>
          <p:nvPicPr>
            <p:cNvPr id="21" name="Picture 20"/>
            <p:cNvPicPr>
              <a:picLocks noChangeAspect="1"/>
            </p:cNvPicPr>
            <p:nvPr/>
          </p:nvPicPr>
          <p:blipFill>
            <a:blip r:embed="rId9" cstate="print"/>
            <a:stretch>
              <a:fillRect/>
            </a:stretch>
          </p:blipFill>
          <p:spPr>
            <a:xfrm>
              <a:off x="910720" y="4021241"/>
              <a:ext cx="1645056" cy="685440"/>
            </a:xfrm>
            <a:prstGeom prst="rect">
              <a:avLst/>
            </a:prstGeom>
          </p:spPr>
        </p:pic>
        <p:pic>
          <p:nvPicPr>
            <p:cNvPr id="23" name="Picture 22"/>
            <p:cNvPicPr>
              <a:picLocks noChangeAspect="1"/>
            </p:cNvPicPr>
            <p:nvPr/>
          </p:nvPicPr>
          <p:blipFill>
            <a:blip r:embed="rId10" cstate="print"/>
            <a:stretch>
              <a:fillRect/>
            </a:stretch>
          </p:blipFill>
          <p:spPr>
            <a:xfrm>
              <a:off x="1877714" y="4762127"/>
              <a:ext cx="1401515" cy="476879"/>
            </a:xfrm>
            <a:prstGeom prst="rect">
              <a:avLst/>
            </a:prstGeom>
          </p:spPr>
        </p:pic>
        <p:pic>
          <p:nvPicPr>
            <p:cNvPr id="62472" name="Picture 8" descr="Képtalálat a következőre: „ibm research lab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71116" y="6065614"/>
              <a:ext cx="1421364" cy="568546"/>
            </a:xfrm>
            <a:prstGeom prst="rect">
              <a:avLst/>
            </a:prstGeom>
            <a:noFill/>
            <a:extLst>
              <a:ext uri="{909E8E84-426E-40DD-AFC4-6F175D3DCCD1}">
                <a14:hiddenFill xmlns:a14="http://schemas.microsoft.com/office/drawing/2010/main">
                  <a:solidFill>
                    <a:srgbClr val="FFFFFF"/>
                  </a:solidFill>
                </a14:hiddenFill>
              </a:ext>
            </a:extLst>
          </p:spPr>
        </p:pic>
        <p:pic>
          <p:nvPicPr>
            <p:cNvPr id="62474" name="Picture 10" descr="Képtalálat a következőre: „son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28184" y="6050856"/>
              <a:ext cx="897093" cy="5980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3" cstate="print"/>
            <a:stretch>
              <a:fillRect/>
            </a:stretch>
          </p:blipFill>
          <p:spPr>
            <a:xfrm>
              <a:off x="1765484" y="5345550"/>
              <a:ext cx="1510372" cy="555049"/>
            </a:xfrm>
            <a:prstGeom prst="rect">
              <a:avLst/>
            </a:prstGeom>
          </p:spPr>
        </p:pic>
        <p:pic>
          <p:nvPicPr>
            <p:cNvPr id="28" name="Picture 27"/>
            <p:cNvPicPr>
              <a:picLocks noChangeAspect="1"/>
            </p:cNvPicPr>
            <p:nvPr/>
          </p:nvPicPr>
          <p:blipFill>
            <a:blip r:embed="rId14" cstate="print"/>
            <a:stretch>
              <a:fillRect/>
            </a:stretch>
          </p:blipFill>
          <p:spPr>
            <a:xfrm>
              <a:off x="464867" y="5282745"/>
              <a:ext cx="1010789" cy="666535"/>
            </a:xfrm>
            <a:prstGeom prst="rect">
              <a:avLst/>
            </a:prstGeom>
          </p:spPr>
        </p:pic>
        <p:pic>
          <p:nvPicPr>
            <p:cNvPr id="30" name="Picture 29"/>
            <p:cNvPicPr>
              <a:picLocks noChangeAspect="1"/>
            </p:cNvPicPr>
            <p:nvPr/>
          </p:nvPicPr>
          <p:blipFill>
            <a:blip r:embed="rId15" cstate="print"/>
            <a:stretch>
              <a:fillRect/>
            </a:stretch>
          </p:blipFill>
          <p:spPr>
            <a:xfrm>
              <a:off x="179512" y="6093296"/>
              <a:ext cx="1894334" cy="522270"/>
            </a:xfrm>
            <a:prstGeom prst="rect">
              <a:avLst/>
            </a:prstGeom>
          </p:spPr>
        </p:pic>
        <p:pic>
          <p:nvPicPr>
            <p:cNvPr id="16" name="Picture 15"/>
            <p:cNvPicPr>
              <a:picLocks noChangeAspect="1"/>
            </p:cNvPicPr>
            <p:nvPr/>
          </p:nvPicPr>
          <p:blipFill>
            <a:blip r:embed="rId16" cstate="print"/>
            <a:stretch>
              <a:fillRect/>
            </a:stretch>
          </p:blipFill>
          <p:spPr>
            <a:xfrm>
              <a:off x="179512" y="3554553"/>
              <a:ext cx="1646063" cy="525826"/>
            </a:xfrm>
            <a:prstGeom prst="rect">
              <a:avLst/>
            </a:prstGeom>
          </p:spPr>
        </p:pic>
        <p:pic>
          <p:nvPicPr>
            <p:cNvPr id="17" name="Picture 16"/>
            <p:cNvPicPr>
              <a:picLocks noChangeAspect="1"/>
            </p:cNvPicPr>
            <p:nvPr/>
          </p:nvPicPr>
          <p:blipFill>
            <a:blip r:embed="rId17" cstate="print"/>
            <a:stretch>
              <a:fillRect/>
            </a:stretch>
          </p:blipFill>
          <p:spPr>
            <a:xfrm>
              <a:off x="2286723" y="3554553"/>
              <a:ext cx="701101" cy="556308"/>
            </a:xfrm>
            <a:prstGeom prst="rect">
              <a:avLst/>
            </a:prstGeom>
          </p:spPr>
        </p:pic>
        <p:pic>
          <p:nvPicPr>
            <p:cNvPr id="31" name="Picture 30"/>
            <p:cNvPicPr>
              <a:picLocks noChangeAspect="1"/>
            </p:cNvPicPr>
            <p:nvPr/>
          </p:nvPicPr>
          <p:blipFill>
            <a:blip r:embed="rId18" cstate="print"/>
            <a:stretch>
              <a:fillRect/>
            </a:stretch>
          </p:blipFill>
          <p:spPr>
            <a:xfrm>
              <a:off x="2406732" y="6219879"/>
              <a:ext cx="1454201" cy="376691"/>
            </a:xfrm>
            <a:prstGeom prst="rect">
              <a:avLst/>
            </a:prstGeom>
          </p:spPr>
        </p:pic>
        <p:pic>
          <p:nvPicPr>
            <p:cNvPr id="33797" name="Picture 33796"/>
            <p:cNvPicPr>
              <a:picLocks noChangeAspect="1"/>
            </p:cNvPicPr>
            <p:nvPr/>
          </p:nvPicPr>
          <p:blipFill>
            <a:blip r:embed="rId19" cstate="print"/>
            <a:stretch>
              <a:fillRect/>
            </a:stretch>
          </p:blipFill>
          <p:spPr>
            <a:xfrm>
              <a:off x="4238268" y="6084188"/>
              <a:ext cx="1701884" cy="561491"/>
            </a:xfrm>
            <a:prstGeom prst="rect">
              <a:avLst/>
            </a:prstGeom>
          </p:spPr>
        </p:pic>
      </p:grpSp>
      <p:sp>
        <p:nvSpPr>
          <p:cNvPr id="33798" name="Rectangle 33797"/>
          <p:cNvSpPr/>
          <p:nvPr/>
        </p:nvSpPr>
        <p:spPr>
          <a:xfrm>
            <a:off x="9036496" y="620688"/>
            <a:ext cx="107504" cy="5018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p:cNvSpPr/>
          <p:nvPr/>
        </p:nvSpPr>
        <p:spPr>
          <a:xfrm flipH="1">
            <a:off x="3923928" y="2654580"/>
            <a:ext cx="104369" cy="286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p:cNvSpPr txBox="1"/>
          <p:nvPr/>
        </p:nvSpPr>
        <p:spPr>
          <a:xfrm>
            <a:off x="108381" y="744287"/>
            <a:ext cx="3944670"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Data created worldwide: &gt;10</a:t>
            </a:r>
            <a:r>
              <a:rPr kumimoji="0" lang="hu-HU"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18</a:t>
            </a:r>
            <a:r>
              <a:rPr kumimoji="0" lang="hu-H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byte/day</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800" dirty="0">
                <a:solidFill>
                  <a:srgbClr val="000000"/>
                </a:solidFill>
                <a:latin typeface="Calibri" panose="020F0502020204030204" pitchFamily="34" charset="0"/>
              </a:rPr>
              <a:t>	</a:t>
            </a:r>
            <a:r>
              <a:rPr lang="hu-HU" sz="1800" dirty="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   </a:t>
            </a:r>
            <a:r>
              <a:rPr lang="hu-HU" sz="1800" dirty="0">
                <a:solidFill>
                  <a:srgbClr val="000000"/>
                </a:solidFill>
                <a:latin typeface="Calibri" panose="020F0502020204030204" pitchFamily="34" charset="0"/>
              </a:rPr>
              <a:t> alltogether</a:t>
            </a:r>
            <a:r>
              <a:rPr lang="en-US" sz="1800" dirty="0">
                <a:solidFill>
                  <a:srgbClr val="000000"/>
                </a:solidFill>
                <a:latin typeface="Calibri" panose="020F0502020204030204" pitchFamily="34" charset="0"/>
              </a:rPr>
              <a:t>:</a:t>
            </a:r>
            <a:r>
              <a:rPr kumimoji="0" lang="hu-H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&gt;10</a:t>
            </a:r>
            <a:r>
              <a:rPr kumimoji="0" lang="hu-HU"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22</a:t>
            </a:r>
            <a:r>
              <a:rPr kumimoji="0" lang="hu-H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byte</a:t>
            </a:r>
          </a:p>
        </p:txBody>
      </p:sp>
      <p:pic>
        <p:nvPicPr>
          <p:cNvPr id="3" name="Picture 2"/>
          <p:cNvPicPr>
            <a:picLocks noChangeAspect="1"/>
          </p:cNvPicPr>
          <p:nvPr/>
        </p:nvPicPr>
        <p:blipFill>
          <a:blip r:embed="rId20" cstate="print"/>
          <a:stretch>
            <a:fillRect/>
          </a:stretch>
        </p:blipFill>
        <p:spPr>
          <a:xfrm>
            <a:off x="125548" y="1367852"/>
            <a:ext cx="3131840" cy="1432148"/>
          </a:xfrm>
          <a:prstGeom prst="rect">
            <a:avLst/>
          </a:prstGeom>
        </p:spPr>
      </p:pic>
      <p:sp>
        <p:nvSpPr>
          <p:cNvPr id="33" name="TextBox 32"/>
          <p:cNvSpPr txBox="1"/>
          <p:nvPr/>
        </p:nvSpPr>
        <p:spPr>
          <a:xfrm>
            <a:off x="3312542" y="6375762"/>
            <a:ext cx="5746233" cy="400110"/>
          </a:xfrm>
          <a:prstGeom prst="rect">
            <a:avLst/>
          </a:prstGeom>
          <a:solidFill>
            <a:srgbClr val="2C166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hu-HU" dirty="0">
                <a:solidFill>
                  <a:srgbClr val="FFFFFF"/>
                </a:solidFill>
                <a:latin typeface="Arial"/>
              </a:rPr>
              <a:t>Further possibility</a:t>
            </a:r>
            <a:r>
              <a:rPr kumimoji="0" lang="hu-HU" sz="2000" i="0" u="none" strike="noStrike" kern="1200" cap="none" spc="0" normalizeH="0" baseline="0" noProof="0" dirty="0">
                <a:ln>
                  <a:noFill/>
                </a:ln>
                <a:solidFill>
                  <a:srgbClr val="FFFFFF"/>
                </a:solidFill>
                <a:effectLst/>
                <a:uLnTx/>
                <a:uFillTx/>
                <a:latin typeface="Arial"/>
                <a:ea typeface="+mn-ea"/>
                <a:cs typeface="+mn-cs"/>
              </a:rPr>
              <a:t>: neuromorphic computing</a:t>
            </a:r>
          </a:p>
        </p:txBody>
      </p:sp>
    </p:spTree>
    <p:extLst>
      <p:ext uri="{BB962C8B-B14F-4D97-AF65-F5344CB8AC3E}">
        <p14:creationId xmlns:p14="http://schemas.microsoft.com/office/powerpoint/2010/main" val="822362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65138" y="6246944"/>
            <a:ext cx="40386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mn-lt"/>
                <a:cs typeface="Arial" pitchFamily="34" charset="0"/>
              </a:rPr>
              <a:t>T. Hasegawa </a:t>
            </a:r>
            <a:r>
              <a:rPr kumimoji="0" lang="en-US" sz="1400" b="0" i="1" u="none" strike="noStrike" kern="1200" cap="none" spc="0" normalizeH="0" baseline="0" noProof="0" dirty="0">
                <a:ln>
                  <a:noFill/>
                </a:ln>
                <a:solidFill>
                  <a:srgbClr val="1F497D"/>
                </a:solidFill>
                <a:effectLst/>
                <a:uLnTx/>
                <a:uFillTx/>
                <a:latin typeface="+mn-lt"/>
                <a:cs typeface="Arial" pitchFamily="34" charset="0"/>
              </a:rPr>
              <a:t>et al.</a:t>
            </a:r>
            <a:r>
              <a:rPr kumimoji="0" lang="en-US" sz="1400" b="0" i="0" u="none" strike="noStrike" kern="1200" cap="none" spc="0" normalizeH="0" baseline="0" noProof="0" dirty="0">
                <a:ln>
                  <a:noFill/>
                </a:ln>
                <a:solidFill>
                  <a:srgbClr val="1F497D"/>
                </a:solidFill>
                <a:effectLst/>
                <a:uLnTx/>
                <a:uFillTx/>
                <a:latin typeface="+mn-lt"/>
                <a:cs typeface="Arial" pitchFamily="34" charset="0"/>
              </a:rPr>
              <a:t>, Adv. Mat. </a:t>
            </a:r>
            <a:r>
              <a:rPr kumimoji="0" lang="en-US" sz="1400" b="1" i="0" u="none" strike="noStrike" kern="1200" cap="none" spc="0" normalizeH="0" baseline="0" noProof="0" dirty="0">
                <a:ln>
                  <a:noFill/>
                </a:ln>
                <a:solidFill>
                  <a:srgbClr val="1F497D"/>
                </a:solidFill>
                <a:effectLst/>
                <a:uLnTx/>
                <a:uFillTx/>
                <a:latin typeface="+mn-lt"/>
                <a:cs typeface="Arial" pitchFamily="34" charset="0"/>
              </a:rPr>
              <a:t>24</a:t>
            </a:r>
            <a:r>
              <a:rPr kumimoji="0" lang="en-US" sz="1400" b="0" i="0" u="none" strike="noStrike" kern="1200" cap="none" spc="0" normalizeH="0" baseline="0" noProof="0" dirty="0">
                <a:ln>
                  <a:noFill/>
                </a:ln>
                <a:solidFill>
                  <a:srgbClr val="1F497D"/>
                </a:solidFill>
                <a:effectLst/>
                <a:uLnTx/>
                <a:uFillTx/>
                <a:latin typeface="+mn-lt"/>
                <a:cs typeface="Arial" pitchFamily="34" charset="0"/>
              </a:rPr>
              <a:t>, 252 (2012).</a:t>
            </a:r>
            <a:endParaRPr kumimoji="0" lang="hu-HU" sz="1400" b="0" i="0" u="none" strike="noStrike" kern="1200" cap="none" spc="0" normalizeH="0" baseline="0" noProof="0" dirty="0">
              <a:ln>
                <a:noFill/>
              </a:ln>
              <a:solidFill>
                <a:srgbClr val="1F497D"/>
              </a:solidFill>
              <a:effectLst/>
              <a:uLnTx/>
              <a:uFillTx/>
              <a:latin typeface="+mn-lt"/>
              <a:cs typeface="Arial" pitchFamily="34" charset="0"/>
            </a:endParaRPr>
          </a:p>
        </p:txBody>
      </p:sp>
      <p:sp>
        <p:nvSpPr>
          <p:cNvPr id="14" name="TextBox 13"/>
          <p:cNvSpPr txBox="1"/>
          <p:nvPr/>
        </p:nvSpPr>
        <p:spPr>
          <a:xfrm>
            <a:off x="304800" y="730364"/>
            <a:ext cx="7924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Close analogy to the human nervous system, including learning and forgetting abilities: ideal for neural network modeling</a:t>
            </a:r>
            <a:endParaRPr kumimoji="0" lang="hu-H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Kép 5"/>
          <p:cNvPicPr>
            <a:picLocks noChangeAspect="1"/>
          </p:cNvPicPr>
          <p:nvPr/>
        </p:nvPicPr>
        <p:blipFill>
          <a:blip r:embed="rId2" cstate="print"/>
          <a:stretch>
            <a:fillRect/>
          </a:stretch>
        </p:blipFill>
        <p:spPr>
          <a:xfrm>
            <a:off x="265973" y="1484124"/>
            <a:ext cx="5257800" cy="4746992"/>
          </a:xfrm>
          <a:prstGeom prst="rect">
            <a:avLst/>
          </a:prstGeom>
        </p:spPr>
      </p:pic>
      <p:pic>
        <p:nvPicPr>
          <p:cNvPr id="8" name="Kép 7"/>
          <p:cNvPicPr>
            <a:picLocks noChangeAspect="1"/>
          </p:cNvPicPr>
          <p:nvPr/>
        </p:nvPicPr>
        <p:blipFill>
          <a:blip r:embed="rId3" cstate="print"/>
          <a:stretch>
            <a:fillRect/>
          </a:stretch>
        </p:blipFill>
        <p:spPr>
          <a:xfrm>
            <a:off x="5912499" y="2205471"/>
            <a:ext cx="1381125" cy="1789414"/>
          </a:xfrm>
          <a:prstGeom prst="rect">
            <a:avLst/>
          </a:prstGeom>
        </p:spPr>
      </p:pic>
      <p:pic>
        <p:nvPicPr>
          <p:cNvPr id="9" name="Kép 8"/>
          <p:cNvPicPr>
            <a:picLocks noChangeAspect="1"/>
          </p:cNvPicPr>
          <p:nvPr/>
        </p:nvPicPr>
        <p:blipFill>
          <a:blip r:embed="rId4" cstate="print"/>
          <a:stretch>
            <a:fillRect/>
          </a:stretch>
        </p:blipFill>
        <p:spPr>
          <a:xfrm>
            <a:off x="5904772" y="4092195"/>
            <a:ext cx="2971800" cy="1845432"/>
          </a:xfrm>
          <a:prstGeom prst="rect">
            <a:avLst/>
          </a:prstGeom>
        </p:spPr>
      </p:pic>
      <p:sp>
        <p:nvSpPr>
          <p:cNvPr id="11" name="Rectangle 10"/>
          <p:cNvSpPr/>
          <p:nvPr/>
        </p:nvSpPr>
        <p:spPr>
          <a:xfrm>
            <a:off x="0" y="0"/>
            <a:ext cx="6428509"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cs typeface="Arial" pitchFamily="34" charset="0"/>
              </a:rPr>
              <a:t>From nanoelectronics to neuroscience</a:t>
            </a:r>
            <a:endParaRPr lang="hu-HU" sz="3000" dirty="0">
              <a:solidFill>
                <a:schemeClr val="tx1"/>
              </a:solidFill>
              <a:cs typeface="Arial" pitchFamily="34" charset="0"/>
            </a:endParaRPr>
          </a:p>
        </p:txBody>
      </p:sp>
    </p:spTree>
    <p:extLst>
      <p:ext uri="{BB962C8B-B14F-4D97-AF65-F5344CB8AC3E}">
        <p14:creationId xmlns:p14="http://schemas.microsoft.com/office/powerpoint/2010/main" val="3697616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1" descr="Figure 1 from X-SRAM: Enabling In-Memory Boolean Computations in CMOS  Static Random Access Memories | Semantic Scholar">
            <a:extLst>
              <a:ext uri="{FF2B5EF4-FFF2-40B4-BE49-F238E27FC236}">
                <a16:creationId xmlns:a16="http://schemas.microsoft.com/office/drawing/2014/main" id="{4FD398E5-0152-33E4-F656-2DA09E2C8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097" y="4678280"/>
            <a:ext cx="4061175" cy="20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Kép 7" descr="A képen diagram látható&#10;&#10;Automatikusan generált leírás">
            <a:extLst>
              <a:ext uri="{FF2B5EF4-FFF2-40B4-BE49-F238E27FC236}">
                <a16:creationId xmlns:a16="http://schemas.microsoft.com/office/drawing/2014/main" id="{77A08748-928F-5DA7-7AE7-8357308E2850}"/>
              </a:ext>
            </a:extLst>
          </p:cNvPr>
          <p:cNvPicPr>
            <a:picLocks noChangeAspect="1"/>
          </p:cNvPicPr>
          <p:nvPr/>
        </p:nvPicPr>
        <p:blipFill rotWithShape="1">
          <a:blip r:embed="rId4">
            <a:extLst>
              <a:ext uri="{28A0092B-C50C-407E-A947-70E740481C1C}">
                <a14:useLocalDpi xmlns:a14="http://schemas.microsoft.com/office/drawing/2010/main" val="0"/>
              </a:ext>
            </a:extLst>
          </a:blip>
          <a:srcRect l="14763" t="65942" r="68903" b="6040"/>
          <a:stretch/>
        </p:blipFill>
        <p:spPr>
          <a:xfrm>
            <a:off x="169325" y="5022408"/>
            <a:ext cx="1807159" cy="1802557"/>
          </a:xfrm>
          <a:prstGeom prst="rect">
            <a:avLst/>
          </a:prstGeom>
        </p:spPr>
      </p:pic>
      <p:sp>
        <p:nvSpPr>
          <p:cNvPr id="11" name="TextBox 10">
            <a:extLst>
              <a:ext uri="{FF2B5EF4-FFF2-40B4-BE49-F238E27FC236}">
                <a16:creationId xmlns:a16="http://schemas.microsoft.com/office/drawing/2014/main" id="{C9432E73-C7E9-FAFB-38E6-55537A2F40FC}"/>
              </a:ext>
            </a:extLst>
          </p:cNvPr>
          <p:cNvSpPr txBox="1"/>
          <p:nvPr/>
        </p:nvSpPr>
        <p:spPr>
          <a:xfrm>
            <a:off x="236447" y="2079046"/>
            <a:ext cx="5080622" cy="430887"/>
          </a:xfrm>
          <a:prstGeom prst="rect">
            <a:avLst/>
          </a:prstGeom>
          <a:noFill/>
        </p:spPr>
        <p:txBody>
          <a:bodyPr wrap="none" rtlCol="0">
            <a:spAutoFit/>
          </a:bodyPr>
          <a:lstStyle/>
          <a:p>
            <a:r>
              <a:rPr lang="en-US" sz="2200" b="1" dirty="0">
                <a:latin typeface="+mn-lt"/>
              </a:rPr>
              <a:t>-Difficult to handle deep neural networks:</a:t>
            </a:r>
          </a:p>
        </p:txBody>
      </p:sp>
      <p:sp>
        <p:nvSpPr>
          <p:cNvPr id="12" name="TextBox 11">
            <a:extLst>
              <a:ext uri="{FF2B5EF4-FFF2-40B4-BE49-F238E27FC236}">
                <a16:creationId xmlns:a16="http://schemas.microsoft.com/office/drawing/2014/main" id="{B40725E4-0F29-AA63-848A-8DE1AD575284}"/>
              </a:ext>
            </a:extLst>
          </p:cNvPr>
          <p:cNvSpPr txBox="1"/>
          <p:nvPr/>
        </p:nvSpPr>
        <p:spPr>
          <a:xfrm>
            <a:off x="-437" y="4186965"/>
            <a:ext cx="3488327" cy="769441"/>
          </a:xfrm>
          <a:prstGeom prst="rect">
            <a:avLst/>
          </a:prstGeom>
          <a:noFill/>
        </p:spPr>
        <p:txBody>
          <a:bodyPr wrap="none" rtlCol="0">
            <a:spAutoFit/>
          </a:bodyPr>
          <a:lstStyle/>
          <a:p>
            <a:pPr algn="l"/>
            <a:r>
              <a:rPr lang="en-US" sz="2200" b="1" dirty="0">
                <a:latin typeface="+mn-lt"/>
              </a:rPr>
              <a:t>Key operation: </a:t>
            </a:r>
          </a:p>
          <a:p>
            <a:pPr algn="l"/>
            <a:r>
              <a:rPr lang="en-US" sz="2200" b="1" dirty="0">
                <a:latin typeface="+mn-lt"/>
              </a:rPr>
              <a:t>Vector-matrix multiplication</a:t>
            </a:r>
          </a:p>
        </p:txBody>
      </p:sp>
      <p:sp>
        <p:nvSpPr>
          <p:cNvPr id="14" name="TextBox 13">
            <a:extLst>
              <a:ext uri="{FF2B5EF4-FFF2-40B4-BE49-F238E27FC236}">
                <a16:creationId xmlns:a16="http://schemas.microsoft.com/office/drawing/2014/main" id="{5126B2B8-23C8-C6E0-6AA7-E6772DABF80D}"/>
              </a:ext>
            </a:extLst>
          </p:cNvPr>
          <p:cNvSpPr txBox="1"/>
          <p:nvPr/>
        </p:nvSpPr>
        <p:spPr>
          <a:xfrm>
            <a:off x="4224529" y="3473213"/>
            <a:ext cx="2145139" cy="1107996"/>
          </a:xfrm>
          <a:prstGeom prst="rect">
            <a:avLst/>
          </a:prstGeom>
          <a:noFill/>
        </p:spPr>
        <p:txBody>
          <a:bodyPr wrap="none" rtlCol="0">
            <a:spAutoFit/>
          </a:bodyPr>
          <a:lstStyle/>
          <a:p>
            <a:pPr algn="l"/>
            <a:r>
              <a:rPr lang="en-US" sz="2200" b="1" dirty="0">
                <a:latin typeface="+mn-lt"/>
              </a:rPr>
              <a:t>Software </a:t>
            </a:r>
          </a:p>
          <a:p>
            <a:pPr algn="l"/>
            <a:r>
              <a:rPr lang="en-US" sz="2200" b="1" dirty="0">
                <a:latin typeface="+mn-lt"/>
              </a:rPr>
              <a:t>implementation:</a:t>
            </a:r>
          </a:p>
          <a:p>
            <a:pPr algn="l"/>
            <a:r>
              <a:rPr lang="en-US" sz="2200" b="1" dirty="0">
                <a:latin typeface="+mn-lt"/>
              </a:rPr>
              <a:t>~n</a:t>
            </a:r>
            <a:r>
              <a:rPr lang="en-US" sz="2200" b="1" baseline="30000" dirty="0">
                <a:latin typeface="+mn-lt"/>
              </a:rPr>
              <a:t>2</a:t>
            </a:r>
            <a:r>
              <a:rPr lang="en-US" sz="2200" b="1" dirty="0">
                <a:latin typeface="+mn-lt"/>
              </a:rPr>
              <a:t> operations</a:t>
            </a:r>
          </a:p>
        </p:txBody>
      </p:sp>
      <p:grpSp>
        <p:nvGrpSpPr>
          <p:cNvPr id="15" name="Csoportba foglalás 41">
            <a:extLst>
              <a:ext uri="{FF2B5EF4-FFF2-40B4-BE49-F238E27FC236}">
                <a16:creationId xmlns:a16="http://schemas.microsoft.com/office/drawing/2014/main" id="{C873AF0B-AF37-A93E-810E-B58816C5DE23}"/>
              </a:ext>
            </a:extLst>
          </p:cNvPr>
          <p:cNvGrpSpPr>
            <a:grpSpLocks noChangeAspect="1"/>
          </p:cNvGrpSpPr>
          <p:nvPr/>
        </p:nvGrpSpPr>
        <p:grpSpPr>
          <a:xfrm>
            <a:off x="144172" y="2601168"/>
            <a:ext cx="2888903" cy="1590947"/>
            <a:chOff x="2101505" y="1489039"/>
            <a:chExt cx="4946531" cy="2724102"/>
          </a:xfrm>
        </p:grpSpPr>
        <p:pic>
          <p:nvPicPr>
            <p:cNvPr id="16" name="Kép 9" descr="A képen diagram látható&#10;&#10;Automatikusan generált leírás">
              <a:extLst>
                <a:ext uri="{FF2B5EF4-FFF2-40B4-BE49-F238E27FC236}">
                  <a16:creationId xmlns:a16="http://schemas.microsoft.com/office/drawing/2014/main" id="{0E93EBA7-5877-E4BC-958F-07B1AE0C3C48}"/>
                </a:ext>
              </a:extLst>
            </p:cNvPr>
            <p:cNvPicPr>
              <a:picLocks noChangeAspect="1"/>
            </p:cNvPicPr>
            <p:nvPr/>
          </p:nvPicPr>
          <p:blipFill rotWithShape="1">
            <a:blip r:embed="rId5" cstate="print">
              <a:alphaModFix amt="25000"/>
              <a:extLst>
                <a:ext uri="{28A0092B-C50C-407E-A947-70E740481C1C}">
                  <a14:useLocalDpi xmlns:a14="http://schemas.microsoft.com/office/drawing/2010/main" val="0"/>
                </a:ext>
              </a:extLst>
            </a:blip>
            <a:srcRect l="3231" t="12354" r="56125" b="49153"/>
            <a:stretch/>
          </p:blipFill>
          <p:spPr>
            <a:xfrm>
              <a:off x="2101505" y="1489039"/>
              <a:ext cx="4946531" cy="2724102"/>
            </a:xfrm>
            <a:prstGeom prst="rect">
              <a:avLst/>
            </a:prstGeom>
          </p:spPr>
        </p:pic>
        <p:pic>
          <p:nvPicPr>
            <p:cNvPr id="18" name="Kép 1" descr="A képen diagram látható&#10;&#10;Automatikusan generált leírás">
              <a:extLst>
                <a:ext uri="{FF2B5EF4-FFF2-40B4-BE49-F238E27FC236}">
                  <a16:creationId xmlns:a16="http://schemas.microsoft.com/office/drawing/2014/main" id="{455B1A04-B1A0-2D48-0253-66BF88BEB5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64" t="12354" r="68762" b="49153"/>
            <a:stretch/>
          </p:blipFill>
          <p:spPr>
            <a:xfrm>
              <a:off x="3675187" y="1489039"/>
              <a:ext cx="1834677" cy="2724102"/>
            </a:xfrm>
            <a:prstGeom prst="rect">
              <a:avLst/>
            </a:prstGeom>
          </p:spPr>
        </p:pic>
      </p:grpSp>
      <p:sp>
        <p:nvSpPr>
          <p:cNvPr id="3" name="Text Box 33">
            <a:extLst>
              <a:ext uri="{FF2B5EF4-FFF2-40B4-BE49-F238E27FC236}">
                <a16:creationId xmlns:a16="http://schemas.microsoft.com/office/drawing/2014/main" id="{1E5D6753-59B4-7F9A-28EF-E9DC1895FB28}"/>
              </a:ext>
            </a:extLst>
          </p:cNvPr>
          <p:cNvSpPr txBox="1">
            <a:spLocks noChangeArrowheads="1"/>
          </p:cNvSpPr>
          <p:nvPr/>
        </p:nvSpPr>
        <p:spPr bwMode="auto">
          <a:xfrm>
            <a:off x="315913" y="38389"/>
            <a:ext cx="473637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hu-HU" sz="30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Von Neumann computers</a:t>
            </a:r>
            <a:endParaRPr kumimoji="0" lang="en-GB" altLang="hu-HU" sz="300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9320F7A8-43C1-5367-2E67-AFC2CC279CFB}"/>
              </a:ext>
            </a:extLst>
          </p:cNvPr>
          <p:cNvSpPr txBox="1"/>
          <p:nvPr/>
        </p:nvSpPr>
        <p:spPr>
          <a:xfrm>
            <a:off x="80699" y="687948"/>
            <a:ext cx="1621405" cy="430887"/>
          </a:xfrm>
          <a:prstGeom prst="rect">
            <a:avLst/>
          </a:prstGeom>
          <a:noFill/>
        </p:spPr>
        <p:txBody>
          <a:bodyPr wrap="none" rtlCol="0">
            <a:spAutoFit/>
          </a:bodyPr>
          <a:lstStyle/>
          <a:p>
            <a:r>
              <a:rPr lang="en-US" sz="2200" b="1" dirty="0">
                <a:latin typeface="+mn-lt"/>
              </a:rPr>
              <a:t>-Digital (0,1)</a:t>
            </a:r>
          </a:p>
        </p:txBody>
      </p:sp>
      <p:sp>
        <p:nvSpPr>
          <p:cNvPr id="9" name="TextBox 8">
            <a:extLst>
              <a:ext uri="{FF2B5EF4-FFF2-40B4-BE49-F238E27FC236}">
                <a16:creationId xmlns:a16="http://schemas.microsoft.com/office/drawing/2014/main" id="{C876155E-E0F3-BB6B-E664-21154EF90E3C}"/>
              </a:ext>
            </a:extLst>
          </p:cNvPr>
          <p:cNvSpPr txBox="1"/>
          <p:nvPr/>
        </p:nvSpPr>
        <p:spPr>
          <a:xfrm>
            <a:off x="14303" y="1151647"/>
            <a:ext cx="8215300" cy="430887"/>
          </a:xfrm>
          <a:prstGeom prst="rect">
            <a:avLst/>
          </a:prstGeom>
          <a:noFill/>
        </p:spPr>
        <p:txBody>
          <a:bodyPr wrap="square" rtlCol="0">
            <a:spAutoFit/>
          </a:bodyPr>
          <a:lstStyle/>
          <a:p>
            <a:pPr algn="l"/>
            <a:r>
              <a:rPr lang="en-US" sz="2200" b="1" dirty="0">
                <a:latin typeface="+mn-lt"/>
              </a:rPr>
              <a:t>-Physically separated functionalities (processor &amp; memory)</a:t>
            </a:r>
          </a:p>
        </p:txBody>
      </p:sp>
      <p:sp>
        <p:nvSpPr>
          <p:cNvPr id="10" name="TextBox 9">
            <a:extLst>
              <a:ext uri="{FF2B5EF4-FFF2-40B4-BE49-F238E27FC236}">
                <a16:creationId xmlns:a16="http://schemas.microsoft.com/office/drawing/2014/main" id="{F6934DF1-505B-2841-EB11-1A2C31F226B0}"/>
              </a:ext>
            </a:extLst>
          </p:cNvPr>
          <p:cNvSpPr txBox="1"/>
          <p:nvPr/>
        </p:nvSpPr>
        <p:spPr>
          <a:xfrm>
            <a:off x="14303" y="1615346"/>
            <a:ext cx="9172463" cy="430887"/>
          </a:xfrm>
          <a:prstGeom prst="rect">
            <a:avLst/>
          </a:prstGeom>
          <a:noFill/>
        </p:spPr>
        <p:txBody>
          <a:bodyPr wrap="square" rtlCol="0">
            <a:spAutoFit/>
          </a:bodyPr>
          <a:lstStyle/>
          <a:p>
            <a:pPr algn="l"/>
            <a:r>
              <a:rPr lang="en-US" sz="2200" b="1" dirty="0">
                <a:latin typeface="+mn-lt"/>
              </a:rPr>
              <a:t>-General purpose hardware, software encoded tasks</a:t>
            </a:r>
          </a:p>
        </p:txBody>
      </p:sp>
      <p:pic>
        <p:nvPicPr>
          <p:cNvPr id="17" name="Picture 2" descr="How to stop data centres from gobbling up the world's electricity">
            <a:extLst>
              <a:ext uri="{FF2B5EF4-FFF2-40B4-BE49-F238E27FC236}">
                <a16:creationId xmlns:a16="http://schemas.microsoft.com/office/drawing/2014/main" id="{B9C90464-7C49-144B-FF6E-FF58892DA1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9439" y="733015"/>
            <a:ext cx="2195895" cy="391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57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3">
            <a:extLst>
              <a:ext uri="{FF2B5EF4-FFF2-40B4-BE49-F238E27FC236}">
                <a16:creationId xmlns:a16="http://schemas.microsoft.com/office/drawing/2014/main" id="{1E5D6753-59B4-7F9A-28EF-E9DC1895FB28}"/>
              </a:ext>
            </a:extLst>
          </p:cNvPr>
          <p:cNvSpPr txBox="1">
            <a:spLocks noChangeArrowheads="1"/>
          </p:cNvSpPr>
          <p:nvPr/>
        </p:nvSpPr>
        <p:spPr bwMode="auto">
          <a:xfrm>
            <a:off x="315913" y="47625"/>
            <a:ext cx="65135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hu-HU" sz="2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Neuromorphic computing</a:t>
            </a:r>
            <a:endParaRPr kumimoji="0" lang="en-GB" altLang="hu-HU" sz="2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E8C52CC9-CD26-9656-A0DF-3B1061170262}"/>
              </a:ext>
            </a:extLst>
          </p:cNvPr>
          <p:cNvSpPr txBox="1"/>
          <p:nvPr/>
        </p:nvSpPr>
        <p:spPr>
          <a:xfrm>
            <a:off x="40877" y="680841"/>
            <a:ext cx="1087156" cy="430887"/>
          </a:xfrm>
          <a:prstGeom prst="rect">
            <a:avLst/>
          </a:prstGeom>
          <a:noFill/>
        </p:spPr>
        <p:txBody>
          <a:bodyPr wrap="none" rtlCol="0">
            <a:spAutoFit/>
          </a:bodyPr>
          <a:lstStyle/>
          <a:p>
            <a:r>
              <a:rPr lang="en-US" sz="2200" b="1" dirty="0">
                <a:latin typeface="+mn-lt"/>
              </a:rPr>
              <a:t>-Analog</a:t>
            </a:r>
          </a:p>
        </p:txBody>
      </p:sp>
      <p:sp>
        <p:nvSpPr>
          <p:cNvPr id="13" name="TextBox 12">
            <a:extLst>
              <a:ext uri="{FF2B5EF4-FFF2-40B4-BE49-F238E27FC236}">
                <a16:creationId xmlns:a16="http://schemas.microsoft.com/office/drawing/2014/main" id="{966953CB-6086-B935-38F2-7C6F8B5BBBEB}"/>
              </a:ext>
            </a:extLst>
          </p:cNvPr>
          <p:cNvSpPr txBox="1"/>
          <p:nvPr/>
        </p:nvSpPr>
        <p:spPr>
          <a:xfrm>
            <a:off x="121027" y="1062291"/>
            <a:ext cx="2864759" cy="430887"/>
          </a:xfrm>
          <a:prstGeom prst="rect">
            <a:avLst/>
          </a:prstGeom>
          <a:noFill/>
        </p:spPr>
        <p:txBody>
          <a:bodyPr wrap="none" rtlCol="0">
            <a:spAutoFit/>
          </a:bodyPr>
          <a:lstStyle/>
          <a:p>
            <a:r>
              <a:rPr lang="en-US" sz="2200" b="1" dirty="0">
                <a:latin typeface="+mn-lt"/>
              </a:rPr>
              <a:t>-In memory computing</a:t>
            </a:r>
          </a:p>
        </p:txBody>
      </p:sp>
      <p:sp>
        <p:nvSpPr>
          <p:cNvPr id="17" name="TextBox 16">
            <a:extLst>
              <a:ext uri="{FF2B5EF4-FFF2-40B4-BE49-F238E27FC236}">
                <a16:creationId xmlns:a16="http://schemas.microsoft.com/office/drawing/2014/main" id="{F4EFAF84-1A26-C494-2C32-BB2D70FB608B}"/>
              </a:ext>
            </a:extLst>
          </p:cNvPr>
          <p:cNvSpPr txBox="1"/>
          <p:nvPr/>
        </p:nvSpPr>
        <p:spPr>
          <a:xfrm>
            <a:off x="0" y="1436634"/>
            <a:ext cx="4456590" cy="769441"/>
          </a:xfrm>
          <a:prstGeom prst="rect">
            <a:avLst/>
          </a:prstGeom>
          <a:noFill/>
        </p:spPr>
        <p:txBody>
          <a:bodyPr wrap="square" rtlCol="0">
            <a:spAutoFit/>
          </a:bodyPr>
          <a:lstStyle/>
          <a:p>
            <a:pPr algn="l"/>
            <a:r>
              <a:rPr lang="en-US" sz="2200" b="1" dirty="0">
                <a:latin typeface="+mn-lt"/>
              </a:rPr>
              <a:t>-Possible building blocks: memristors as artificial synapses</a:t>
            </a:r>
          </a:p>
        </p:txBody>
      </p:sp>
      <p:pic>
        <p:nvPicPr>
          <p:cNvPr id="19" name="Picture 18">
            <a:extLst>
              <a:ext uri="{FF2B5EF4-FFF2-40B4-BE49-F238E27FC236}">
                <a16:creationId xmlns:a16="http://schemas.microsoft.com/office/drawing/2014/main" id="{7C3106C5-A258-83FE-E620-7133FB70B3B2}"/>
              </a:ext>
            </a:extLst>
          </p:cNvPr>
          <p:cNvPicPr>
            <a:picLocks noChangeAspect="1"/>
          </p:cNvPicPr>
          <p:nvPr/>
        </p:nvPicPr>
        <p:blipFill>
          <a:blip r:embed="rId3"/>
          <a:stretch>
            <a:fillRect/>
          </a:stretch>
        </p:blipFill>
        <p:spPr>
          <a:xfrm>
            <a:off x="4572000" y="864670"/>
            <a:ext cx="4224528" cy="2231979"/>
          </a:xfrm>
          <a:prstGeom prst="rect">
            <a:avLst/>
          </a:prstGeom>
        </p:spPr>
      </p:pic>
      <p:pic>
        <p:nvPicPr>
          <p:cNvPr id="20" name="Kép 7" descr="A képen diagram látható&#10;&#10;Automatikusan generált leírás">
            <a:extLst>
              <a:ext uri="{FF2B5EF4-FFF2-40B4-BE49-F238E27FC236}">
                <a16:creationId xmlns:a16="http://schemas.microsoft.com/office/drawing/2014/main" id="{987B301B-7DDA-47EA-A29A-43DCEF4623F0}"/>
              </a:ext>
            </a:extLst>
          </p:cNvPr>
          <p:cNvPicPr>
            <a:picLocks noChangeAspect="1"/>
          </p:cNvPicPr>
          <p:nvPr/>
        </p:nvPicPr>
        <p:blipFill rotWithShape="1">
          <a:blip r:embed="rId4">
            <a:extLst>
              <a:ext uri="{28A0092B-C50C-407E-A947-70E740481C1C}">
                <a14:useLocalDpi xmlns:a14="http://schemas.microsoft.com/office/drawing/2010/main" val="0"/>
              </a:ext>
            </a:extLst>
          </a:blip>
          <a:srcRect l="14763" t="65942" r="68903" b="6040"/>
          <a:stretch/>
        </p:blipFill>
        <p:spPr>
          <a:xfrm>
            <a:off x="169325" y="4862609"/>
            <a:ext cx="1807159" cy="1802557"/>
          </a:xfrm>
          <a:prstGeom prst="rect">
            <a:avLst/>
          </a:prstGeom>
        </p:spPr>
      </p:pic>
      <p:sp>
        <p:nvSpPr>
          <p:cNvPr id="22" name="TextBox 21">
            <a:extLst>
              <a:ext uri="{FF2B5EF4-FFF2-40B4-BE49-F238E27FC236}">
                <a16:creationId xmlns:a16="http://schemas.microsoft.com/office/drawing/2014/main" id="{F343AC84-0598-3398-8933-12B8ED242CE4}"/>
              </a:ext>
            </a:extLst>
          </p:cNvPr>
          <p:cNvSpPr txBox="1"/>
          <p:nvPr/>
        </p:nvSpPr>
        <p:spPr>
          <a:xfrm>
            <a:off x="2980488" y="3904569"/>
            <a:ext cx="2648867" cy="769441"/>
          </a:xfrm>
          <a:prstGeom prst="rect">
            <a:avLst/>
          </a:prstGeom>
          <a:noFill/>
        </p:spPr>
        <p:txBody>
          <a:bodyPr wrap="none" rtlCol="0">
            <a:spAutoFit/>
          </a:bodyPr>
          <a:lstStyle/>
          <a:p>
            <a:pPr algn="l"/>
            <a:r>
              <a:rPr lang="en-US" sz="2200" b="1" dirty="0" err="1">
                <a:latin typeface="+mn-lt"/>
              </a:rPr>
              <a:t>Memristive</a:t>
            </a:r>
            <a:r>
              <a:rPr lang="en-US" sz="2200" b="1" dirty="0">
                <a:latin typeface="+mn-lt"/>
              </a:rPr>
              <a:t> crossbar:</a:t>
            </a:r>
          </a:p>
          <a:p>
            <a:pPr algn="l"/>
            <a:endParaRPr lang="en-US" sz="2200" b="1" dirty="0">
              <a:latin typeface="+mn-lt"/>
            </a:endParaRPr>
          </a:p>
        </p:txBody>
      </p:sp>
      <p:pic>
        <p:nvPicPr>
          <p:cNvPr id="24" name="Picture 2">
            <a:extLst>
              <a:ext uri="{FF2B5EF4-FFF2-40B4-BE49-F238E27FC236}">
                <a16:creationId xmlns:a16="http://schemas.microsoft.com/office/drawing/2014/main" id="{4093B13C-FB8E-7796-D500-4C618E85568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747" t="54315" r="61033" b="12218"/>
          <a:stretch/>
        </p:blipFill>
        <p:spPr bwMode="auto">
          <a:xfrm>
            <a:off x="5528649" y="6420561"/>
            <a:ext cx="3438038" cy="33167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64A33208-EAAB-CB2F-C791-5C43CA4D2870}"/>
              </a:ext>
            </a:extLst>
          </p:cNvPr>
          <p:cNvCxnSpPr>
            <a:cxnSpLocks/>
          </p:cNvCxnSpPr>
          <p:nvPr/>
        </p:nvCxnSpPr>
        <p:spPr>
          <a:xfrm>
            <a:off x="1649979" y="4204533"/>
            <a:ext cx="1256472" cy="356841"/>
          </a:xfrm>
          <a:prstGeom prst="straightConnector1">
            <a:avLst/>
          </a:prstGeom>
          <a:ln w="44450">
            <a:solidFill>
              <a:srgbClr val="80808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F23567C-05E1-3ACC-474C-5DAB9F081288}"/>
              </a:ext>
            </a:extLst>
          </p:cNvPr>
          <p:cNvSpPr txBox="1"/>
          <p:nvPr/>
        </p:nvSpPr>
        <p:spPr>
          <a:xfrm>
            <a:off x="2980488" y="4273828"/>
            <a:ext cx="3387517" cy="769441"/>
          </a:xfrm>
          <a:prstGeom prst="rect">
            <a:avLst/>
          </a:prstGeom>
          <a:noFill/>
        </p:spPr>
        <p:txBody>
          <a:bodyPr wrap="square" rtlCol="0">
            <a:spAutoFit/>
          </a:bodyPr>
          <a:lstStyle/>
          <a:p>
            <a:pPr algn="l"/>
            <a:r>
              <a:rPr lang="en-US" sz="2200" b="1" dirty="0">
                <a:latin typeface="+mn-lt"/>
              </a:rPr>
              <a:t>single-step </a:t>
            </a:r>
          </a:p>
          <a:p>
            <a:pPr algn="l"/>
            <a:r>
              <a:rPr lang="en-US" sz="2200" b="1" dirty="0">
                <a:latin typeface="+mn-lt"/>
              </a:rPr>
              <a:t>hardware  multiplication</a:t>
            </a:r>
          </a:p>
        </p:txBody>
      </p:sp>
      <p:grpSp>
        <p:nvGrpSpPr>
          <p:cNvPr id="29" name="Csoportba foglalás 41">
            <a:extLst>
              <a:ext uri="{FF2B5EF4-FFF2-40B4-BE49-F238E27FC236}">
                <a16:creationId xmlns:a16="http://schemas.microsoft.com/office/drawing/2014/main" id="{BAE3C61C-0469-5B65-9192-46DB856EE47B}"/>
              </a:ext>
            </a:extLst>
          </p:cNvPr>
          <p:cNvGrpSpPr>
            <a:grpSpLocks noChangeAspect="1"/>
          </p:cNvGrpSpPr>
          <p:nvPr/>
        </p:nvGrpSpPr>
        <p:grpSpPr>
          <a:xfrm>
            <a:off x="144172" y="2601168"/>
            <a:ext cx="2888903" cy="1590947"/>
            <a:chOff x="2101505" y="1489039"/>
            <a:chExt cx="4946531" cy="2724102"/>
          </a:xfrm>
        </p:grpSpPr>
        <p:pic>
          <p:nvPicPr>
            <p:cNvPr id="30" name="Kép 9" descr="A képen diagram látható&#10;&#10;Automatikusan generált leírás">
              <a:extLst>
                <a:ext uri="{FF2B5EF4-FFF2-40B4-BE49-F238E27FC236}">
                  <a16:creationId xmlns:a16="http://schemas.microsoft.com/office/drawing/2014/main" id="{774871EE-D65B-52BE-0B78-E61831ED3A98}"/>
                </a:ext>
              </a:extLst>
            </p:cNvPr>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l="3231" t="12354" r="56125" b="49153"/>
            <a:stretch/>
          </p:blipFill>
          <p:spPr>
            <a:xfrm>
              <a:off x="2101505" y="1489039"/>
              <a:ext cx="4946531" cy="2724102"/>
            </a:xfrm>
            <a:prstGeom prst="rect">
              <a:avLst/>
            </a:prstGeom>
          </p:spPr>
        </p:pic>
        <p:pic>
          <p:nvPicPr>
            <p:cNvPr id="31" name="Kép 1" descr="A képen diagram látható&#10;&#10;Automatikusan generált leírás">
              <a:extLst>
                <a:ext uri="{FF2B5EF4-FFF2-40B4-BE49-F238E27FC236}">
                  <a16:creationId xmlns:a16="http://schemas.microsoft.com/office/drawing/2014/main" id="{EF120C2B-C985-F54D-0CF1-0BA6837B9B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164" t="12354" r="68762" b="49153"/>
            <a:stretch/>
          </p:blipFill>
          <p:spPr>
            <a:xfrm>
              <a:off x="3675187" y="1489039"/>
              <a:ext cx="1834677" cy="2724102"/>
            </a:xfrm>
            <a:prstGeom prst="rect">
              <a:avLst/>
            </a:prstGeom>
          </p:spPr>
        </p:pic>
      </p:grpSp>
      <p:pic>
        <p:nvPicPr>
          <p:cNvPr id="2051" name="Picture 2" descr="Memristive crossbar arrays for brain-inspired computing | Nature Materials">
            <a:extLst>
              <a:ext uri="{FF2B5EF4-FFF2-40B4-BE49-F238E27FC236}">
                <a16:creationId xmlns:a16="http://schemas.microsoft.com/office/drawing/2014/main" id="{0A559788-7CC8-2372-0FA3-C1EBF220C5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5548"/>
          <a:stretch/>
        </p:blipFill>
        <p:spPr bwMode="auto">
          <a:xfrm>
            <a:off x="6368005" y="3761352"/>
            <a:ext cx="2680001" cy="1722559"/>
          </a:xfrm>
          <a:prstGeom prst="rect">
            <a:avLst/>
          </a:prstGeom>
          <a:noFill/>
          <a:extLst>
            <a:ext uri="{909E8E84-426E-40DD-AFC4-6F175D3DCCD1}">
              <a14:hiddenFill xmlns:a14="http://schemas.microsoft.com/office/drawing/2010/main">
                <a:solidFill>
                  <a:srgbClr val="FFFFFF"/>
                </a:solidFill>
              </a14:hiddenFill>
            </a:ext>
          </a:extLst>
        </p:spPr>
      </p:pic>
      <p:cxnSp>
        <p:nvCxnSpPr>
          <p:cNvPr id="2052" name="Straight Arrow Connector 2051">
            <a:extLst>
              <a:ext uri="{FF2B5EF4-FFF2-40B4-BE49-F238E27FC236}">
                <a16:creationId xmlns:a16="http://schemas.microsoft.com/office/drawing/2014/main" id="{509DC755-0C86-1EE2-7086-996D98E3DD11}"/>
              </a:ext>
            </a:extLst>
          </p:cNvPr>
          <p:cNvCxnSpPr>
            <a:cxnSpLocks/>
          </p:cNvCxnSpPr>
          <p:nvPr/>
        </p:nvCxnSpPr>
        <p:spPr>
          <a:xfrm flipH="1">
            <a:off x="5761608" y="5584272"/>
            <a:ext cx="2698811" cy="804170"/>
          </a:xfrm>
          <a:prstGeom prst="straightConnector1">
            <a:avLst/>
          </a:prstGeom>
          <a:ln w="44450">
            <a:solidFill>
              <a:srgbClr val="808080"/>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82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5">
            <a:extLst>
              <a:ext uri="{FF2B5EF4-FFF2-40B4-BE49-F238E27FC236}">
                <a16:creationId xmlns:a16="http://schemas.microsoft.com/office/drawing/2014/main" id="{0124D3B2-035E-4240-9043-69BDCBE6210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7187"/>
          <a:stretch/>
        </p:blipFill>
        <p:spPr>
          <a:xfrm>
            <a:off x="5237203" y="857923"/>
            <a:ext cx="3797666" cy="1612456"/>
          </a:xfrm>
          <a:prstGeom prst="rect">
            <a:avLst/>
          </a:prstGeom>
        </p:spPr>
      </p:pic>
      <p:pic>
        <p:nvPicPr>
          <p:cNvPr id="8" name="Kép 7">
            <a:extLst>
              <a:ext uri="{FF2B5EF4-FFF2-40B4-BE49-F238E27FC236}">
                <a16:creationId xmlns:a16="http://schemas.microsoft.com/office/drawing/2014/main" id="{786CC220-34B0-4DC2-B2E9-5C317CC4D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5092"/>
            <a:ext cx="5210902" cy="3219899"/>
          </a:xfrm>
          <a:prstGeom prst="rect">
            <a:avLst/>
          </a:prstGeom>
        </p:spPr>
      </p:pic>
      <p:sp>
        <p:nvSpPr>
          <p:cNvPr id="34" name="Text Box 33"/>
          <p:cNvSpPr txBox="1">
            <a:spLocks noChangeArrowheads="1"/>
          </p:cNvSpPr>
          <p:nvPr/>
        </p:nvSpPr>
        <p:spPr bwMode="auto">
          <a:xfrm>
            <a:off x="1" y="47625"/>
            <a:ext cx="65116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u="none" strike="noStrike" kern="1200" cap="none" spc="0" normalizeH="0" baseline="0" noProof="0" dirty="0">
                <a:ln>
                  <a:noFill/>
                </a:ln>
                <a:solidFill>
                  <a:prstClr val="black"/>
                </a:solidFill>
                <a:effectLst/>
                <a:uLnTx/>
                <a:uFillTx/>
                <a:latin typeface="Calibri"/>
                <a:ea typeface="+mn-ea"/>
                <a:cs typeface="Calibri"/>
              </a:rPr>
              <a:t>How advanced is memristor technology?</a:t>
            </a:r>
            <a:endParaRPr kumimoji="0" lang="en-GB" altLang="hu-HU" sz="3000" u="none" strike="noStrike" kern="1200" cap="none" spc="0" normalizeH="0" baseline="0" noProof="0" dirty="0">
              <a:ln>
                <a:noFill/>
              </a:ln>
              <a:solidFill>
                <a:prstClr val="black"/>
              </a:solidFill>
              <a:effectLst/>
              <a:uLnTx/>
              <a:uFillTx/>
              <a:latin typeface="Calibri"/>
              <a:ea typeface="+mn-ea"/>
            </a:endParaRPr>
          </a:p>
        </p:txBody>
      </p:sp>
      <p:pic>
        <p:nvPicPr>
          <p:cNvPr id="10" name="Kép 2">
            <a:extLst>
              <a:ext uri="{FF2B5EF4-FFF2-40B4-BE49-F238E27FC236}">
                <a16:creationId xmlns:a16="http://schemas.microsoft.com/office/drawing/2014/main" id="{AF2526E9-FB35-4BF8-B1C0-BCA2F5373F6B}"/>
              </a:ext>
            </a:extLst>
          </p:cNvPr>
          <p:cNvPicPr>
            <a:picLocks noChangeAspect="1"/>
          </p:cNvPicPr>
          <p:nvPr/>
        </p:nvPicPr>
        <p:blipFill rotWithShape="1">
          <a:blip r:embed="rId5"/>
          <a:srcRect l="20235" t="16851" r="47795" b="20159"/>
          <a:stretch/>
        </p:blipFill>
        <p:spPr>
          <a:xfrm>
            <a:off x="5210902" y="2470379"/>
            <a:ext cx="3933098" cy="4356924"/>
          </a:xfrm>
          <a:prstGeom prst="rect">
            <a:avLst/>
          </a:prstGeom>
        </p:spPr>
      </p:pic>
      <p:sp>
        <p:nvSpPr>
          <p:cNvPr id="4" name="Rectangle 3">
            <a:extLst>
              <a:ext uri="{FF2B5EF4-FFF2-40B4-BE49-F238E27FC236}">
                <a16:creationId xmlns:a16="http://schemas.microsoft.com/office/drawing/2014/main" id="{565B6E6E-7047-4ED8-9F80-5A93BCAAAAC1}"/>
              </a:ext>
            </a:extLst>
          </p:cNvPr>
          <p:cNvSpPr/>
          <p:nvPr/>
        </p:nvSpPr>
        <p:spPr>
          <a:xfrm>
            <a:off x="-1" y="6214564"/>
            <a:ext cx="5452819" cy="61555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Efficient and self-adaptive in-situ learning in multilayer memristor neural networks</a:t>
            </a:r>
            <a:r>
              <a:rPr kumimoji="0" lang="hu-HU" sz="17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hu-HU"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NATURE COMM. 9</a:t>
            </a:r>
            <a:r>
              <a:rPr kumimoji="0" lang="hu-HU"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:2385 (2018)</a:t>
            </a:r>
          </a:p>
        </p:txBody>
      </p:sp>
      <p:sp>
        <p:nvSpPr>
          <p:cNvPr id="11" name="Téglalap 12">
            <a:extLst>
              <a:ext uri="{FF2B5EF4-FFF2-40B4-BE49-F238E27FC236}">
                <a16:creationId xmlns:a16="http://schemas.microsoft.com/office/drawing/2014/main" id="{B8F2CAD0-B813-446A-A076-A76AC7FF31E5}"/>
              </a:ext>
            </a:extLst>
          </p:cNvPr>
          <p:cNvSpPr/>
          <p:nvPr/>
        </p:nvSpPr>
        <p:spPr>
          <a:xfrm>
            <a:off x="-25033" y="3626142"/>
            <a:ext cx="5210902" cy="1923604"/>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u-HU" sz="1700" b="0" i="0" u="none" strike="noStrike" kern="1200" cap="none" spc="0" normalizeH="0" baseline="0" noProof="0" dirty="0">
                <a:ln>
                  <a:noFill/>
                </a:ln>
                <a:solidFill>
                  <a:prstClr val="black"/>
                </a:solidFill>
                <a:effectLst/>
                <a:uLnTx/>
                <a:uFillTx/>
                <a:latin typeface="Calibri" panose="020F0502020204030204"/>
                <a:ea typeface="+mn-ea"/>
                <a:cs typeface="+mn-cs"/>
              </a:rPr>
              <a:t>128 x 64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Ta/HfO</a:t>
            </a:r>
            <a:r>
              <a:rPr kumimoji="0" lang="en-US" sz="17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/Pd</a:t>
            </a:r>
            <a:r>
              <a:rPr kumimoji="0" lang="hu-HU" sz="1700" b="0" i="0" u="none" strike="noStrike" kern="1200" cap="none" spc="0" normalizeH="0" baseline="0" noProof="0" dirty="0">
                <a:ln>
                  <a:noFill/>
                </a:ln>
                <a:solidFill>
                  <a:prstClr val="black"/>
                </a:solidFill>
                <a:effectLst/>
                <a:uLnTx/>
                <a:uFillTx/>
                <a:latin typeface="Calibri" panose="020F0502020204030204"/>
                <a:ea typeface="+mn-ea"/>
                <a:cs typeface="+mn-cs"/>
              </a:rPr>
              <a:t> crossbar </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700" dirty="0">
                <a:solidFill>
                  <a:prstClr val="black"/>
                </a:solidFill>
                <a:latin typeface="Calibri" panose="020F0502020204030204"/>
              </a:rPr>
              <a:t>5-8 bit resolution</a:t>
            </a:r>
            <a:endParaRPr kumimoji="0" lang="hu-HU"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u-HU" sz="1700" b="0" i="0" u="none" strike="noStrike" kern="1200" cap="none" spc="0" normalizeH="0" baseline="0" noProof="0" dirty="0">
                <a:ln>
                  <a:noFill/>
                </a:ln>
                <a:solidFill>
                  <a:prstClr val="black"/>
                </a:solidFill>
                <a:effectLst/>
                <a:uLnTx/>
                <a:uFillTx/>
                <a:latin typeface="Calibri" panose="020F0502020204030204"/>
                <a:ea typeface="+mn-ea"/>
                <a:cs typeface="+mn-cs"/>
              </a:rPr>
              <a:t>Training on MNIST handwritten digit database. </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u-HU" sz="1700" b="0" i="0" u="none" strike="noStrike" kern="1200" cap="none" spc="0" normalizeH="0" baseline="0" noProof="0" dirty="0">
                <a:ln>
                  <a:noFill/>
                </a:ln>
                <a:solidFill>
                  <a:prstClr val="black"/>
                </a:solidFill>
                <a:effectLst/>
                <a:uLnTx/>
                <a:uFillTx/>
                <a:latin typeface="Calibri" panose="020F0502020204030204"/>
                <a:ea typeface="+mn-ea"/>
                <a:cs typeface="+mn-cs"/>
              </a:rPr>
              <a:t>91.7% classification accuracy</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u-HU" sz="1700" b="0" i="0" u="none" strike="noStrike" kern="1200" cap="none" spc="0" normalizeH="0" baseline="0" noProof="0" dirty="0">
                <a:ln>
                  <a:noFill/>
                </a:ln>
                <a:solidFill>
                  <a:prstClr val="black"/>
                </a:solidFill>
                <a:effectLst/>
                <a:uLnTx/>
                <a:uFillTx/>
                <a:latin typeface="Calibri" panose="020F0502020204030204"/>
                <a:ea typeface="+mn-ea"/>
                <a:cs typeface="+mn-cs"/>
              </a:rPr>
              <a:t>1T1R arrangement, the transistor selects the devicies along the training, but oll transistors are open during inference</a:t>
            </a:r>
          </a:p>
        </p:txBody>
      </p:sp>
    </p:spTree>
    <p:extLst>
      <p:ext uri="{BB962C8B-B14F-4D97-AF65-F5344CB8AC3E}">
        <p14:creationId xmlns:p14="http://schemas.microsoft.com/office/powerpoint/2010/main" val="1446923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a:extLst>
              <a:ext uri="{FF2B5EF4-FFF2-40B4-BE49-F238E27FC236}">
                <a16:creationId xmlns:a16="http://schemas.microsoft.com/office/drawing/2014/main" id="{39DE20BB-010E-447F-02F7-2A1251211494}"/>
              </a:ext>
            </a:extLst>
          </p:cNvPr>
          <p:cNvSpPr txBox="1">
            <a:spLocks noChangeArrowheads="1"/>
          </p:cNvSpPr>
          <p:nvPr/>
        </p:nvSpPr>
        <p:spPr bwMode="auto">
          <a:xfrm>
            <a:off x="1" y="0"/>
            <a:ext cx="544021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hu-HU" sz="30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How noisy are the memristors?</a:t>
            </a:r>
            <a:endParaRPr kumimoji="0" lang="en-GB" altLang="hu-HU" sz="300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9" name="Picture 18">
            <a:extLst>
              <a:ext uri="{FF2B5EF4-FFF2-40B4-BE49-F238E27FC236}">
                <a16:creationId xmlns:a16="http://schemas.microsoft.com/office/drawing/2014/main" id="{F2C85F8A-6F60-FE38-2C9E-1EF2B9660B16}"/>
              </a:ext>
            </a:extLst>
          </p:cNvPr>
          <p:cNvPicPr>
            <a:picLocks noChangeAspect="1"/>
          </p:cNvPicPr>
          <p:nvPr/>
        </p:nvPicPr>
        <p:blipFill>
          <a:blip r:embed="rId3"/>
          <a:stretch>
            <a:fillRect/>
          </a:stretch>
        </p:blipFill>
        <p:spPr>
          <a:xfrm>
            <a:off x="0" y="925871"/>
            <a:ext cx="5956917" cy="2019293"/>
          </a:xfrm>
          <a:prstGeom prst="rect">
            <a:avLst/>
          </a:prstGeom>
        </p:spPr>
      </p:pic>
      <p:pic>
        <p:nvPicPr>
          <p:cNvPr id="13" name="Picture 12">
            <a:extLst>
              <a:ext uri="{FF2B5EF4-FFF2-40B4-BE49-F238E27FC236}">
                <a16:creationId xmlns:a16="http://schemas.microsoft.com/office/drawing/2014/main" id="{3818857C-51E2-B5D2-8FB1-74F1023F0DE8}"/>
              </a:ext>
            </a:extLst>
          </p:cNvPr>
          <p:cNvPicPr>
            <a:picLocks noChangeAspect="1"/>
          </p:cNvPicPr>
          <p:nvPr/>
        </p:nvPicPr>
        <p:blipFill rotWithShape="1">
          <a:blip r:embed="rId4"/>
          <a:srcRect l="4965" t="678"/>
          <a:stretch/>
        </p:blipFill>
        <p:spPr>
          <a:xfrm>
            <a:off x="4866640" y="1442719"/>
            <a:ext cx="4280536" cy="576787"/>
          </a:xfrm>
          <a:prstGeom prst="rect">
            <a:avLst/>
          </a:prstGeom>
        </p:spPr>
      </p:pic>
      <p:pic>
        <p:nvPicPr>
          <p:cNvPr id="21" name="Picture 20">
            <a:extLst>
              <a:ext uri="{FF2B5EF4-FFF2-40B4-BE49-F238E27FC236}">
                <a16:creationId xmlns:a16="http://schemas.microsoft.com/office/drawing/2014/main" id="{BAE393B2-99B1-CFDA-49C2-10D772AE8155}"/>
              </a:ext>
            </a:extLst>
          </p:cNvPr>
          <p:cNvPicPr>
            <a:picLocks noChangeAspect="1"/>
          </p:cNvPicPr>
          <p:nvPr/>
        </p:nvPicPr>
        <p:blipFill>
          <a:blip r:embed="rId5"/>
          <a:stretch>
            <a:fillRect/>
          </a:stretch>
        </p:blipFill>
        <p:spPr>
          <a:xfrm>
            <a:off x="0" y="3261171"/>
            <a:ext cx="6383045" cy="3630079"/>
          </a:xfrm>
          <a:prstGeom prst="rect">
            <a:avLst/>
          </a:prstGeom>
        </p:spPr>
      </p:pic>
      <p:cxnSp>
        <p:nvCxnSpPr>
          <p:cNvPr id="4" name="Straight Arrow Connector 3">
            <a:extLst>
              <a:ext uri="{FF2B5EF4-FFF2-40B4-BE49-F238E27FC236}">
                <a16:creationId xmlns:a16="http://schemas.microsoft.com/office/drawing/2014/main" id="{B0F982BD-DE7B-011C-C02C-28AD0455BD9A}"/>
              </a:ext>
            </a:extLst>
          </p:cNvPr>
          <p:cNvCxnSpPr>
            <a:cxnSpLocks/>
          </p:cNvCxnSpPr>
          <p:nvPr/>
        </p:nvCxnSpPr>
        <p:spPr>
          <a:xfrm>
            <a:off x="1662546" y="4921135"/>
            <a:ext cx="0" cy="498763"/>
          </a:xfrm>
          <a:prstGeom prst="straightConnector1">
            <a:avLst/>
          </a:prstGeom>
          <a:ln w="317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églalap 9">
                <a:extLst>
                  <a:ext uri="{FF2B5EF4-FFF2-40B4-BE49-F238E27FC236}">
                    <a16:creationId xmlns:a16="http://schemas.microsoft.com/office/drawing/2014/main" id="{836DBC1B-0F09-4F07-DE8E-7D2B00E1C957}"/>
                  </a:ext>
                </a:extLst>
              </p:cNvPr>
              <p:cNvSpPr/>
              <p:nvPr/>
            </p:nvSpPr>
            <p:spPr>
              <a:xfrm>
                <a:off x="1655250" y="4870170"/>
                <a:ext cx="1714059" cy="58298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2000" b="1" i="0" u="none" strike="noStrike" kern="1200" cap="none" spc="0" normalizeH="0" baseline="0" noProof="0" dirty="0">
                    <a:ln>
                      <a:noFill/>
                    </a:ln>
                    <a:solidFill>
                      <a:srgbClr val="C00000"/>
                    </a:solidFill>
                    <a:effectLst/>
                    <a:uLnTx/>
                    <a:uFillTx/>
                    <a:latin typeface="Calibri" panose="020F0502020204030204"/>
                    <a:ea typeface="+mn-ea"/>
                    <a:cs typeface="+mn-cs"/>
                  </a:rPr>
                  <a:t> </a:t>
                </a:r>
                <a14:m>
                  <m:oMath xmlns:m="http://schemas.openxmlformats.org/officeDocument/2006/math">
                    <m:r>
                      <a:rPr kumimoji="0" lang="en-US" sz="2000" b="1" i="1" u="none" strike="noStrike" kern="1200" cap="none" spc="0" normalizeH="0" baseline="0" noProof="0" dirty="0" smtClean="0">
                        <a:ln>
                          <a:noFill/>
                        </a:ln>
                        <a:solidFill>
                          <a:srgbClr val="C00000"/>
                        </a:solidFill>
                        <a:effectLst/>
                        <a:uLnTx/>
                        <a:uFillTx/>
                        <a:latin typeface="Cambria Math" panose="02040503050406030204" pitchFamily="18" charset="0"/>
                        <a:ea typeface="+mn-ea"/>
                        <a:cs typeface="+mn-cs"/>
                      </a:rPr>
                      <m:t>≈</m:t>
                    </m:r>
                    <m:r>
                      <a:rPr kumimoji="0" lang="en-US" sz="2000" b="1" i="1" u="none" strike="noStrike" kern="1200" cap="none" spc="0" normalizeH="0" baseline="0" noProof="0" dirty="0" smtClean="0">
                        <a:ln>
                          <a:noFill/>
                        </a:ln>
                        <a:solidFill>
                          <a:srgbClr val="C00000"/>
                        </a:solidFill>
                        <a:effectLst/>
                        <a:uLnTx/>
                        <a:uFillTx/>
                        <a:latin typeface="Cambria Math" panose="02040503050406030204" pitchFamily="18" charset="0"/>
                        <a:ea typeface="+mn-ea"/>
                        <a:cs typeface="+mn-cs"/>
                      </a:rPr>
                      <m:t>𝟎</m:t>
                    </m:r>
                    <m:r>
                      <a:rPr kumimoji="0" lang="en-US" sz="2000" b="1" i="1" u="none" strike="noStrike" kern="1200" cap="none" spc="0" normalizeH="0" baseline="0" noProof="0" dirty="0" smtClean="0">
                        <a:ln>
                          <a:noFill/>
                        </a:ln>
                        <a:solidFill>
                          <a:srgbClr val="C00000"/>
                        </a:solidFill>
                        <a:effectLst/>
                        <a:uLnTx/>
                        <a:uFillTx/>
                        <a:latin typeface="Cambria Math" panose="02040503050406030204" pitchFamily="18" charset="0"/>
                        <a:ea typeface="+mn-ea"/>
                        <a:cs typeface="+mn-cs"/>
                      </a:rPr>
                      <m:t>.</m:t>
                    </m:r>
                    <m:r>
                      <a:rPr kumimoji="0" lang="en-US" sz="2000" b="1" i="1" u="none" strike="noStrike" kern="1200" cap="none" spc="0" normalizeH="0" baseline="0" noProof="0" dirty="0" smtClean="0">
                        <a:ln>
                          <a:noFill/>
                        </a:ln>
                        <a:solidFill>
                          <a:srgbClr val="C00000"/>
                        </a:solidFill>
                        <a:effectLst/>
                        <a:uLnTx/>
                        <a:uFillTx/>
                        <a:latin typeface="Cambria Math" panose="02040503050406030204" pitchFamily="18" charset="0"/>
                        <a:ea typeface="+mn-ea"/>
                        <a:cs typeface="+mn-cs"/>
                      </a:rPr>
                      <m:t>𝟎𝟐𝟓</m:t>
                    </m:r>
                    <m:r>
                      <a:rPr kumimoji="0" lang="en-US" sz="2000" b="1" i="1" u="none" strike="noStrike" kern="1200" cap="none" spc="0" normalizeH="0" baseline="0" noProof="0" dirty="0" smtClean="0">
                        <a:ln>
                          <a:noFill/>
                        </a:ln>
                        <a:solidFill>
                          <a:srgbClr val="C00000"/>
                        </a:solidFill>
                        <a:effectLst/>
                        <a:uLnTx/>
                        <a:uFillTx/>
                        <a:latin typeface="Cambria Math" panose="02040503050406030204" pitchFamily="18" charset="0"/>
                        <a:ea typeface="+mn-ea"/>
                        <a:cs typeface="+mn-cs"/>
                      </a:rPr>
                      <m:t>⋅</m:t>
                    </m:r>
                    <m:f>
                      <m:fPr>
                        <m:ctrlPr>
                          <a:rPr kumimoji="0" lang="en-US" sz="2000" b="1" i="1" u="none" strike="noStrike" kern="1200" cap="none" spc="0" normalizeH="0" baseline="0" noProof="0" dirty="0">
                            <a:ln>
                              <a:noFill/>
                            </a:ln>
                            <a:solidFill>
                              <a:srgbClr val="C00000"/>
                            </a:solidFill>
                            <a:effectLst/>
                            <a:uLnTx/>
                            <a:uFillTx/>
                            <a:latin typeface="Cambria Math" panose="02040503050406030204" pitchFamily="18" charset="0"/>
                            <a:ea typeface="+mn-ea"/>
                            <a:cs typeface="+mn-cs"/>
                          </a:rPr>
                        </m:ctrlPr>
                      </m:fPr>
                      <m:num>
                        <m:r>
                          <a:rPr kumimoji="0" lang="en-US" sz="2000" b="1" i="1" u="none" strike="noStrike" kern="1200" cap="none" spc="0" normalizeH="0" baseline="0" noProof="0" dirty="0">
                            <a:ln>
                              <a:noFill/>
                            </a:ln>
                            <a:solidFill>
                              <a:srgbClr val="C00000"/>
                            </a:solidFill>
                            <a:effectLst/>
                            <a:uLnTx/>
                            <a:uFillTx/>
                            <a:latin typeface="Cambria Math" panose="02040503050406030204" pitchFamily="18" charset="0"/>
                            <a:ea typeface="+mn-ea"/>
                            <a:cs typeface="+mn-cs"/>
                          </a:rPr>
                          <m:t>𝟐</m:t>
                        </m:r>
                        <m:sSup>
                          <m:sSupPr>
                            <m:ctrlPr>
                              <a:rPr kumimoji="0" lang="en-US" sz="2000" b="1" i="1" u="none" strike="noStrike" kern="1200" cap="none" spc="0" normalizeH="0" baseline="0" noProof="0" dirty="0">
                                <a:ln>
                                  <a:noFill/>
                                </a:ln>
                                <a:solidFill>
                                  <a:srgbClr val="C00000"/>
                                </a:solidFill>
                                <a:effectLst/>
                                <a:uLnTx/>
                                <a:uFillTx/>
                                <a:latin typeface="Cambria Math" panose="02040503050406030204" pitchFamily="18" charset="0"/>
                                <a:ea typeface="+mn-ea"/>
                                <a:cs typeface="+mn-cs"/>
                              </a:rPr>
                            </m:ctrlPr>
                          </m:sSupPr>
                          <m:e>
                            <m:r>
                              <a:rPr kumimoji="0" lang="hu-HU" sz="2000" b="1" i="1" u="none" strike="noStrike" kern="1200" cap="none" spc="0" normalizeH="0" baseline="0" noProof="0" dirty="0">
                                <a:ln>
                                  <a:noFill/>
                                </a:ln>
                                <a:solidFill>
                                  <a:srgbClr val="C00000"/>
                                </a:solidFill>
                                <a:effectLst/>
                                <a:uLnTx/>
                                <a:uFillTx/>
                                <a:latin typeface="Cambria Math" panose="02040503050406030204" pitchFamily="18" charset="0"/>
                                <a:ea typeface="+mn-ea"/>
                                <a:cs typeface="+mn-cs"/>
                              </a:rPr>
                              <m:t>𝒆</m:t>
                            </m:r>
                          </m:e>
                          <m:sup>
                            <m:r>
                              <a:rPr kumimoji="0" lang="en-US" sz="2000" b="1" i="1" u="none" strike="noStrike" kern="1200" cap="none" spc="0" normalizeH="0" baseline="0" noProof="0" dirty="0">
                                <a:ln>
                                  <a:noFill/>
                                </a:ln>
                                <a:solidFill>
                                  <a:srgbClr val="C00000"/>
                                </a:solidFill>
                                <a:effectLst/>
                                <a:uLnTx/>
                                <a:uFillTx/>
                                <a:latin typeface="Cambria Math" panose="02040503050406030204" pitchFamily="18" charset="0"/>
                                <a:ea typeface="+mn-ea"/>
                                <a:cs typeface="+mn-cs"/>
                              </a:rPr>
                              <m:t>𝟐</m:t>
                            </m:r>
                          </m:sup>
                        </m:sSup>
                      </m:num>
                      <m:den>
                        <m:r>
                          <a:rPr kumimoji="0" lang="hu-HU" sz="2000" b="1" i="1" u="none" strike="noStrike" kern="1200" cap="none" spc="0" normalizeH="0" baseline="0" noProof="0" dirty="0">
                            <a:ln>
                              <a:noFill/>
                            </a:ln>
                            <a:solidFill>
                              <a:srgbClr val="C00000"/>
                            </a:solidFill>
                            <a:effectLst/>
                            <a:uLnTx/>
                            <a:uFillTx/>
                            <a:latin typeface="Cambria Math" panose="02040503050406030204" pitchFamily="18" charset="0"/>
                            <a:ea typeface="+mn-ea"/>
                            <a:cs typeface="+mn-cs"/>
                          </a:rPr>
                          <m:t>𝒉</m:t>
                        </m:r>
                      </m:den>
                    </m:f>
                  </m:oMath>
                </a14:m>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10" name="Téglalap 9">
                <a:extLst>
                  <a:ext uri="{FF2B5EF4-FFF2-40B4-BE49-F238E27FC236}">
                    <a16:creationId xmlns:a16="http://schemas.microsoft.com/office/drawing/2014/main" id="{836DBC1B-0F09-4F07-DE8E-7D2B00E1C957}"/>
                  </a:ext>
                </a:extLst>
              </p:cNvPr>
              <p:cNvSpPr>
                <a:spLocks noRot="1" noChangeAspect="1" noMove="1" noResize="1" noEditPoints="1" noAdjustHandles="1" noChangeArrowheads="1" noChangeShapeType="1" noTextEdit="1"/>
              </p:cNvSpPr>
              <p:nvPr/>
            </p:nvSpPr>
            <p:spPr>
              <a:xfrm>
                <a:off x="1655250" y="4870170"/>
                <a:ext cx="1714059" cy="582980"/>
              </a:xfrm>
              <a:prstGeom prst="rect">
                <a:avLst/>
              </a:prstGeom>
              <a:blipFill>
                <a:blip r:embed="rId10"/>
                <a:stretch>
                  <a:fillRect/>
                </a:stretch>
              </a:blipFill>
            </p:spPr>
            <p:txBody>
              <a:bodyPr/>
              <a:lstStyle/>
              <a:p>
                <a:r>
                  <a:rPr lang="en-US">
                    <a:noFill/>
                  </a:rPr>
                  <a:t> </a:t>
                </a:r>
              </a:p>
            </p:txBody>
          </p:sp>
        </mc:Fallback>
      </mc:AlternateContent>
      <p:pic>
        <p:nvPicPr>
          <p:cNvPr id="3" name="Kép 7">
            <a:extLst>
              <a:ext uri="{FF2B5EF4-FFF2-40B4-BE49-F238E27FC236}">
                <a16:creationId xmlns:a16="http://schemas.microsoft.com/office/drawing/2014/main" id="{05E17FD4-003F-7849-0339-4028497EAA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8133" y="1935517"/>
            <a:ext cx="3369307" cy="2081949"/>
          </a:xfrm>
          <a:prstGeom prst="rect">
            <a:avLst/>
          </a:prstGeom>
        </p:spPr>
      </p:pic>
      <p:pic>
        <p:nvPicPr>
          <p:cNvPr id="5" name="Picture 2">
            <a:extLst>
              <a:ext uri="{FF2B5EF4-FFF2-40B4-BE49-F238E27FC236}">
                <a16:creationId xmlns:a16="http://schemas.microsoft.com/office/drawing/2014/main" id="{5C55C720-72A7-8E63-AB23-81FE81E79EE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298" t="1519" r="5851" b="10447"/>
          <a:stretch/>
        </p:blipFill>
        <p:spPr bwMode="auto">
          <a:xfrm>
            <a:off x="7173157" y="4133042"/>
            <a:ext cx="1923218" cy="264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95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EC54A-CA04-0018-CA1C-BDEFAE4F47EA}"/>
              </a:ext>
            </a:extLst>
          </p:cNvPr>
          <p:cNvPicPr>
            <a:picLocks noChangeAspect="1"/>
          </p:cNvPicPr>
          <p:nvPr/>
        </p:nvPicPr>
        <p:blipFill>
          <a:blip r:embed="rId3"/>
          <a:stretch>
            <a:fillRect/>
          </a:stretch>
        </p:blipFill>
        <p:spPr>
          <a:xfrm>
            <a:off x="-63288" y="3120952"/>
            <a:ext cx="3019726" cy="3689423"/>
          </a:xfrm>
          <a:prstGeom prst="rect">
            <a:avLst/>
          </a:prstGeom>
        </p:spPr>
      </p:pic>
      <p:pic>
        <p:nvPicPr>
          <p:cNvPr id="10" name="Picture 9">
            <a:extLst>
              <a:ext uri="{FF2B5EF4-FFF2-40B4-BE49-F238E27FC236}">
                <a16:creationId xmlns:a16="http://schemas.microsoft.com/office/drawing/2014/main" id="{DC3FB4FE-EBEC-02EC-C8BF-8CE0CB4A8780}"/>
              </a:ext>
            </a:extLst>
          </p:cNvPr>
          <p:cNvPicPr>
            <a:picLocks noChangeAspect="1"/>
          </p:cNvPicPr>
          <p:nvPr/>
        </p:nvPicPr>
        <p:blipFill>
          <a:blip r:embed="rId4"/>
          <a:stretch>
            <a:fillRect/>
          </a:stretch>
        </p:blipFill>
        <p:spPr>
          <a:xfrm>
            <a:off x="2942609" y="5971437"/>
            <a:ext cx="2672999" cy="838938"/>
          </a:xfrm>
          <a:prstGeom prst="rect">
            <a:avLst/>
          </a:prstGeom>
        </p:spPr>
      </p:pic>
      <p:pic>
        <p:nvPicPr>
          <p:cNvPr id="12" name="Picture 11">
            <a:extLst>
              <a:ext uri="{FF2B5EF4-FFF2-40B4-BE49-F238E27FC236}">
                <a16:creationId xmlns:a16="http://schemas.microsoft.com/office/drawing/2014/main" id="{B70E88F7-02EC-7886-2ECF-CEA798D2288C}"/>
              </a:ext>
            </a:extLst>
          </p:cNvPr>
          <p:cNvPicPr>
            <a:picLocks noChangeAspect="1"/>
          </p:cNvPicPr>
          <p:nvPr/>
        </p:nvPicPr>
        <p:blipFill>
          <a:blip r:embed="rId5"/>
          <a:stretch>
            <a:fillRect/>
          </a:stretch>
        </p:blipFill>
        <p:spPr>
          <a:xfrm>
            <a:off x="3156391" y="5256507"/>
            <a:ext cx="2259264" cy="586265"/>
          </a:xfrm>
          <a:prstGeom prst="rect">
            <a:avLst/>
          </a:prstGeom>
        </p:spPr>
      </p:pic>
      <p:pic>
        <p:nvPicPr>
          <p:cNvPr id="14" name="Picture 2">
            <a:extLst>
              <a:ext uri="{FF2B5EF4-FFF2-40B4-BE49-F238E27FC236}">
                <a16:creationId xmlns:a16="http://schemas.microsoft.com/office/drawing/2014/main" id="{8546963D-307E-0F47-A544-8BDEF7058C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0285" y="1050427"/>
            <a:ext cx="1584176" cy="2643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744907-29F3-A702-BC72-C1BEA6560BB1}"/>
              </a:ext>
            </a:extLst>
          </p:cNvPr>
          <p:cNvPicPr>
            <a:picLocks noChangeAspect="1"/>
          </p:cNvPicPr>
          <p:nvPr/>
        </p:nvPicPr>
        <p:blipFill>
          <a:blip r:embed="rId7"/>
          <a:stretch>
            <a:fillRect/>
          </a:stretch>
        </p:blipFill>
        <p:spPr>
          <a:xfrm>
            <a:off x="0" y="793028"/>
            <a:ext cx="5869613" cy="2378667"/>
          </a:xfrm>
          <a:prstGeom prst="rect">
            <a:avLst/>
          </a:prstGeom>
        </p:spPr>
      </p:pic>
      <p:sp>
        <p:nvSpPr>
          <p:cNvPr id="4" name="Text Box 8">
            <a:extLst>
              <a:ext uri="{FF2B5EF4-FFF2-40B4-BE49-F238E27FC236}">
                <a16:creationId xmlns:a16="http://schemas.microsoft.com/office/drawing/2014/main" id="{BFBF58D5-24FE-11EC-D0AD-A67CFE57F834}"/>
              </a:ext>
            </a:extLst>
          </p:cNvPr>
          <p:cNvSpPr txBox="1">
            <a:spLocks noChangeArrowheads="1"/>
          </p:cNvSpPr>
          <p:nvPr/>
        </p:nvSpPr>
        <p:spPr bwMode="auto">
          <a:xfrm>
            <a:off x="0" y="47625"/>
            <a:ext cx="515389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hu-HU" sz="300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What is the fastest switching?</a:t>
            </a:r>
            <a:endParaRPr kumimoji="0" lang="en-GB" altLang="hu-HU" sz="300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6" name="Group 5">
            <a:extLst>
              <a:ext uri="{FF2B5EF4-FFF2-40B4-BE49-F238E27FC236}">
                <a16:creationId xmlns:a16="http://schemas.microsoft.com/office/drawing/2014/main" id="{16D3C3E7-99BF-E825-5067-940BC5F5276E}"/>
              </a:ext>
            </a:extLst>
          </p:cNvPr>
          <p:cNvGrpSpPr/>
          <p:nvPr/>
        </p:nvGrpSpPr>
        <p:grpSpPr>
          <a:xfrm>
            <a:off x="5516880" y="2792301"/>
            <a:ext cx="3627120" cy="3752786"/>
            <a:chOff x="5516880" y="2792301"/>
            <a:chExt cx="3627120" cy="3752786"/>
          </a:xfrm>
        </p:grpSpPr>
        <p:pic>
          <p:nvPicPr>
            <p:cNvPr id="9" name="Picture 8">
              <a:extLst>
                <a:ext uri="{FF2B5EF4-FFF2-40B4-BE49-F238E27FC236}">
                  <a16:creationId xmlns:a16="http://schemas.microsoft.com/office/drawing/2014/main" id="{08C6ECDD-921C-C25D-60D5-D2ADAB9DD1B8}"/>
                </a:ext>
              </a:extLst>
            </p:cNvPr>
            <p:cNvPicPr>
              <a:picLocks noChangeAspect="1"/>
            </p:cNvPicPr>
            <p:nvPr/>
          </p:nvPicPr>
          <p:blipFill>
            <a:blip r:embed="rId8"/>
            <a:stretch>
              <a:fillRect/>
            </a:stretch>
          </p:blipFill>
          <p:spPr>
            <a:xfrm>
              <a:off x="5615608" y="2792301"/>
              <a:ext cx="3528392" cy="3752786"/>
            </a:xfrm>
            <a:prstGeom prst="rect">
              <a:avLst/>
            </a:prstGeom>
          </p:spPr>
        </p:pic>
        <p:sp>
          <p:nvSpPr>
            <p:cNvPr id="5" name="Rectangle 4">
              <a:extLst>
                <a:ext uri="{FF2B5EF4-FFF2-40B4-BE49-F238E27FC236}">
                  <a16:creationId xmlns:a16="http://schemas.microsoft.com/office/drawing/2014/main" id="{C60BC6AB-CAE4-B105-D3B9-E8A3C7EEAD4D}"/>
                </a:ext>
              </a:extLst>
            </p:cNvPr>
            <p:cNvSpPr/>
            <p:nvPr/>
          </p:nvSpPr>
          <p:spPr>
            <a:xfrm>
              <a:off x="5516880" y="2885440"/>
              <a:ext cx="3019726" cy="66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Box 8">
            <a:extLst>
              <a:ext uri="{FF2B5EF4-FFF2-40B4-BE49-F238E27FC236}">
                <a16:creationId xmlns:a16="http://schemas.microsoft.com/office/drawing/2014/main" id="{B1167479-FCF4-0CB6-7EBE-B3BAD6C06AA3}"/>
              </a:ext>
            </a:extLst>
          </p:cNvPr>
          <p:cNvSpPr txBox="1">
            <a:spLocks noChangeArrowheads="1"/>
          </p:cNvSpPr>
          <p:nvPr/>
        </p:nvSpPr>
        <p:spPr bwMode="auto">
          <a:xfrm>
            <a:off x="2853974" y="3022190"/>
            <a:ext cx="568263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hu-HU" sz="2600" b="1" i="0" u="none" strike="noStrike" kern="1200" cap="none" spc="0" normalizeH="0" baseline="0" noProof="0" dirty="0">
                <a:ln>
                  <a:noFill/>
                </a:ln>
                <a:solidFill>
                  <a:srgbClr val="2C166F"/>
                </a:solidFill>
                <a:effectLst/>
                <a:uLnTx/>
                <a:uFillTx/>
                <a:latin typeface="Calibri" panose="020F0502020204030204" pitchFamily="34" charset="0"/>
                <a:ea typeface="+mn-ea"/>
                <a:cs typeface="+mn-cs"/>
              </a:rPr>
              <a:t>10 picosecond switching (world record)</a:t>
            </a:r>
            <a:endParaRPr kumimoji="0" lang="en-GB" altLang="hu-HU" sz="2600" b="1" i="1" u="none" strike="noStrike" kern="1200" cap="none" spc="0" normalizeH="0" baseline="0" noProof="0" dirty="0">
              <a:ln>
                <a:noFill/>
              </a:ln>
              <a:solidFill>
                <a:srgbClr val="2C166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66154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818697" y="5466600"/>
            <a:ext cx="1727200" cy="827087"/>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19" name="Rectangle 4"/>
          <p:cNvSpPr>
            <a:spLocks noChangeArrowheads="1"/>
          </p:cNvSpPr>
          <p:nvPr/>
        </p:nvSpPr>
        <p:spPr bwMode="auto">
          <a:xfrm>
            <a:off x="1110397" y="2900406"/>
            <a:ext cx="5697938" cy="576262"/>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20" name="Text Box 16"/>
          <p:cNvSpPr txBox="1">
            <a:spLocks noChangeArrowheads="1"/>
          </p:cNvSpPr>
          <p:nvPr/>
        </p:nvSpPr>
        <p:spPr bwMode="auto">
          <a:xfrm>
            <a:off x="1107622" y="5530100"/>
            <a:ext cx="1206500" cy="646112"/>
          </a:xfrm>
          <a:prstGeom prst="rect">
            <a:avLst/>
          </a:prstGeom>
          <a:noFill/>
          <a:ln w="9525">
            <a:noFill/>
            <a:miter lim="800000"/>
            <a:headEnd/>
            <a:tailEnd/>
          </a:ln>
        </p:spPr>
        <p:txBody>
          <a:bodyPr wrap="none">
            <a:spAutoFit/>
          </a:bodyPr>
          <a:lstStyle/>
          <a:p>
            <a:pPr algn="l" eaLnBrk="1" hangingPunct="1"/>
            <a:r>
              <a:rPr lang="en-US" sz="1800" b="1">
                <a:solidFill>
                  <a:srgbClr val="000000"/>
                </a:solidFill>
                <a:latin typeface="Calibri" pitchFamily="34" charset="0"/>
                <a:cs typeface="Arial" charset="0"/>
              </a:rPr>
              <a:t>Molecular </a:t>
            </a:r>
          </a:p>
          <a:p>
            <a:pPr algn="l" eaLnBrk="1" hangingPunct="1"/>
            <a:r>
              <a:rPr lang="en-US" sz="1800" b="1">
                <a:solidFill>
                  <a:srgbClr val="000000"/>
                </a:solidFill>
                <a:latin typeface="Calibri" pitchFamily="34" charset="0"/>
                <a:cs typeface="Arial" charset="0"/>
              </a:rPr>
              <a:t>electronics</a:t>
            </a:r>
          </a:p>
        </p:txBody>
      </p:sp>
      <p:sp>
        <p:nvSpPr>
          <p:cNvPr id="9221" name="Text Box 17"/>
          <p:cNvSpPr txBox="1">
            <a:spLocks noChangeArrowheads="1"/>
          </p:cNvSpPr>
          <p:nvPr/>
        </p:nvSpPr>
        <p:spPr bwMode="auto">
          <a:xfrm>
            <a:off x="3371704" y="2943566"/>
            <a:ext cx="1603068" cy="461665"/>
          </a:xfrm>
          <a:prstGeom prst="rect">
            <a:avLst/>
          </a:prstGeom>
          <a:noFill/>
          <a:ln w="9525">
            <a:noFill/>
            <a:miter lim="800000"/>
            <a:headEnd/>
            <a:tailEnd/>
          </a:ln>
        </p:spPr>
        <p:txBody>
          <a:bodyPr wrap="none">
            <a:spAutoFit/>
          </a:bodyPr>
          <a:lstStyle/>
          <a:p>
            <a:pPr algn="l" eaLnBrk="1" hangingPunct="1"/>
            <a:r>
              <a:rPr lang="hu-HU" sz="2400" b="1" dirty="0" err="1">
                <a:solidFill>
                  <a:srgbClr val="000000"/>
                </a:solidFill>
                <a:latin typeface="Calibri" pitchFamily="34" charset="0"/>
                <a:cs typeface="Arial" charset="0"/>
              </a:rPr>
              <a:t>Spintronics</a:t>
            </a:r>
            <a:endParaRPr lang="en-US" sz="2400" b="1" dirty="0">
              <a:solidFill>
                <a:srgbClr val="000000"/>
              </a:solidFill>
              <a:latin typeface="Calibri" pitchFamily="34" charset="0"/>
              <a:cs typeface="Arial" charset="0"/>
            </a:endParaRPr>
          </a:p>
        </p:txBody>
      </p:sp>
      <p:pic>
        <p:nvPicPr>
          <p:cNvPr id="9222" name="Picture 25"/>
          <p:cNvPicPr>
            <a:picLocks noChangeAspect="1" noChangeArrowheads="1"/>
          </p:cNvPicPr>
          <p:nvPr/>
        </p:nvPicPr>
        <p:blipFill>
          <a:blip r:embed="rId3" cstate="print"/>
          <a:srcRect/>
          <a:stretch>
            <a:fillRect/>
          </a:stretch>
        </p:blipFill>
        <p:spPr bwMode="auto">
          <a:xfrm>
            <a:off x="5785985" y="959687"/>
            <a:ext cx="1225550" cy="1020763"/>
          </a:xfrm>
          <a:prstGeom prst="rect">
            <a:avLst/>
          </a:prstGeom>
          <a:noFill/>
          <a:ln w="9525">
            <a:noFill/>
            <a:miter lim="800000"/>
            <a:headEnd/>
            <a:tailEnd/>
          </a:ln>
        </p:spPr>
      </p:pic>
      <p:pic>
        <p:nvPicPr>
          <p:cNvPr id="9223" name="Picture 26"/>
          <p:cNvPicPr>
            <a:picLocks noChangeAspect="1" noChangeArrowheads="1"/>
          </p:cNvPicPr>
          <p:nvPr/>
        </p:nvPicPr>
        <p:blipFill>
          <a:blip r:embed="rId4" cstate="print"/>
          <a:srcRect b="9190"/>
          <a:stretch>
            <a:fillRect/>
          </a:stretch>
        </p:blipFill>
        <p:spPr bwMode="auto">
          <a:xfrm>
            <a:off x="2742747" y="972387"/>
            <a:ext cx="884238" cy="835025"/>
          </a:xfrm>
          <a:prstGeom prst="rect">
            <a:avLst/>
          </a:prstGeom>
          <a:noFill/>
          <a:ln w="9525">
            <a:noFill/>
            <a:miter lim="800000"/>
            <a:headEnd/>
            <a:tailEnd/>
          </a:ln>
        </p:spPr>
      </p:pic>
      <p:sp>
        <p:nvSpPr>
          <p:cNvPr id="9224" name="Text Box 27"/>
          <p:cNvSpPr txBox="1">
            <a:spLocks noChangeArrowheads="1"/>
          </p:cNvSpPr>
          <p:nvPr/>
        </p:nvSpPr>
        <p:spPr bwMode="auto">
          <a:xfrm>
            <a:off x="6781347" y="1670887"/>
            <a:ext cx="66198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spin</a:t>
            </a:r>
            <a:endParaRPr lang="en-US" sz="1600" b="1">
              <a:solidFill>
                <a:srgbClr val="990033"/>
              </a:solidFill>
              <a:latin typeface="Calibri" pitchFamily="34" charset="0"/>
              <a:cs typeface="Arial" charset="0"/>
            </a:endParaRPr>
          </a:p>
        </p:txBody>
      </p:sp>
      <p:sp>
        <p:nvSpPr>
          <p:cNvPr id="9225" name="Text Box 28"/>
          <p:cNvSpPr txBox="1">
            <a:spLocks noChangeArrowheads="1"/>
          </p:cNvSpPr>
          <p:nvPr/>
        </p:nvSpPr>
        <p:spPr bwMode="auto">
          <a:xfrm>
            <a:off x="5435147" y="1656600"/>
            <a:ext cx="45878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el-GR" sz="1600" b="1">
                <a:solidFill>
                  <a:srgbClr val="990033"/>
                </a:solidFill>
                <a:latin typeface="Calibri" pitchFamily="34" charset="0"/>
                <a:cs typeface="Arial" charset="0"/>
              </a:rPr>
              <a:t>φ</a:t>
            </a:r>
          </a:p>
        </p:txBody>
      </p:sp>
      <p:sp>
        <p:nvSpPr>
          <p:cNvPr id="9226" name="Text Box 29"/>
          <p:cNvSpPr txBox="1">
            <a:spLocks noChangeArrowheads="1"/>
          </p:cNvSpPr>
          <p:nvPr/>
        </p:nvSpPr>
        <p:spPr bwMode="auto">
          <a:xfrm>
            <a:off x="3555547" y="1655012"/>
            <a:ext cx="414338"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e</a:t>
            </a:r>
            <a:endParaRPr lang="el-GR" sz="1600" b="1">
              <a:solidFill>
                <a:srgbClr val="990033"/>
              </a:solidFill>
              <a:latin typeface="Calibri" pitchFamily="34" charset="0"/>
              <a:cs typeface="Arial" charset="0"/>
            </a:endParaRPr>
          </a:p>
        </p:txBody>
      </p:sp>
      <p:pic>
        <p:nvPicPr>
          <p:cNvPr id="9227" name="Picture 30"/>
          <p:cNvPicPr>
            <a:picLocks noChangeAspect="1" noChangeArrowheads="1"/>
          </p:cNvPicPr>
          <p:nvPr/>
        </p:nvPicPr>
        <p:blipFill>
          <a:blip r:embed="rId5" cstate="print"/>
          <a:srcRect/>
          <a:stretch>
            <a:fillRect/>
          </a:stretch>
        </p:blipFill>
        <p:spPr bwMode="auto">
          <a:xfrm>
            <a:off x="783772" y="994612"/>
            <a:ext cx="1181100" cy="884238"/>
          </a:xfrm>
          <a:prstGeom prst="rect">
            <a:avLst/>
          </a:prstGeom>
          <a:noFill/>
          <a:ln w="9525">
            <a:noFill/>
            <a:miter lim="800000"/>
            <a:headEnd/>
            <a:tailEnd/>
          </a:ln>
        </p:spPr>
      </p:pic>
      <p:pic>
        <p:nvPicPr>
          <p:cNvPr id="9228" name="Picture 31"/>
          <p:cNvPicPr>
            <a:picLocks noChangeAspect="1" noChangeArrowheads="1"/>
          </p:cNvPicPr>
          <p:nvPr/>
        </p:nvPicPr>
        <p:blipFill>
          <a:blip r:embed="rId6" cstate="print"/>
          <a:srcRect l="37289" r="11461" b="26945"/>
          <a:stretch>
            <a:fillRect/>
          </a:stretch>
        </p:blipFill>
        <p:spPr bwMode="auto">
          <a:xfrm>
            <a:off x="4223885" y="972387"/>
            <a:ext cx="844550" cy="903288"/>
          </a:xfrm>
          <a:prstGeom prst="rect">
            <a:avLst/>
          </a:prstGeom>
          <a:noFill/>
          <a:ln w="9525">
            <a:noFill/>
            <a:miter lim="800000"/>
            <a:headEnd/>
            <a:tailEnd/>
          </a:ln>
        </p:spPr>
      </p:pic>
      <p:sp>
        <p:nvSpPr>
          <p:cNvPr id="9229" name="Rectangle 32"/>
          <p:cNvSpPr>
            <a:spLocks noChangeArrowheads="1"/>
          </p:cNvSpPr>
          <p:nvPr/>
        </p:nvSpPr>
        <p:spPr bwMode="auto">
          <a:xfrm rot="10800000">
            <a:off x="1252085" y="2101100"/>
            <a:ext cx="5942012" cy="127000"/>
          </a:xfrm>
          <a:prstGeom prst="rect">
            <a:avLst/>
          </a:prstGeom>
          <a:solidFill>
            <a:srgbClr val="990033"/>
          </a:solidFill>
          <a:ln w="101600">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30" name="Line 33"/>
          <p:cNvSpPr>
            <a:spLocks noChangeShapeType="1"/>
          </p:cNvSpPr>
          <p:nvPr/>
        </p:nvSpPr>
        <p:spPr bwMode="auto">
          <a:xfrm rot="10800000">
            <a:off x="6808335"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1" name="Line 34"/>
          <p:cNvSpPr>
            <a:spLocks noChangeShapeType="1"/>
          </p:cNvSpPr>
          <p:nvPr/>
        </p:nvSpPr>
        <p:spPr bwMode="auto">
          <a:xfrm rot="10800000">
            <a:off x="5430385"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2" name="Line 35"/>
          <p:cNvSpPr>
            <a:spLocks noChangeShapeType="1"/>
          </p:cNvSpPr>
          <p:nvPr/>
        </p:nvSpPr>
        <p:spPr bwMode="auto">
          <a:xfrm rot="10800000">
            <a:off x="3558722"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3" name="Line 36"/>
          <p:cNvSpPr>
            <a:spLocks noChangeShapeType="1"/>
          </p:cNvSpPr>
          <p:nvPr/>
        </p:nvSpPr>
        <p:spPr bwMode="auto">
          <a:xfrm rot="10800000">
            <a:off x="1255260" y="1939175"/>
            <a:ext cx="0" cy="431800"/>
          </a:xfrm>
          <a:prstGeom prst="line">
            <a:avLst/>
          </a:prstGeom>
          <a:noFill/>
          <a:ln w="101600">
            <a:solidFill>
              <a:srgbClr val="990033"/>
            </a:solidFill>
            <a:round/>
            <a:headEnd/>
            <a:tailEnd/>
          </a:ln>
        </p:spPr>
        <p:txBody>
          <a:bodyPr/>
          <a:lstStyle/>
          <a:p>
            <a:pPr algn="l" eaLnBrk="1" hangingPunct="1"/>
            <a:endParaRPr lang="en-US" sz="1800">
              <a:solidFill>
                <a:srgbClr val="000000"/>
              </a:solidFill>
              <a:latin typeface="Calibri" pitchFamily="34" charset="0"/>
              <a:cs typeface="Arial" charset="0"/>
            </a:endParaRPr>
          </a:p>
        </p:txBody>
      </p:sp>
      <p:sp>
        <p:nvSpPr>
          <p:cNvPr id="9234" name="Text Box 37"/>
          <p:cNvSpPr txBox="1">
            <a:spLocks noChangeArrowheads="1"/>
          </p:cNvSpPr>
          <p:nvPr/>
        </p:nvSpPr>
        <p:spPr bwMode="auto">
          <a:xfrm>
            <a:off x="1252085" y="1655012"/>
            <a:ext cx="719137" cy="457200"/>
          </a:xfrm>
          <a:prstGeom prst="rect">
            <a:avLst/>
          </a:prstGeom>
          <a:noFill/>
          <a:ln w="9525">
            <a:noFill/>
            <a:miter lim="800000"/>
            <a:headEnd/>
            <a:tailEnd/>
          </a:ln>
        </p:spPr>
        <p:txBody>
          <a:bodyPr wrap="none">
            <a:spAutoFit/>
          </a:bodyPr>
          <a:lstStyle/>
          <a:p>
            <a:pPr algn="l" eaLnBrk="1" hangingPunct="1"/>
            <a:r>
              <a:rPr lang="hu-HU" sz="2400" b="1">
                <a:solidFill>
                  <a:srgbClr val="990033"/>
                </a:solidFill>
                <a:latin typeface="Calibri" pitchFamily="34" charset="0"/>
                <a:cs typeface="Arial" charset="0"/>
              </a:rPr>
              <a:t>L</a:t>
            </a:r>
            <a:r>
              <a:rPr lang="hu-HU" sz="1600" b="1">
                <a:solidFill>
                  <a:srgbClr val="990033"/>
                </a:solidFill>
                <a:latin typeface="Calibri" pitchFamily="34" charset="0"/>
                <a:cs typeface="Arial" charset="0"/>
              </a:rPr>
              <a:t>Bohr</a:t>
            </a:r>
            <a:endParaRPr lang="el-GR" sz="1600" b="1">
              <a:solidFill>
                <a:srgbClr val="990033"/>
              </a:solidFill>
              <a:latin typeface="Calibri" pitchFamily="34" charset="0"/>
              <a:cs typeface="Arial" charset="0"/>
            </a:endParaRPr>
          </a:p>
        </p:txBody>
      </p:sp>
      <p:pic>
        <p:nvPicPr>
          <p:cNvPr id="9244" name="Picture 49" descr="mol1"/>
          <p:cNvPicPr>
            <a:picLocks noChangeAspect="1" noChangeArrowheads="1"/>
          </p:cNvPicPr>
          <p:nvPr/>
        </p:nvPicPr>
        <p:blipFill>
          <a:blip r:embed="rId7" cstate="print"/>
          <a:srcRect/>
          <a:stretch>
            <a:fillRect/>
          </a:stretch>
        </p:blipFill>
        <p:spPr bwMode="auto">
          <a:xfrm>
            <a:off x="2979285" y="5501525"/>
            <a:ext cx="1368425" cy="774700"/>
          </a:xfrm>
          <a:prstGeom prst="rect">
            <a:avLst/>
          </a:prstGeom>
          <a:noFill/>
          <a:ln w="9525">
            <a:noFill/>
            <a:miter lim="800000"/>
            <a:headEnd/>
            <a:tailEnd/>
          </a:ln>
        </p:spPr>
      </p:pic>
      <p:pic>
        <p:nvPicPr>
          <p:cNvPr id="9245" name="Picture 54" descr="Spin34"/>
          <p:cNvPicPr>
            <a:picLocks noChangeAspect="1" noChangeArrowheads="1"/>
          </p:cNvPicPr>
          <p:nvPr/>
        </p:nvPicPr>
        <p:blipFill>
          <a:blip r:embed="rId8" cstate="print"/>
          <a:srcRect l="18375" t="2240" r="64664" b="29327"/>
          <a:stretch>
            <a:fillRect/>
          </a:stretch>
        </p:blipFill>
        <p:spPr bwMode="auto">
          <a:xfrm>
            <a:off x="1685072" y="2757531"/>
            <a:ext cx="369887" cy="647700"/>
          </a:xfrm>
          <a:prstGeom prst="rect">
            <a:avLst/>
          </a:prstGeom>
          <a:noFill/>
          <a:ln w="9525">
            <a:noFill/>
            <a:miter lim="800000"/>
            <a:headEnd/>
            <a:tailEnd/>
          </a:ln>
        </p:spPr>
      </p:pic>
      <p:sp>
        <p:nvSpPr>
          <p:cNvPr id="9246" name="Rectangle 139"/>
          <p:cNvSpPr>
            <a:spLocks noChangeArrowheads="1"/>
          </p:cNvSpPr>
          <p:nvPr/>
        </p:nvSpPr>
        <p:spPr bwMode="auto">
          <a:xfrm>
            <a:off x="1107622" y="4148975"/>
            <a:ext cx="4392613" cy="576262"/>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9247" name="Text Box 140"/>
          <p:cNvSpPr txBox="1">
            <a:spLocks noChangeArrowheads="1"/>
          </p:cNvSpPr>
          <p:nvPr/>
        </p:nvSpPr>
        <p:spPr bwMode="auto">
          <a:xfrm>
            <a:off x="2187122" y="4175962"/>
            <a:ext cx="2782888" cy="461963"/>
          </a:xfrm>
          <a:prstGeom prst="rect">
            <a:avLst/>
          </a:prstGeom>
          <a:noFill/>
          <a:ln w="9525">
            <a:noFill/>
            <a:miter lim="800000"/>
            <a:headEnd/>
            <a:tailEnd/>
          </a:ln>
        </p:spPr>
        <p:txBody>
          <a:bodyPr wrap="none">
            <a:spAutoFit/>
          </a:bodyPr>
          <a:lstStyle/>
          <a:p>
            <a:pPr algn="l" eaLnBrk="1" hangingPunct="1"/>
            <a:r>
              <a:rPr lang="en-US" sz="2400" b="1">
                <a:solidFill>
                  <a:srgbClr val="000000"/>
                </a:solidFill>
                <a:latin typeface="Calibri" pitchFamily="34" charset="0"/>
                <a:cs typeface="Arial" charset="0"/>
              </a:rPr>
              <a:t>Quantumelectronics</a:t>
            </a:r>
          </a:p>
        </p:txBody>
      </p:sp>
      <p:grpSp>
        <p:nvGrpSpPr>
          <p:cNvPr id="9248" name="Group 157"/>
          <p:cNvGrpSpPr>
            <a:grpSpLocks/>
          </p:cNvGrpSpPr>
          <p:nvPr/>
        </p:nvGrpSpPr>
        <p:grpSpPr bwMode="auto">
          <a:xfrm>
            <a:off x="963160" y="4117225"/>
            <a:ext cx="1077912" cy="608012"/>
            <a:chOff x="204" y="1344"/>
            <a:chExt cx="679" cy="383"/>
          </a:xfrm>
        </p:grpSpPr>
        <p:pic>
          <p:nvPicPr>
            <p:cNvPr id="9249" name="Picture 154" descr="Spin34"/>
            <p:cNvPicPr>
              <a:picLocks noChangeAspect="1" noChangeArrowheads="1"/>
            </p:cNvPicPr>
            <p:nvPr/>
          </p:nvPicPr>
          <p:blipFill>
            <a:blip r:embed="rId9" cstate="print"/>
            <a:srcRect l="18375" t="2240" r="64664" b="29327"/>
            <a:stretch>
              <a:fillRect/>
            </a:stretch>
          </p:blipFill>
          <p:spPr bwMode="auto">
            <a:xfrm>
              <a:off x="657" y="1344"/>
              <a:ext cx="173" cy="304"/>
            </a:xfrm>
            <a:prstGeom prst="rect">
              <a:avLst/>
            </a:prstGeom>
            <a:noFill/>
            <a:ln w="9525">
              <a:noFill/>
              <a:miter lim="800000"/>
              <a:headEnd/>
              <a:tailEnd/>
            </a:ln>
          </p:spPr>
        </p:pic>
        <p:pic>
          <p:nvPicPr>
            <p:cNvPr id="9250" name="Picture 155" descr="Spin34"/>
            <p:cNvPicPr>
              <a:picLocks noChangeAspect="1" noChangeArrowheads="1"/>
            </p:cNvPicPr>
            <p:nvPr/>
          </p:nvPicPr>
          <p:blipFill>
            <a:blip r:embed="rId10" cstate="print"/>
            <a:srcRect l="60777" t="21793" r="22261" b="9776"/>
            <a:stretch>
              <a:fillRect/>
            </a:stretch>
          </p:blipFill>
          <p:spPr bwMode="auto">
            <a:xfrm>
              <a:off x="257" y="1423"/>
              <a:ext cx="174" cy="304"/>
            </a:xfrm>
            <a:prstGeom prst="rect">
              <a:avLst/>
            </a:prstGeom>
            <a:noFill/>
            <a:ln w="9525">
              <a:noFill/>
              <a:miter lim="800000"/>
              <a:headEnd/>
              <a:tailEnd/>
            </a:ln>
          </p:spPr>
        </p:pic>
        <p:sp>
          <p:nvSpPr>
            <p:cNvPr id="9251" name="Freeform 146"/>
            <p:cNvSpPr>
              <a:spLocks/>
            </p:cNvSpPr>
            <p:nvPr/>
          </p:nvSpPr>
          <p:spPr bwMode="auto">
            <a:xfrm>
              <a:off x="204" y="1442"/>
              <a:ext cx="679" cy="213"/>
            </a:xfrm>
            <a:custGeom>
              <a:avLst/>
              <a:gdLst>
                <a:gd name="T0" fmla="*/ 156 w 2404"/>
                <a:gd name="T1" fmla="*/ 4 h 794"/>
                <a:gd name="T2" fmla="*/ 40 w 2404"/>
                <a:gd name="T3" fmla="*/ 53 h 794"/>
                <a:gd name="T4" fmla="*/ 0 w 2404"/>
                <a:gd name="T5" fmla="*/ 30 h 794"/>
                <a:gd name="T6" fmla="*/ 40 w 2404"/>
                <a:gd name="T7" fmla="*/ 4 h 794"/>
                <a:gd name="T8" fmla="*/ 156 w 2404"/>
                <a:gd name="T9" fmla="*/ 53 h 794"/>
                <a:gd name="T10" fmla="*/ 192 w 2404"/>
                <a:gd name="T11" fmla="*/ 30 h 794"/>
                <a:gd name="T12" fmla="*/ 156 w 2404"/>
                <a:gd name="T13" fmla="*/ 4 h 794"/>
                <a:gd name="T14" fmla="*/ 0 60000 65536"/>
                <a:gd name="T15" fmla="*/ 0 60000 65536"/>
                <a:gd name="T16" fmla="*/ 0 60000 65536"/>
                <a:gd name="T17" fmla="*/ 0 60000 65536"/>
                <a:gd name="T18" fmla="*/ 0 60000 65536"/>
                <a:gd name="T19" fmla="*/ 0 60000 65536"/>
                <a:gd name="T20" fmla="*/ 0 60000 65536"/>
                <a:gd name="T21" fmla="*/ 0 w 2404"/>
                <a:gd name="T22" fmla="*/ 0 h 794"/>
                <a:gd name="T23" fmla="*/ 2404 w 2404"/>
                <a:gd name="T24" fmla="*/ 794 h 7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4" h="794">
                  <a:moveTo>
                    <a:pt x="1950" y="53"/>
                  </a:moveTo>
                  <a:cubicBezTo>
                    <a:pt x="1633" y="106"/>
                    <a:pt x="824" y="672"/>
                    <a:pt x="499" y="733"/>
                  </a:cubicBezTo>
                  <a:cubicBezTo>
                    <a:pt x="174" y="794"/>
                    <a:pt x="0" y="529"/>
                    <a:pt x="0" y="416"/>
                  </a:cubicBezTo>
                  <a:cubicBezTo>
                    <a:pt x="0" y="303"/>
                    <a:pt x="174" y="0"/>
                    <a:pt x="499" y="53"/>
                  </a:cubicBezTo>
                  <a:cubicBezTo>
                    <a:pt x="824" y="106"/>
                    <a:pt x="1632" y="672"/>
                    <a:pt x="1950" y="733"/>
                  </a:cubicBezTo>
                  <a:cubicBezTo>
                    <a:pt x="2268" y="794"/>
                    <a:pt x="2404" y="529"/>
                    <a:pt x="2404" y="416"/>
                  </a:cubicBezTo>
                  <a:cubicBezTo>
                    <a:pt x="2404" y="303"/>
                    <a:pt x="2267" y="0"/>
                    <a:pt x="1950" y="53"/>
                  </a:cubicBezTo>
                  <a:close/>
                </a:path>
              </a:pathLst>
            </a:custGeom>
            <a:solidFill>
              <a:srgbClr val="FF0000">
                <a:alpha val="14117"/>
              </a:srgbClr>
            </a:solidFill>
            <a:ln w="19050" cap="rnd" cmpd="sng">
              <a:solidFill>
                <a:srgbClr val="CC0000"/>
              </a:solidFill>
              <a:prstDash val="sysDot"/>
              <a:round/>
              <a:headEnd/>
              <a:tailEnd/>
            </a:ln>
          </p:spPr>
          <p:txBody>
            <a:bodyPr/>
            <a:lstStyle/>
            <a:p>
              <a:pPr algn="l" eaLnBrk="1" hangingPunct="1"/>
              <a:endParaRPr lang="en-US" sz="1800">
                <a:solidFill>
                  <a:srgbClr val="000000"/>
                </a:solidFill>
                <a:latin typeface="Calibri" pitchFamily="34" charset="0"/>
                <a:cs typeface="Arial" charset="0"/>
              </a:endParaRPr>
            </a:p>
          </p:txBody>
        </p:sp>
      </p:grpSp>
      <p:sp>
        <p:nvSpPr>
          <p:cNvPr id="2" name="Rectangle 2">
            <a:extLst>
              <a:ext uri="{FF2B5EF4-FFF2-40B4-BE49-F238E27FC236}">
                <a16:creationId xmlns:a16="http://schemas.microsoft.com/office/drawing/2014/main" id="{F9FDD9D3-C07F-C5D3-5AD5-F0DB5B282B7E}"/>
              </a:ext>
            </a:extLst>
          </p:cNvPr>
          <p:cNvSpPr>
            <a:spLocks noChangeArrowheads="1"/>
          </p:cNvSpPr>
          <p:nvPr/>
        </p:nvSpPr>
        <p:spPr bwMode="auto">
          <a:xfrm rot="10800000">
            <a:off x="6781347" y="5439612"/>
            <a:ext cx="1727200" cy="827087"/>
          </a:xfrm>
          <a:prstGeom prst="rect">
            <a:avLst/>
          </a:prstGeom>
          <a:gradFill rotWithShape="1">
            <a:gsLst>
              <a:gs pos="0">
                <a:schemeClr val="bg1"/>
              </a:gs>
              <a:gs pos="100000">
                <a:srgbClr val="990033"/>
              </a:gs>
            </a:gsLst>
            <a:lin ang="0" scaled="1"/>
          </a:gradFill>
          <a:ln w="9525">
            <a:noFill/>
            <a:miter lim="800000"/>
            <a:headEnd/>
            <a:tailEnd/>
          </a:ln>
        </p:spPr>
        <p:txBody>
          <a:bodyPr wrap="none" anchor="ctr"/>
          <a:lstStyle/>
          <a:p>
            <a:pPr algn="l" eaLnBrk="1" hangingPunct="1"/>
            <a:endParaRPr lang="en-US" sz="1800">
              <a:solidFill>
                <a:srgbClr val="000000"/>
              </a:solidFill>
              <a:latin typeface="Calibri" pitchFamily="34" charset="0"/>
              <a:cs typeface="Arial" charset="0"/>
            </a:endParaRPr>
          </a:p>
        </p:txBody>
      </p:sp>
      <p:sp>
        <p:nvSpPr>
          <p:cNvPr id="3" name="Text Box 16">
            <a:extLst>
              <a:ext uri="{FF2B5EF4-FFF2-40B4-BE49-F238E27FC236}">
                <a16:creationId xmlns:a16="http://schemas.microsoft.com/office/drawing/2014/main" id="{6B6B1C84-88DF-138A-1C37-A6A51F147ED5}"/>
              </a:ext>
            </a:extLst>
          </p:cNvPr>
          <p:cNvSpPr txBox="1">
            <a:spLocks noChangeArrowheads="1"/>
          </p:cNvSpPr>
          <p:nvPr/>
        </p:nvSpPr>
        <p:spPr bwMode="auto">
          <a:xfrm>
            <a:off x="7000988" y="5668490"/>
            <a:ext cx="1287917" cy="369332"/>
          </a:xfrm>
          <a:prstGeom prst="rect">
            <a:avLst/>
          </a:prstGeom>
          <a:noFill/>
          <a:ln w="9525">
            <a:noFill/>
            <a:miter lim="800000"/>
            <a:headEnd/>
            <a:tailEnd/>
          </a:ln>
        </p:spPr>
        <p:txBody>
          <a:bodyPr wrap="none">
            <a:spAutoFit/>
          </a:bodyPr>
          <a:lstStyle/>
          <a:p>
            <a:pPr algn="l" eaLnBrk="1" hangingPunct="1"/>
            <a:r>
              <a:rPr lang="en-US" sz="1800" b="1" dirty="0">
                <a:solidFill>
                  <a:srgbClr val="000000"/>
                </a:solidFill>
                <a:latin typeface="Calibri" pitchFamily="34" charset="0"/>
                <a:cs typeface="Arial" charset="0"/>
              </a:rPr>
              <a:t>Memristors</a:t>
            </a:r>
          </a:p>
        </p:txBody>
      </p:sp>
      <p:pic>
        <p:nvPicPr>
          <p:cNvPr id="4" name="Picture 3">
            <a:extLst>
              <a:ext uri="{FF2B5EF4-FFF2-40B4-BE49-F238E27FC236}">
                <a16:creationId xmlns:a16="http://schemas.microsoft.com/office/drawing/2014/main" id="{BC8EAB95-1F9B-D3D7-B42B-9548EEA0D586}"/>
              </a:ext>
            </a:extLst>
          </p:cNvPr>
          <p:cNvPicPr>
            <a:picLocks noChangeAspect="1"/>
          </p:cNvPicPr>
          <p:nvPr/>
        </p:nvPicPr>
        <p:blipFill>
          <a:blip r:embed="rId11" cstate="print"/>
          <a:stretch>
            <a:fillRect/>
          </a:stretch>
        </p:blipFill>
        <p:spPr>
          <a:xfrm>
            <a:off x="4870905" y="5169755"/>
            <a:ext cx="1727200" cy="1438239"/>
          </a:xfrm>
          <a:prstGeom prst="rect">
            <a:avLst/>
          </a:prstGeom>
        </p:spPr>
      </p:pic>
      <p:sp>
        <p:nvSpPr>
          <p:cNvPr id="6" name="TextBox 5">
            <a:extLst>
              <a:ext uri="{FF2B5EF4-FFF2-40B4-BE49-F238E27FC236}">
                <a16:creationId xmlns:a16="http://schemas.microsoft.com/office/drawing/2014/main" id="{C152C1A9-88C9-E656-F6A2-6EBAA175D7EA}"/>
              </a:ext>
            </a:extLst>
          </p:cNvPr>
          <p:cNvSpPr txBox="1"/>
          <p:nvPr/>
        </p:nvSpPr>
        <p:spPr>
          <a:xfrm>
            <a:off x="2028159" y="140039"/>
            <a:ext cx="4515467" cy="523220"/>
          </a:xfrm>
          <a:prstGeom prst="rect">
            <a:avLst/>
          </a:prstGeom>
          <a:noFill/>
          <a:ln w="28575">
            <a:solidFill>
              <a:srgbClr val="333399"/>
            </a:solidFill>
          </a:ln>
        </p:spPr>
        <p:txBody>
          <a:bodyPr wrap="none" rtlCol="0">
            <a:spAutoFit/>
          </a:bodyPr>
          <a:lstStyle/>
          <a:p>
            <a:r>
              <a:rPr lang="en-US" sz="2800" b="1" dirty="0">
                <a:latin typeface="Calibri" panose="020F0502020204030204" pitchFamily="34" charset="0"/>
                <a:cs typeface="Calibri" panose="020F0502020204030204" pitchFamily="34" charset="0"/>
              </a:rPr>
              <a:t>New Directions in Electronics</a:t>
            </a:r>
          </a:p>
        </p:txBody>
      </p:sp>
    </p:spTree>
    <p:extLst>
      <p:ext uri="{BB962C8B-B14F-4D97-AF65-F5344CB8AC3E}">
        <p14:creationId xmlns:p14="http://schemas.microsoft.com/office/powerpoint/2010/main" val="267318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zövegdoboz 42"/>
          <p:cNvSpPr txBox="1"/>
          <p:nvPr/>
        </p:nvSpPr>
        <p:spPr>
          <a:xfrm>
            <a:off x="87652" y="-22987"/>
            <a:ext cx="4039054"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Quantum in electronics</a:t>
            </a:r>
          </a:p>
        </p:txBody>
      </p:sp>
      <p:sp>
        <p:nvSpPr>
          <p:cNvPr id="25" name="Szövegdoboz 24"/>
          <p:cNvSpPr txBox="1"/>
          <p:nvPr/>
        </p:nvSpPr>
        <p:spPr>
          <a:xfrm>
            <a:off x="304800" y="2438400"/>
            <a:ext cx="5852756" cy="954107"/>
          </a:xfrm>
          <a:prstGeom prst="rect">
            <a:avLst/>
          </a:prstGeom>
          <a:noFill/>
        </p:spPr>
        <p:txBody>
          <a:bodyPr wrap="none" rtlCol="0">
            <a:spAutoFit/>
          </a:bodyPr>
          <a:lstStyle/>
          <a:p>
            <a:pPr algn="l" eaLnBrk="1" fontAlgn="auto" hangingPunct="1">
              <a:spcBef>
                <a:spcPts val="0"/>
              </a:spcBef>
              <a:spcAft>
                <a:spcPts val="0"/>
              </a:spcAft>
            </a:pPr>
            <a:r>
              <a:rPr lang="en-US" sz="2800" b="1" dirty="0" err="1">
                <a:solidFill>
                  <a:srgbClr val="000000"/>
                </a:solidFill>
                <a:latin typeface="Calibri"/>
              </a:rPr>
              <a:t>Nanoscale</a:t>
            </a:r>
            <a:r>
              <a:rPr lang="en-US" sz="2800" b="1" dirty="0">
                <a:solidFill>
                  <a:srgbClr val="000000"/>
                </a:solidFill>
                <a:latin typeface="Calibri"/>
              </a:rPr>
              <a:t> objects: </a:t>
            </a:r>
          </a:p>
          <a:p>
            <a:pPr algn="l" eaLnBrk="1" fontAlgn="auto" hangingPunct="1">
              <a:spcBef>
                <a:spcPts val="0"/>
              </a:spcBef>
              <a:spcAft>
                <a:spcPts val="0"/>
              </a:spcAft>
            </a:pPr>
            <a:r>
              <a:rPr lang="en-US" sz="2800" dirty="0">
                <a:solidFill>
                  <a:srgbClr val="000000"/>
                </a:solidFill>
                <a:latin typeface="Calibri"/>
              </a:rPr>
              <a:t>If L ≈ </a:t>
            </a:r>
            <a:r>
              <a:rPr lang="el-GR" sz="2800" dirty="0">
                <a:solidFill>
                  <a:srgbClr val="000000"/>
                </a:solidFill>
                <a:latin typeface="Calibri"/>
              </a:rPr>
              <a:t>λ</a:t>
            </a:r>
            <a:r>
              <a:rPr lang="en-US" sz="1400" dirty="0">
                <a:solidFill>
                  <a:srgbClr val="000000"/>
                </a:solidFill>
                <a:latin typeface="Calibri"/>
              </a:rPr>
              <a:t>F </a:t>
            </a:r>
            <a:r>
              <a:rPr lang="en-US" sz="2800" dirty="0">
                <a:solidFill>
                  <a:srgbClr val="000000"/>
                </a:solidFill>
                <a:latin typeface="Calibri"/>
              </a:rPr>
              <a:t>or L</a:t>
            </a:r>
            <a:r>
              <a:rPr lang="en-US" sz="1400" dirty="0">
                <a:solidFill>
                  <a:srgbClr val="000000"/>
                </a:solidFill>
                <a:latin typeface="Calibri"/>
              </a:rPr>
              <a:t> </a:t>
            </a:r>
            <a:r>
              <a:rPr lang="el-GR" sz="1400" dirty="0">
                <a:solidFill>
                  <a:srgbClr val="000000"/>
                </a:solidFill>
                <a:latin typeface="Calibri"/>
              </a:rPr>
              <a:t>φ</a:t>
            </a:r>
            <a:r>
              <a:rPr lang="en-US" sz="1400" dirty="0">
                <a:solidFill>
                  <a:srgbClr val="000000"/>
                </a:solidFill>
                <a:latin typeface="Calibri"/>
              </a:rPr>
              <a:t> </a:t>
            </a:r>
            <a:r>
              <a:rPr lang="en-US" sz="2800" dirty="0">
                <a:solidFill>
                  <a:srgbClr val="000000"/>
                </a:solidFill>
                <a:latin typeface="Calibri"/>
              </a:rPr>
              <a:t>various quantum effects….</a:t>
            </a:r>
          </a:p>
        </p:txBody>
      </p:sp>
      <p:sp>
        <p:nvSpPr>
          <p:cNvPr id="31" name="Rectangle 2"/>
          <p:cNvSpPr txBox="1">
            <a:spLocks noChangeArrowheads="1"/>
          </p:cNvSpPr>
          <p:nvPr/>
        </p:nvSpPr>
        <p:spPr bwMode="auto">
          <a:xfrm>
            <a:off x="328612" y="3352800"/>
            <a:ext cx="7596188" cy="568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l" eaLnBrk="1" hangingPunct="1">
              <a:defRPr/>
            </a:pPr>
            <a:r>
              <a:rPr lang="en-US" sz="2800" b="1" kern="0" dirty="0">
                <a:solidFill>
                  <a:srgbClr val="000000"/>
                </a:solidFill>
                <a:latin typeface="Calibri"/>
              </a:rPr>
              <a:t>E.g. Quantum Dot </a:t>
            </a:r>
            <a:r>
              <a:rPr lang="en-US" sz="2800" kern="0" dirty="0">
                <a:solidFill>
                  <a:srgbClr val="000000"/>
                </a:solidFill>
                <a:latin typeface="Calibri"/>
              </a:rPr>
              <a:t>(Artificial atom)</a:t>
            </a:r>
          </a:p>
        </p:txBody>
      </p:sp>
      <p:grpSp>
        <p:nvGrpSpPr>
          <p:cNvPr id="4" name="Csoportba foglalás 62"/>
          <p:cNvGrpSpPr/>
          <p:nvPr/>
        </p:nvGrpSpPr>
        <p:grpSpPr>
          <a:xfrm>
            <a:off x="5441950" y="4648200"/>
            <a:ext cx="1447800" cy="1447800"/>
            <a:chOff x="5441950" y="1000125"/>
            <a:chExt cx="1447800" cy="1447800"/>
          </a:xfrm>
        </p:grpSpPr>
        <p:sp>
          <p:nvSpPr>
            <p:cNvPr id="48" name="Szövegdoboz 47"/>
            <p:cNvSpPr txBox="1"/>
            <p:nvPr/>
          </p:nvSpPr>
          <p:spPr>
            <a:xfrm>
              <a:off x="5536550" y="1000125"/>
              <a:ext cx="362600" cy="369332"/>
            </a:xfrm>
            <a:prstGeom prst="rect">
              <a:avLst/>
            </a:prstGeom>
            <a:noFill/>
          </p:spPr>
          <p:txBody>
            <a:bodyPr wrap="none" rtlCol="0">
              <a:spAutoFit/>
            </a:bodyPr>
            <a:lstStyle/>
            <a:p>
              <a:pPr algn="l" eaLnBrk="1" fontAlgn="auto" hangingPunct="1">
                <a:spcBef>
                  <a:spcPts val="0"/>
                </a:spcBef>
                <a:spcAft>
                  <a:spcPts val="0"/>
                </a:spcAft>
              </a:pPr>
              <a:r>
                <a:rPr lang="el-GR" sz="1800" dirty="0">
                  <a:solidFill>
                    <a:srgbClr val="000000"/>
                  </a:solidFill>
                  <a:latin typeface="Calibri"/>
                </a:rPr>
                <a:t>λ</a:t>
              </a:r>
              <a:r>
                <a:rPr lang="en-US" sz="1050" dirty="0">
                  <a:solidFill>
                    <a:srgbClr val="000000"/>
                  </a:solidFill>
                  <a:latin typeface="Calibri"/>
                </a:rPr>
                <a:t>F</a:t>
              </a:r>
              <a:endParaRPr lang="en-US" sz="1800" dirty="0">
                <a:solidFill>
                  <a:srgbClr val="000000"/>
                </a:solidFill>
                <a:latin typeface="Calibri"/>
              </a:endParaRPr>
            </a:p>
          </p:txBody>
        </p:sp>
        <p:sp>
          <p:nvSpPr>
            <p:cNvPr id="49" name="Téglalap 48"/>
            <p:cNvSpPr/>
            <p:nvPr/>
          </p:nvSpPr>
          <p:spPr bwMode="auto">
            <a:xfrm>
              <a:off x="6496050" y="1000125"/>
              <a:ext cx="228600" cy="1371600"/>
            </a:xfrm>
            <a:prstGeom prst="rect">
              <a:avLst/>
            </a:prstGeom>
            <a:solidFill>
              <a:srgbClr val="B2B2B2"/>
            </a:solidFill>
            <a:ln w="19050" cap="flat" cmpd="sng" algn="ctr">
              <a:solidFill>
                <a:schemeClr val="tx1"/>
              </a:solidFill>
              <a:prstDash val="solid"/>
              <a:round/>
              <a:headEnd type="none" w="med" len="med"/>
              <a:tailEnd type="none" w="med" len="med"/>
            </a:ln>
            <a:effectLst/>
            <a:scene3d>
              <a:camera prst="orthographicFront"/>
              <a:lightRig rig="threePt" dir="t"/>
            </a:scene3d>
            <a:sp3d prstMaterial="dkEdge"/>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50" name="Egyenes összekötő 49"/>
            <p:cNvCxnSpPr/>
            <p:nvPr/>
          </p:nvCxnSpPr>
          <p:spPr bwMode="auto">
            <a:xfrm>
              <a:off x="5441950" y="2295525"/>
              <a:ext cx="2286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1" name="Egyenes összekötő 50"/>
            <p:cNvCxnSpPr/>
            <p:nvPr/>
          </p:nvCxnSpPr>
          <p:spPr bwMode="auto">
            <a:xfrm>
              <a:off x="5835650" y="2293901"/>
              <a:ext cx="666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2" name="Téglalap 51"/>
            <p:cNvSpPr/>
            <p:nvPr/>
          </p:nvSpPr>
          <p:spPr bwMode="auto">
            <a:xfrm>
              <a:off x="5607050" y="1000125"/>
              <a:ext cx="228600" cy="1371600"/>
            </a:xfrm>
            <a:prstGeom prst="rect">
              <a:avLst/>
            </a:prstGeom>
            <a:solidFill>
              <a:srgbClr val="B2B2B2"/>
            </a:solidFill>
            <a:ln w="19050" cap="flat" cmpd="sng" algn="ctr">
              <a:solidFill>
                <a:schemeClr val="tx1"/>
              </a:solidFill>
              <a:prstDash val="solid"/>
              <a:round/>
              <a:headEnd type="none" w="med" len="med"/>
              <a:tailEnd type="none" w="med" len="med"/>
            </a:ln>
            <a:effectLst/>
            <a:scene3d>
              <a:camera prst="orthographicFront"/>
              <a:lightRig rig="threePt" dir="t"/>
            </a:scene3d>
            <a:sp3d prstMaterial="dkEdge"/>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53" name="Téglalap 52"/>
            <p:cNvSpPr/>
            <p:nvPr/>
          </p:nvSpPr>
          <p:spPr bwMode="auto">
            <a:xfrm>
              <a:off x="5441950" y="2305253"/>
              <a:ext cx="1447800" cy="142672"/>
            </a:xfrm>
            <a:prstGeom prst="rect">
              <a:avLst/>
            </a:prstGeom>
            <a:solidFill>
              <a:srgbClr val="B2B2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54" name="Egyenes összekötő 53"/>
            <p:cNvCxnSpPr/>
            <p:nvPr/>
          </p:nvCxnSpPr>
          <p:spPr bwMode="auto">
            <a:xfrm>
              <a:off x="6731000" y="2295525"/>
              <a:ext cx="1524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5" name="Csoportba foglalás 57"/>
            <p:cNvGrpSpPr/>
            <p:nvPr/>
          </p:nvGrpSpPr>
          <p:grpSpPr>
            <a:xfrm>
              <a:off x="5886132" y="1914525"/>
              <a:ext cx="514668" cy="412598"/>
              <a:chOff x="6012116" y="914400"/>
              <a:chExt cx="514668" cy="412598"/>
            </a:xfrm>
          </p:grpSpPr>
          <p:sp>
            <p:nvSpPr>
              <p:cNvPr id="58" name="Szövegdoboz 57"/>
              <p:cNvSpPr txBox="1"/>
              <p:nvPr/>
            </p:nvSpPr>
            <p:spPr>
              <a:xfrm>
                <a:off x="6172200" y="914400"/>
                <a:ext cx="354584" cy="369332"/>
              </a:xfrm>
              <a:prstGeom prst="rect">
                <a:avLst/>
              </a:prstGeom>
              <a:noFill/>
            </p:spPr>
            <p:txBody>
              <a:bodyPr wrap="none" rtlCol="0">
                <a:spAutoFit/>
              </a:bodyPr>
              <a:lstStyle/>
              <a:p>
                <a:pPr algn="l" eaLnBrk="1" fontAlgn="auto" hangingPunct="1">
                  <a:spcBef>
                    <a:spcPts val="0"/>
                  </a:spcBef>
                  <a:spcAft>
                    <a:spcPts val="0"/>
                  </a:spcAft>
                </a:pPr>
                <a:r>
                  <a:rPr lang="el-GR" sz="1800" dirty="0">
                    <a:solidFill>
                      <a:srgbClr val="000000"/>
                    </a:solidFill>
                    <a:latin typeface="Calibri"/>
                  </a:rPr>
                  <a:t>λ</a:t>
                </a:r>
                <a:r>
                  <a:rPr lang="en-US" sz="1050" dirty="0">
                    <a:solidFill>
                      <a:srgbClr val="000000"/>
                    </a:solidFill>
                    <a:latin typeface="Calibri"/>
                  </a:rPr>
                  <a:t>F</a:t>
                </a:r>
                <a:endParaRPr lang="en-US" sz="1800" dirty="0">
                  <a:solidFill>
                    <a:srgbClr val="000000"/>
                  </a:solidFill>
                  <a:latin typeface="Calibri"/>
                </a:endParaRPr>
              </a:p>
            </p:txBody>
          </p:sp>
          <p:sp>
            <p:nvSpPr>
              <p:cNvPr id="59" name="Szövegdoboz 58"/>
              <p:cNvSpPr txBox="1"/>
              <p:nvPr/>
            </p:nvSpPr>
            <p:spPr>
              <a:xfrm>
                <a:off x="6012116" y="957666"/>
                <a:ext cx="300082"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srgbClr val="000000"/>
                    </a:solidFill>
                    <a:latin typeface="Calibri"/>
                  </a:rPr>
                  <a:t>~</a:t>
                </a:r>
              </a:p>
            </p:txBody>
          </p:sp>
        </p:grpSp>
        <p:cxnSp>
          <p:nvCxnSpPr>
            <p:cNvPr id="57" name="Egyenes összekötő nyíllal 56"/>
            <p:cNvCxnSpPr/>
            <p:nvPr/>
          </p:nvCxnSpPr>
          <p:spPr bwMode="auto">
            <a:xfrm>
              <a:off x="5835650" y="1989137"/>
              <a:ext cx="660400" cy="1588"/>
            </a:xfrm>
            <a:prstGeom prst="straightConnector1">
              <a:avLst/>
            </a:prstGeom>
            <a:solidFill>
              <a:schemeClr val="accent1"/>
            </a:solidFill>
            <a:ln w="9525" cap="flat" cmpd="sng" algn="ctr">
              <a:solidFill>
                <a:schemeClr val="tx1"/>
              </a:solidFill>
              <a:prstDash val="solid"/>
              <a:round/>
              <a:headEnd type="arrow"/>
              <a:tailEnd type="arrow"/>
            </a:ln>
            <a:effectLst/>
          </p:spPr>
        </p:cxnSp>
      </p:grpSp>
      <p:pic>
        <p:nvPicPr>
          <p:cNvPr id="66" name="Picture 1"/>
          <p:cNvPicPr>
            <a:picLocks noChangeAspect="1" noChangeArrowheads="1"/>
          </p:cNvPicPr>
          <p:nvPr/>
        </p:nvPicPr>
        <p:blipFill>
          <a:blip r:embed="rId3" cstate="print"/>
          <a:srcRect/>
          <a:stretch>
            <a:fillRect/>
          </a:stretch>
        </p:blipFill>
        <p:spPr bwMode="auto">
          <a:xfrm>
            <a:off x="5844539" y="5010532"/>
            <a:ext cx="632461" cy="914400"/>
          </a:xfrm>
          <a:prstGeom prst="rect">
            <a:avLst/>
          </a:prstGeom>
          <a:noFill/>
          <a:ln w="9525">
            <a:noFill/>
            <a:miter lim="800000"/>
            <a:headEnd/>
            <a:tailEnd/>
          </a:ln>
        </p:spPr>
      </p:pic>
      <p:pic>
        <p:nvPicPr>
          <p:cNvPr id="2" name="Picture 9" descr="intel-fin">
            <a:extLst>
              <a:ext uri="{FF2B5EF4-FFF2-40B4-BE49-F238E27FC236}">
                <a16:creationId xmlns:a16="http://schemas.microsoft.com/office/drawing/2014/main" id="{C7763324-4F58-0E71-D7C3-2A364868C84B}"/>
              </a:ext>
            </a:extLst>
          </p:cNvPr>
          <p:cNvPicPr>
            <a:picLocks noChangeAspect="1" noChangeArrowheads="1"/>
          </p:cNvPicPr>
          <p:nvPr/>
        </p:nvPicPr>
        <p:blipFill>
          <a:blip r:embed="rId4" cstate="print"/>
          <a:srcRect b="28223"/>
          <a:stretch>
            <a:fillRect/>
          </a:stretch>
        </p:blipFill>
        <p:spPr bwMode="auto">
          <a:xfrm>
            <a:off x="7726680" y="805139"/>
            <a:ext cx="1323419" cy="1633261"/>
          </a:xfrm>
          <a:prstGeom prst="rect">
            <a:avLst/>
          </a:prstGeom>
          <a:noFill/>
        </p:spPr>
      </p:pic>
      <p:pic>
        <p:nvPicPr>
          <p:cNvPr id="6" name="Picture 2">
            <a:extLst>
              <a:ext uri="{FF2B5EF4-FFF2-40B4-BE49-F238E27FC236}">
                <a16:creationId xmlns:a16="http://schemas.microsoft.com/office/drawing/2014/main" id="{18085454-441E-D290-1BB0-73478C5C3829}"/>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895144">
            <a:off x="6133243" y="2612547"/>
            <a:ext cx="1483849" cy="1235900"/>
          </a:xfrm>
          <a:prstGeom prst="rect">
            <a:avLst/>
          </a:prstGeom>
          <a:noFill/>
          <a:ln w="9525">
            <a:noFill/>
            <a:miter lim="800000"/>
            <a:headEnd/>
            <a:tailEnd/>
          </a:ln>
        </p:spPr>
      </p:pic>
      <p:pic>
        <p:nvPicPr>
          <p:cNvPr id="8" name="Picture 21">
            <a:extLst>
              <a:ext uri="{FF2B5EF4-FFF2-40B4-BE49-F238E27FC236}">
                <a16:creationId xmlns:a16="http://schemas.microsoft.com/office/drawing/2014/main" id="{B9D5A209-D460-BC83-3C58-DDDAEAEE69FD}"/>
              </a:ext>
            </a:extLst>
          </p:cNvPr>
          <p:cNvPicPr>
            <a:picLocks noChangeAspect="1" noChangeArrowheads="1"/>
          </p:cNvPicPr>
          <p:nvPr/>
        </p:nvPicPr>
        <p:blipFill>
          <a:blip r:embed="rId6" cstate="print"/>
          <a:srcRect l="37289" r="11461" b="26945"/>
          <a:stretch>
            <a:fillRect/>
          </a:stretch>
        </p:blipFill>
        <p:spPr bwMode="auto">
          <a:xfrm>
            <a:off x="7706708" y="2446284"/>
            <a:ext cx="1315372" cy="1406856"/>
          </a:xfrm>
          <a:prstGeom prst="rect">
            <a:avLst/>
          </a:prstGeom>
          <a:noFill/>
          <a:ln w="9525">
            <a:noFill/>
            <a:miter lim="800000"/>
            <a:headEnd/>
            <a:tailEnd/>
          </a:ln>
        </p:spPr>
      </p:pic>
      <p:sp>
        <p:nvSpPr>
          <p:cNvPr id="9" name="Szövegdoboz 54">
            <a:extLst>
              <a:ext uri="{FF2B5EF4-FFF2-40B4-BE49-F238E27FC236}">
                <a16:creationId xmlns:a16="http://schemas.microsoft.com/office/drawing/2014/main" id="{8DB5BAC6-6C64-FCBB-7EDD-6F5291FAA975}"/>
              </a:ext>
            </a:extLst>
          </p:cNvPr>
          <p:cNvSpPr txBox="1"/>
          <p:nvPr/>
        </p:nvSpPr>
        <p:spPr>
          <a:xfrm>
            <a:off x="228600" y="835224"/>
            <a:ext cx="4741747" cy="954107"/>
          </a:xfrm>
          <a:prstGeom prst="rect">
            <a:avLst/>
          </a:prstGeom>
          <a:noFill/>
        </p:spPr>
        <p:txBody>
          <a:bodyPr wrap="none" rtlCol="0">
            <a:spAutoFit/>
          </a:bodyPr>
          <a:lstStyle/>
          <a:p>
            <a:pPr algn="l" eaLnBrk="1" fontAlgn="auto" hangingPunct="1">
              <a:spcBef>
                <a:spcPts val="0"/>
              </a:spcBef>
              <a:spcAft>
                <a:spcPts val="0"/>
              </a:spcAft>
            </a:pPr>
            <a:r>
              <a:rPr lang="en-US" sz="2800" b="1" dirty="0" err="1">
                <a:solidFill>
                  <a:srgbClr val="000000"/>
                </a:solidFill>
                <a:latin typeface="Calibri"/>
              </a:rPr>
              <a:t>MosFET</a:t>
            </a:r>
            <a:r>
              <a:rPr lang="en-US" sz="2800" b="1" dirty="0">
                <a:solidFill>
                  <a:srgbClr val="000000"/>
                </a:solidFill>
                <a:latin typeface="Calibri"/>
              </a:rPr>
              <a:t>: </a:t>
            </a:r>
            <a:r>
              <a:rPr lang="en-US" sz="2800" b="1" dirty="0">
                <a:solidFill>
                  <a:srgbClr val="C00000"/>
                </a:solidFill>
                <a:latin typeface="Calibri"/>
              </a:rPr>
              <a:t>Bottleneck is leakage </a:t>
            </a:r>
          </a:p>
          <a:p>
            <a:pPr algn="l" eaLnBrk="1" fontAlgn="auto" hangingPunct="1">
              <a:spcBef>
                <a:spcPts val="0"/>
              </a:spcBef>
              <a:spcAft>
                <a:spcPts val="0"/>
              </a:spcAft>
            </a:pPr>
            <a:r>
              <a:rPr lang="en-US" sz="2800" b="1" dirty="0">
                <a:solidFill>
                  <a:srgbClr val="C00000"/>
                </a:solidFill>
                <a:latin typeface="Calibri"/>
              </a:rPr>
              <a:t>			</a:t>
            </a:r>
          </a:p>
        </p:txBody>
      </p:sp>
    </p:spTree>
    <p:extLst>
      <p:ext uri="{BB962C8B-B14F-4D97-AF65-F5344CB8AC3E}">
        <p14:creationId xmlns:p14="http://schemas.microsoft.com/office/powerpoint/2010/main" val="11783218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zövegdoboz 5"/>
          <p:cNvSpPr txBox="1">
            <a:spLocks noChangeArrowheads="1"/>
          </p:cNvSpPr>
          <p:nvPr/>
        </p:nvSpPr>
        <p:spPr bwMode="auto">
          <a:xfrm>
            <a:off x="467544" y="908050"/>
            <a:ext cx="4752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mn-cs"/>
              </a:rPr>
              <a:t>Spin: internal degree of freedom</a:t>
            </a:r>
          </a:p>
        </p:txBody>
      </p:sp>
      <p:pic>
        <p:nvPicPr>
          <p:cNvPr id="21" name="Kép 7" descr="electr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764704"/>
            <a:ext cx="11842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zövegdoboz 15"/>
          <p:cNvSpPr txBox="1">
            <a:spLocks noChangeArrowheads="1"/>
          </p:cNvSpPr>
          <p:nvPr/>
        </p:nvSpPr>
        <p:spPr bwMode="auto">
          <a:xfrm>
            <a:off x="467544" y="1700808"/>
            <a:ext cx="4537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mn-cs"/>
              </a:rPr>
              <a:t>Stern-</a:t>
            </a:r>
            <a:r>
              <a:rPr kumimoji="0" lang="en-US" altLang="en-US" sz="1600" b="0" i="0" u="none" strike="noStrike" kern="1200" cap="none" spc="0" normalizeH="0" baseline="0" noProof="0" dirty="0" err="1">
                <a:ln>
                  <a:noFill/>
                </a:ln>
                <a:solidFill>
                  <a:prstClr val="black"/>
                </a:solidFill>
                <a:effectLst/>
                <a:uLnTx/>
                <a:uFillTx/>
                <a:latin typeface="Calibri" pitchFamily="34" charset="0"/>
                <a:ea typeface="+mn-ea"/>
                <a:cs typeface="+mn-cs"/>
              </a:rPr>
              <a:t>Gerlach</a:t>
            </a:r>
            <a:r>
              <a:rPr kumimoji="0" lang="en-US" altLang="en-US" sz="1600" b="0" i="0" u="none" strike="noStrike" kern="1200" cap="none" spc="0" normalizeH="0" baseline="0" noProof="0" dirty="0">
                <a:ln>
                  <a:noFill/>
                </a:ln>
                <a:solidFill>
                  <a:prstClr val="black"/>
                </a:solidFill>
                <a:effectLst/>
                <a:uLnTx/>
                <a:uFillTx/>
                <a:latin typeface="Calibri" pitchFamily="34" charset="0"/>
                <a:ea typeface="+mn-ea"/>
                <a:cs typeface="+mn-cs"/>
              </a:rPr>
              <a:t> experiment</a:t>
            </a:r>
          </a:p>
        </p:txBody>
      </p:sp>
      <p:pic>
        <p:nvPicPr>
          <p:cNvPr id="23" name="Kép 20" descr="Stern-Gerlach_experimen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183130"/>
            <a:ext cx="34671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3"/>
          <p:cNvSpPr txBox="1">
            <a:spLocks noChangeArrowheads="1"/>
          </p:cNvSpPr>
          <p:nvPr/>
        </p:nvSpPr>
        <p:spPr bwMode="auto">
          <a:xfrm>
            <a:off x="3132138" y="2327593"/>
            <a:ext cx="854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charset="0"/>
                <a:ea typeface="+mn-ea"/>
                <a:cs typeface="+mn-cs"/>
              </a:rPr>
              <a:t>4d</a:t>
            </a:r>
            <a:r>
              <a:rPr kumimoji="0" lang="en-US" altLang="en-US" sz="1600" b="0" i="0" u="none" strike="noStrike" kern="1200" cap="none" spc="0" normalizeH="0" baseline="30000" noProof="0">
                <a:ln>
                  <a:noFill/>
                </a:ln>
                <a:solidFill>
                  <a:prstClr val="black"/>
                </a:solidFill>
                <a:effectLst/>
                <a:uLnTx/>
                <a:uFillTx/>
                <a:latin typeface="Arial" charset="0"/>
                <a:ea typeface="+mn-ea"/>
                <a:cs typeface="+mn-cs"/>
              </a:rPr>
              <a:t>10</a:t>
            </a:r>
            <a:r>
              <a:rPr kumimoji="0" lang="en-US" altLang="en-US" sz="1600" b="0" i="0" u="none" strike="noStrike" kern="1200" cap="none" spc="0" normalizeH="0" baseline="0" noProof="0">
                <a:ln>
                  <a:noFill/>
                </a:ln>
                <a:solidFill>
                  <a:prstClr val="black"/>
                </a:solidFill>
                <a:effectLst/>
                <a:uLnTx/>
                <a:uFillTx/>
                <a:latin typeface="Arial" charset="0"/>
                <a:ea typeface="+mn-ea"/>
                <a:cs typeface="+mn-cs"/>
              </a:rPr>
              <a:t>5s</a:t>
            </a:r>
            <a:r>
              <a:rPr kumimoji="0" lang="en-US" altLang="en-US" sz="1600" b="0" i="0" u="none" strike="noStrike" kern="1200" cap="none" spc="0" normalizeH="0" baseline="30000" noProof="0">
                <a:ln>
                  <a:noFill/>
                </a:ln>
                <a:solidFill>
                  <a:prstClr val="black"/>
                </a:solidFill>
                <a:effectLst/>
                <a:uLnTx/>
                <a:uFillTx/>
                <a:latin typeface="Arial" charset="0"/>
                <a:ea typeface="+mn-ea"/>
                <a:cs typeface="+mn-cs"/>
              </a:rPr>
              <a:t>1</a:t>
            </a:r>
            <a:endParaRPr kumimoji="0" lang="hu-HU" altLang="en-US" sz="1600" b="0" i="0" u="none" strike="noStrike" kern="1200" cap="none" spc="0" normalizeH="0" baseline="30000" noProof="0">
              <a:ln>
                <a:noFill/>
              </a:ln>
              <a:solidFill>
                <a:prstClr val="black"/>
              </a:solidFill>
              <a:effectLst/>
              <a:uLnTx/>
              <a:uFillTx/>
              <a:latin typeface="Arial" charset="0"/>
              <a:ea typeface="+mn-ea"/>
              <a:cs typeface="+mn-cs"/>
            </a:endParaRPr>
          </a:p>
        </p:txBody>
      </p:sp>
      <p:pic>
        <p:nvPicPr>
          <p:cNvPr id="28" name="Picture 3"/>
          <p:cNvPicPr>
            <a:picLocks noChangeAspect="1" noChangeArrowheads="1"/>
          </p:cNvPicPr>
          <p:nvPr/>
        </p:nvPicPr>
        <p:blipFill>
          <a:blip r:embed="rId5" cstate="print"/>
          <a:srcRect l="8889" t="47111" r="13333" b="37778"/>
          <a:stretch>
            <a:fillRect/>
          </a:stretch>
        </p:blipFill>
        <p:spPr bwMode="auto">
          <a:xfrm>
            <a:off x="4064000" y="2665730"/>
            <a:ext cx="4933968" cy="599118"/>
          </a:xfrm>
          <a:prstGeom prst="rect">
            <a:avLst/>
          </a:prstGeom>
          <a:noFill/>
          <a:ln w="9525">
            <a:noFill/>
            <a:miter lim="800000"/>
            <a:headEnd/>
            <a:tailEnd/>
          </a:ln>
        </p:spPr>
      </p:pic>
      <p:sp>
        <p:nvSpPr>
          <p:cNvPr id="29" name="TextBox 28"/>
          <p:cNvSpPr txBox="1"/>
          <p:nvPr/>
        </p:nvSpPr>
        <p:spPr>
          <a:xfrm>
            <a:off x="4572000" y="2096880"/>
            <a:ext cx="1752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Spin oper</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a</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tor</a:t>
            </a:r>
          </a:p>
        </p:txBody>
      </p:sp>
      <p:sp>
        <p:nvSpPr>
          <p:cNvPr id="14" name="Text Box 60"/>
          <p:cNvSpPr txBox="1">
            <a:spLocks noChangeArrowheads="1"/>
          </p:cNvSpPr>
          <p:nvPr/>
        </p:nvSpPr>
        <p:spPr bwMode="auto">
          <a:xfrm>
            <a:off x="-257382" y="71437"/>
            <a:ext cx="7424800" cy="55399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742950" marR="0" lvl="1" indent="-285750" algn="l" defTabSz="914400" rtl="0" eaLnBrk="0" fontAlgn="base" latinLnBrk="0" hangingPunct="0">
              <a:lnSpc>
                <a:spcPct val="100000"/>
              </a:lnSpc>
              <a:spcBef>
                <a:spcPct val="2000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itchFamily="34" charset="0"/>
                <a:ea typeface="+mn-ea"/>
                <a:cs typeface="+mn-cs"/>
              </a:rPr>
              <a:t>Spin in a magnetic field (Zeeman effect)</a:t>
            </a:r>
          </a:p>
        </p:txBody>
      </p:sp>
      <p:pic>
        <p:nvPicPr>
          <p:cNvPr id="16" name="Picture 15" descr="IguanaTex_tmp.png"/>
          <p:cNvPicPr>
            <a:picLocks noChangeAspect="1"/>
          </p:cNvPicPr>
          <p:nvPr>
            <p:custDataLst>
              <p:tags r:id="rId1"/>
            </p:custDataLst>
          </p:nvPr>
        </p:nvPicPr>
        <p:blipFill>
          <a:blip r:embed="rId6" cstate="print"/>
          <a:stretch>
            <a:fillRect/>
          </a:stretch>
        </p:blipFill>
        <p:spPr>
          <a:xfrm>
            <a:off x="6530984" y="2039362"/>
            <a:ext cx="1003334" cy="405175"/>
          </a:xfrm>
          <a:prstGeom prst="rect">
            <a:avLst/>
          </a:prstGeom>
        </p:spPr>
      </p:pic>
      <p:pic>
        <p:nvPicPr>
          <p:cNvPr id="2" name="Picture 6">
            <a:extLst>
              <a:ext uri="{FF2B5EF4-FFF2-40B4-BE49-F238E27FC236}">
                <a16:creationId xmlns:a16="http://schemas.microsoft.com/office/drawing/2014/main" id="{B51763E8-EE1C-93A1-FFAD-7C78A97DD5E3}"/>
              </a:ext>
            </a:extLst>
          </p:cNvPr>
          <p:cNvPicPr>
            <a:picLocks noChangeAspect="1" noChangeArrowheads="1"/>
          </p:cNvPicPr>
          <p:nvPr/>
        </p:nvPicPr>
        <p:blipFill>
          <a:blip r:embed="rId7" cstate="print"/>
          <a:srcRect l="12778" t="77333" r="65000" b="15556"/>
          <a:stretch>
            <a:fillRect/>
          </a:stretch>
        </p:blipFill>
        <p:spPr bwMode="auto">
          <a:xfrm>
            <a:off x="5201924" y="4362758"/>
            <a:ext cx="1828782" cy="365754"/>
          </a:xfrm>
          <a:prstGeom prst="rect">
            <a:avLst/>
          </a:prstGeom>
          <a:noFill/>
          <a:ln w="9525">
            <a:noFill/>
            <a:miter lim="800000"/>
            <a:headEnd/>
            <a:tailEnd/>
          </a:ln>
        </p:spPr>
      </p:pic>
      <p:pic>
        <p:nvPicPr>
          <p:cNvPr id="3" name="Picture 7">
            <a:extLst>
              <a:ext uri="{FF2B5EF4-FFF2-40B4-BE49-F238E27FC236}">
                <a16:creationId xmlns:a16="http://schemas.microsoft.com/office/drawing/2014/main" id="{EED7AEED-1A66-8327-59AD-E48573F665A8}"/>
              </a:ext>
            </a:extLst>
          </p:cNvPr>
          <p:cNvPicPr>
            <a:picLocks noChangeAspect="1" noChangeArrowheads="1"/>
          </p:cNvPicPr>
          <p:nvPr/>
        </p:nvPicPr>
        <p:blipFill>
          <a:blip r:embed="rId7" cstate="print"/>
          <a:srcRect l="71666" t="77778" r="11667" b="16000"/>
          <a:stretch>
            <a:fillRect/>
          </a:stretch>
        </p:blipFill>
        <p:spPr bwMode="auto">
          <a:xfrm>
            <a:off x="5359242" y="4786422"/>
            <a:ext cx="1371628" cy="320029"/>
          </a:xfrm>
          <a:prstGeom prst="rect">
            <a:avLst/>
          </a:prstGeom>
          <a:noFill/>
          <a:ln w="9525">
            <a:noFill/>
            <a:miter lim="800000"/>
            <a:headEnd/>
            <a:tailEnd/>
          </a:ln>
        </p:spPr>
      </p:pic>
      <p:pic>
        <p:nvPicPr>
          <p:cNvPr id="4" name="Picture 8">
            <a:extLst>
              <a:ext uri="{FF2B5EF4-FFF2-40B4-BE49-F238E27FC236}">
                <a16:creationId xmlns:a16="http://schemas.microsoft.com/office/drawing/2014/main" id="{349F6E3B-3595-08A3-1DB4-DBEF4CFEB49B}"/>
              </a:ext>
            </a:extLst>
          </p:cNvPr>
          <p:cNvPicPr>
            <a:picLocks noChangeAspect="1" noChangeArrowheads="1"/>
          </p:cNvPicPr>
          <p:nvPr/>
        </p:nvPicPr>
        <p:blipFill>
          <a:blip r:embed="rId8" cstate="print"/>
          <a:srcRect l="39444" t="32889" r="42778" b="60000"/>
          <a:stretch>
            <a:fillRect/>
          </a:stretch>
        </p:blipFill>
        <p:spPr bwMode="auto">
          <a:xfrm>
            <a:off x="5267036" y="5405693"/>
            <a:ext cx="1463058" cy="365754"/>
          </a:xfrm>
          <a:prstGeom prst="rect">
            <a:avLst/>
          </a:prstGeom>
          <a:noFill/>
          <a:ln w="9525">
            <a:noFill/>
            <a:miter lim="800000"/>
            <a:headEnd/>
            <a:tailEnd/>
          </a:ln>
        </p:spPr>
      </p:pic>
      <p:pic>
        <p:nvPicPr>
          <p:cNvPr id="5" name="Picture 9">
            <a:extLst>
              <a:ext uri="{FF2B5EF4-FFF2-40B4-BE49-F238E27FC236}">
                <a16:creationId xmlns:a16="http://schemas.microsoft.com/office/drawing/2014/main" id="{B3732716-ED2D-C577-FD30-C32C87E8E08F}"/>
              </a:ext>
            </a:extLst>
          </p:cNvPr>
          <p:cNvPicPr>
            <a:picLocks noChangeAspect="1" noChangeArrowheads="1"/>
          </p:cNvPicPr>
          <p:nvPr/>
        </p:nvPicPr>
        <p:blipFill>
          <a:blip r:embed="rId8" cstate="print"/>
          <a:srcRect l="32222" t="63111" r="36111" b="23556"/>
          <a:stretch>
            <a:fillRect/>
          </a:stretch>
        </p:blipFill>
        <p:spPr bwMode="auto">
          <a:xfrm>
            <a:off x="5327968" y="5762845"/>
            <a:ext cx="2606068" cy="685783"/>
          </a:xfrm>
          <a:prstGeom prst="rect">
            <a:avLst/>
          </a:prstGeom>
          <a:noFill/>
          <a:ln w="9525">
            <a:noFill/>
            <a:miter lim="800000"/>
            <a:headEnd/>
            <a:tailEnd/>
          </a:ln>
        </p:spPr>
      </p:pic>
      <p:sp>
        <p:nvSpPr>
          <p:cNvPr id="6" name="TextBox 5">
            <a:extLst>
              <a:ext uri="{FF2B5EF4-FFF2-40B4-BE49-F238E27FC236}">
                <a16:creationId xmlns:a16="http://schemas.microsoft.com/office/drawing/2014/main" id="{941F914B-969B-3A0E-2918-02495F040FD4}"/>
              </a:ext>
            </a:extLst>
          </p:cNvPr>
          <p:cNvSpPr txBox="1"/>
          <p:nvPr/>
        </p:nvSpPr>
        <p:spPr>
          <a:xfrm>
            <a:off x="1685636" y="4586732"/>
            <a:ext cx="202656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itchFamily="34" charset="0"/>
                <a:ea typeface="+mn-ea"/>
                <a:cs typeface="+mn-cs"/>
              </a:rPr>
              <a:t>Magnetic moment</a:t>
            </a:r>
          </a:p>
        </p:txBody>
      </p:sp>
      <p:sp>
        <p:nvSpPr>
          <p:cNvPr id="7" name="TextBox 6">
            <a:extLst>
              <a:ext uri="{FF2B5EF4-FFF2-40B4-BE49-F238E27FC236}">
                <a16:creationId xmlns:a16="http://schemas.microsoft.com/office/drawing/2014/main" id="{A4F289CF-6A7C-CA4B-2E97-3E72F5D81B67}"/>
              </a:ext>
            </a:extLst>
          </p:cNvPr>
          <p:cNvSpPr txBox="1"/>
          <p:nvPr/>
        </p:nvSpPr>
        <p:spPr>
          <a:xfrm>
            <a:off x="1685636" y="5330797"/>
            <a:ext cx="38100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The torque acting on a spin in a homogeneous magnetic field</a:t>
            </a:r>
          </a:p>
        </p:txBody>
      </p:sp>
      <p:sp>
        <p:nvSpPr>
          <p:cNvPr id="8" name="TextBox 7">
            <a:extLst>
              <a:ext uri="{FF2B5EF4-FFF2-40B4-BE49-F238E27FC236}">
                <a16:creationId xmlns:a16="http://schemas.microsoft.com/office/drawing/2014/main" id="{E19133CF-4996-F986-DEEF-573132F8B577}"/>
              </a:ext>
            </a:extLst>
          </p:cNvPr>
          <p:cNvSpPr txBox="1"/>
          <p:nvPr/>
        </p:nvSpPr>
        <p:spPr>
          <a:xfrm>
            <a:off x="1685636" y="5957691"/>
            <a:ext cx="22860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itchFamily="34" charset="0"/>
                <a:ea typeface="+mn-ea"/>
                <a:cs typeface="+mn-cs"/>
              </a:rPr>
              <a:t>Hamiltonian</a:t>
            </a:r>
          </a:p>
        </p:txBody>
      </p:sp>
    </p:spTree>
    <p:extLst>
      <p:ext uri="{BB962C8B-B14F-4D97-AF65-F5344CB8AC3E}">
        <p14:creationId xmlns:p14="http://schemas.microsoft.com/office/powerpoint/2010/main" val="4131947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60"/>
          <p:cNvSpPr txBox="1">
            <a:spLocks noChangeArrowheads="1"/>
          </p:cNvSpPr>
          <p:nvPr/>
        </p:nvSpPr>
        <p:spPr bwMode="auto">
          <a:xfrm>
            <a:off x="-409403" y="-71569"/>
            <a:ext cx="3291148" cy="55399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a:buNone/>
              <a:defRPr/>
            </a:pPr>
            <a:r>
              <a:rPr lang="hu-HU" sz="3000" dirty="0">
                <a:latin typeface="Calibri" pitchFamily="34" charset="0"/>
              </a:rPr>
              <a:t>Ferromagnets</a:t>
            </a:r>
            <a:endParaRPr lang="en-US" sz="3000" dirty="0">
              <a:latin typeface="Calibri" pitchFamily="34" charset="0"/>
            </a:endParaRPr>
          </a:p>
        </p:txBody>
      </p:sp>
      <p:sp>
        <p:nvSpPr>
          <p:cNvPr id="24" name="TextBox 23"/>
          <p:cNvSpPr txBox="1"/>
          <p:nvPr/>
        </p:nvSpPr>
        <p:spPr>
          <a:xfrm>
            <a:off x="207183" y="813871"/>
            <a:ext cx="3810000" cy="584775"/>
          </a:xfrm>
          <a:prstGeom prst="rect">
            <a:avLst/>
          </a:prstGeom>
          <a:noFill/>
        </p:spPr>
        <p:txBody>
          <a:bodyPr wrap="square" rtlCol="0">
            <a:spAutoFit/>
          </a:bodyPr>
          <a:lstStyle/>
          <a:p>
            <a:pPr algn="l"/>
            <a:r>
              <a:rPr lang="en-US" sz="1600" dirty="0">
                <a:latin typeface="Calibri" pitchFamily="34" charset="0"/>
              </a:rPr>
              <a:t>Origin </a:t>
            </a:r>
            <a:r>
              <a:rPr lang="en-US" sz="1600" b="1" dirty="0">
                <a:latin typeface="Calibri" pitchFamily="34" charset="0"/>
              </a:rPr>
              <a:t>exchange interaction </a:t>
            </a:r>
            <a:r>
              <a:rPr lang="en-US" sz="1600" dirty="0">
                <a:latin typeface="Calibri" pitchFamily="34" charset="0"/>
              </a:rPr>
              <a:t>(Coulomb interaction + Pauli principle)</a:t>
            </a:r>
          </a:p>
        </p:txBody>
      </p:sp>
      <p:sp>
        <p:nvSpPr>
          <p:cNvPr id="25" name="TextBox 24"/>
          <p:cNvSpPr txBox="1"/>
          <p:nvPr/>
        </p:nvSpPr>
        <p:spPr>
          <a:xfrm>
            <a:off x="5794733" y="811359"/>
            <a:ext cx="3112238" cy="1323439"/>
          </a:xfrm>
          <a:prstGeom prst="rect">
            <a:avLst/>
          </a:prstGeom>
          <a:noFill/>
        </p:spPr>
        <p:txBody>
          <a:bodyPr wrap="square" rtlCol="0">
            <a:spAutoFit/>
          </a:bodyPr>
          <a:lstStyle/>
          <a:p>
            <a:r>
              <a:rPr lang="en-US" sz="1600" b="1" dirty="0">
                <a:latin typeface="Calibri" pitchFamily="34" charset="0"/>
              </a:rPr>
              <a:t>Stoner model </a:t>
            </a:r>
          </a:p>
          <a:p>
            <a:r>
              <a:rPr lang="en-US" sz="1600" dirty="0">
                <a:latin typeface="Calibri" pitchFamily="34" charset="0"/>
              </a:rPr>
              <a:t>Gain in Coulomb interaction if spin-polarized, but higher kinetic energy</a:t>
            </a:r>
          </a:p>
          <a:p>
            <a:r>
              <a:rPr lang="en-US" sz="1600" dirty="0">
                <a:latin typeface="Calibri" pitchFamily="34" charset="0"/>
              </a:rPr>
              <a:t>In d-metals, with narrow band and high DOS spin-polarization can win</a:t>
            </a:r>
          </a:p>
        </p:txBody>
      </p:sp>
      <p:pic>
        <p:nvPicPr>
          <p:cNvPr id="104463" name="Picture 15"/>
          <p:cNvPicPr>
            <a:picLocks noChangeAspect="1" noChangeArrowheads="1"/>
          </p:cNvPicPr>
          <p:nvPr/>
        </p:nvPicPr>
        <p:blipFill>
          <a:blip r:embed="rId4" cstate="print"/>
          <a:srcRect l="46081"/>
          <a:stretch/>
        </p:blipFill>
        <p:spPr bwMode="auto">
          <a:xfrm>
            <a:off x="3452488" y="811359"/>
            <a:ext cx="2329573" cy="2464541"/>
          </a:xfrm>
          <a:prstGeom prst="rect">
            <a:avLst/>
          </a:prstGeom>
          <a:noFill/>
          <a:ln w="9525">
            <a:noFill/>
            <a:miter lim="800000"/>
            <a:headEnd/>
            <a:tailEnd/>
          </a:ln>
        </p:spPr>
      </p:pic>
      <p:pic>
        <p:nvPicPr>
          <p:cNvPr id="18" name="Picture 17" descr="IguanaTex_tmp.png"/>
          <p:cNvPicPr>
            <a:picLocks noChangeAspect="1"/>
          </p:cNvPicPr>
          <p:nvPr>
            <p:custDataLst>
              <p:tags r:id="rId1"/>
            </p:custDataLst>
          </p:nvPr>
        </p:nvPicPr>
        <p:blipFill>
          <a:blip r:embed="rId5" cstate="print"/>
          <a:stretch>
            <a:fillRect/>
          </a:stretch>
        </p:blipFill>
        <p:spPr>
          <a:xfrm>
            <a:off x="222711" y="1764779"/>
            <a:ext cx="2103055" cy="278318"/>
          </a:xfrm>
          <a:prstGeom prst="rect">
            <a:avLst/>
          </a:prstGeom>
        </p:spPr>
      </p:pic>
      <mc:AlternateContent xmlns:mc="http://schemas.openxmlformats.org/markup-compatibility/2006">
        <mc:Choice xmlns:a14="http://schemas.microsoft.com/office/drawing/2010/main" Requires="a14">
          <p:sp>
            <p:nvSpPr>
              <p:cNvPr id="4" name="TextBox 3"/>
              <p:cNvSpPr txBox="1"/>
              <p:nvPr/>
            </p:nvSpPr>
            <p:spPr>
              <a:xfrm>
                <a:off x="345421" y="2431367"/>
                <a:ext cx="1235531" cy="6255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𝑃</m:t>
                      </m:r>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𝜌</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𝜌</m:t>
                              </m:r>
                            </m:e>
                            <m:sup>
                              <m:r>
                                <a:rPr lang="en-GB" i="1" smtClean="0">
                                  <a:latin typeface="Cambria Math" panose="02040503050406030204" pitchFamily="18" charset="0"/>
                                  <a:ea typeface="Cambria Math" panose="02040503050406030204" pitchFamily="18" charset="0"/>
                                </a:rPr>
                                <m:t>↓</m:t>
                              </m:r>
                            </m:sup>
                          </m:sSup>
                        </m:num>
                        <m:den>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𝜌</m:t>
                              </m:r>
                            </m:e>
                            <m:sup>
                              <m:r>
                                <a:rPr lang="en-GB" i="1">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𝜌</m:t>
                              </m:r>
                            </m:e>
                            <m:sup>
                              <m:r>
                                <a:rPr lang="en-GB" i="1">
                                  <a:latin typeface="Cambria Math" panose="02040503050406030204" pitchFamily="18" charset="0"/>
                                  <a:ea typeface="Cambria Math" panose="02040503050406030204" pitchFamily="18" charset="0"/>
                                </a:rPr>
                                <m:t>↓</m:t>
                              </m:r>
                            </m:sup>
                          </m:sSup>
                        </m:den>
                      </m:f>
                    </m:oMath>
                  </m:oMathPara>
                </a14:m>
                <a:endParaRPr lang="en-GB" dirty="0"/>
              </a:p>
            </p:txBody>
          </p:sp>
        </mc:Choice>
        <mc:Fallback>
          <p:sp>
            <p:nvSpPr>
              <p:cNvPr id="4" name="TextBox 3"/>
              <p:cNvSpPr txBox="1">
                <a:spLocks noRot="1" noChangeAspect="1" noMove="1" noResize="1" noEditPoints="1" noAdjustHandles="1" noChangeArrowheads="1" noChangeShapeType="1" noTextEdit="1"/>
              </p:cNvSpPr>
              <p:nvPr/>
            </p:nvSpPr>
            <p:spPr>
              <a:xfrm>
                <a:off x="345421" y="2431367"/>
                <a:ext cx="1235531" cy="625556"/>
              </a:xfrm>
              <a:prstGeom prst="rect">
                <a:avLst/>
              </a:prstGeom>
              <a:blipFill>
                <a:blip r:embed="rId6"/>
                <a:stretch>
                  <a:fillRect l="-4950" b="-10784"/>
                </a:stretch>
              </a:blipFill>
            </p:spPr>
            <p:txBody>
              <a:bodyPr/>
              <a:lstStyle/>
              <a:p>
                <a:r>
                  <a:rPr lang="en-US">
                    <a:noFill/>
                  </a:rPr>
                  <a:t> </a:t>
                </a:r>
              </a:p>
            </p:txBody>
          </p:sp>
        </mc:Fallback>
      </mc:AlternateContent>
      <p:sp>
        <p:nvSpPr>
          <p:cNvPr id="21" name="TextBox 20"/>
          <p:cNvSpPr txBox="1"/>
          <p:nvPr/>
        </p:nvSpPr>
        <p:spPr>
          <a:xfrm>
            <a:off x="-957351" y="1352480"/>
            <a:ext cx="3635896" cy="338554"/>
          </a:xfrm>
          <a:prstGeom prst="rect">
            <a:avLst/>
          </a:prstGeom>
          <a:noFill/>
        </p:spPr>
        <p:txBody>
          <a:bodyPr wrap="square" rtlCol="0">
            <a:spAutoFit/>
          </a:bodyPr>
          <a:lstStyle/>
          <a:p>
            <a:r>
              <a:rPr lang="en-US" sz="1600" b="1" dirty="0">
                <a:solidFill>
                  <a:schemeClr val="accent1"/>
                </a:solidFill>
                <a:latin typeface="Calibri" pitchFamily="34" charset="0"/>
              </a:rPr>
              <a:t>Magnetization</a:t>
            </a:r>
          </a:p>
        </p:txBody>
      </p:sp>
      <p:sp>
        <p:nvSpPr>
          <p:cNvPr id="22" name="TextBox 21"/>
          <p:cNvSpPr txBox="1"/>
          <p:nvPr/>
        </p:nvSpPr>
        <p:spPr>
          <a:xfrm>
            <a:off x="-854762" y="2153863"/>
            <a:ext cx="3635896" cy="338554"/>
          </a:xfrm>
          <a:prstGeom prst="rect">
            <a:avLst/>
          </a:prstGeom>
          <a:noFill/>
        </p:spPr>
        <p:txBody>
          <a:bodyPr wrap="square" rtlCol="0">
            <a:spAutoFit/>
          </a:bodyPr>
          <a:lstStyle/>
          <a:p>
            <a:r>
              <a:rPr lang="en-US" sz="1600" b="1" dirty="0">
                <a:solidFill>
                  <a:schemeClr val="accent1"/>
                </a:solidFill>
                <a:latin typeface="Calibri" pitchFamily="34" charset="0"/>
              </a:rPr>
              <a:t>Spin polarization</a:t>
            </a:r>
          </a:p>
        </p:txBody>
      </p:sp>
      <p:pic>
        <p:nvPicPr>
          <p:cNvPr id="2" name="Picture 1" descr="addin_tmp.png">
            <a:extLst>
              <a:ext uri="{FF2B5EF4-FFF2-40B4-BE49-F238E27FC236}">
                <a16:creationId xmlns:a16="http://schemas.microsoft.com/office/drawing/2014/main" id="{31C59932-9553-8010-6EC7-A6E9EE55DCCC}"/>
              </a:ext>
            </a:extLst>
          </p:cNvPr>
          <p:cNvPicPr>
            <a:picLocks noChangeAspect="1"/>
          </p:cNvPicPr>
          <p:nvPr>
            <p:custDataLst>
              <p:tags r:id="rId2"/>
            </p:custDataLst>
          </p:nvPr>
        </p:nvPicPr>
        <p:blipFill>
          <a:blip r:embed="rId7" cstate="print"/>
          <a:stretch>
            <a:fillRect/>
          </a:stretch>
        </p:blipFill>
        <p:spPr>
          <a:xfrm>
            <a:off x="436983" y="3881368"/>
            <a:ext cx="2177023" cy="301491"/>
          </a:xfrm>
          <a:prstGeom prst="rect">
            <a:avLst/>
          </a:prstGeom>
        </p:spPr>
      </p:pic>
      <p:sp>
        <p:nvSpPr>
          <p:cNvPr id="5" name="TextBox 4">
            <a:extLst>
              <a:ext uri="{FF2B5EF4-FFF2-40B4-BE49-F238E27FC236}">
                <a16:creationId xmlns:a16="http://schemas.microsoft.com/office/drawing/2014/main" id="{A65BAB27-70E6-BD65-0757-856A3473170B}"/>
              </a:ext>
            </a:extLst>
          </p:cNvPr>
          <p:cNvSpPr txBox="1"/>
          <p:nvPr/>
        </p:nvSpPr>
        <p:spPr>
          <a:xfrm>
            <a:off x="219478" y="3296593"/>
            <a:ext cx="4573689" cy="584775"/>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itchFamily="34" charset="0"/>
              </a:rPr>
              <a:t>A</a:t>
            </a:r>
            <a:r>
              <a:rPr kumimoji="0" lang="hu-HU" sz="1600" b="1" i="0" u="none" strike="noStrike" kern="0" cap="none" spc="0" normalizeH="0" baseline="0" noProof="0" dirty="0" err="1">
                <a:ln>
                  <a:noFill/>
                </a:ln>
                <a:solidFill>
                  <a:sysClr val="windowText" lastClr="000000"/>
                </a:solidFill>
                <a:effectLst/>
                <a:uLnTx/>
                <a:uFillTx/>
                <a:latin typeface="Calibri" pitchFamily="34" charset="0"/>
              </a:rPr>
              <a:t>nisotropy</a:t>
            </a:r>
            <a:r>
              <a:rPr kumimoji="0" lang="hu-HU" sz="1600" b="1" i="0" u="none" strike="noStrike" kern="0" cap="none" spc="0" normalizeH="0" baseline="0" noProof="0" dirty="0">
                <a:ln>
                  <a:noFill/>
                </a:ln>
                <a:solidFill>
                  <a:sysClr val="windowText" lastClr="000000"/>
                </a:solidFill>
                <a:effectLst/>
                <a:uLnTx/>
                <a:uFillTx/>
                <a:latin typeface="Calibri" pitchFamily="34" charset="0"/>
              </a:rPr>
              <a:t> </a:t>
            </a:r>
            <a:r>
              <a:rPr kumimoji="0" lang="hu-HU" sz="1600" b="0" i="0" u="none" strike="noStrike" kern="0" cap="none" spc="0" normalizeH="0" baseline="0" noProof="0" dirty="0">
                <a:ln>
                  <a:noFill/>
                </a:ln>
                <a:solidFill>
                  <a:sysClr val="windowText" lastClr="000000"/>
                </a:solidFill>
                <a:effectLst/>
                <a:uLnTx/>
                <a:uFillTx/>
                <a:latin typeface="Calibri" pitchFamily="34" charset="0"/>
              </a:rPr>
              <a:t>(</a:t>
            </a:r>
            <a:r>
              <a:rPr kumimoji="0" lang="hu-HU" sz="1600" b="0" i="0" u="none" strike="noStrike" kern="0" cap="none" spc="0" normalizeH="0" baseline="0" noProof="0" dirty="0" err="1">
                <a:ln>
                  <a:noFill/>
                </a:ln>
                <a:solidFill>
                  <a:sysClr val="windowText" lastClr="000000"/>
                </a:solidFill>
                <a:effectLst/>
                <a:uLnTx/>
                <a:uFillTx/>
                <a:latin typeface="Calibri" pitchFamily="34" charset="0"/>
              </a:rPr>
              <a:t>SO+crystal</a:t>
            </a:r>
            <a:r>
              <a:rPr kumimoji="0" lang="hu-HU" sz="1600" b="0" i="0" u="none" strike="noStrike" kern="0" cap="none" spc="0" normalizeH="0" baseline="0" noProof="0" dirty="0">
                <a:ln>
                  <a:noFill/>
                </a:ln>
                <a:solidFill>
                  <a:sysClr val="windowText" lastClr="000000"/>
                </a:solidFill>
                <a:effectLst/>
                <a:uLnTx/>
                <a:uFillTx/>
                <a:latin typeface="Calibri" pitchFamily="34" charset="0"/>
              </a:rPr>
              <a:t> </a:t>
            </a:r>
            <a:r>
              <a:rPr kumimoji="0" lang="hu-HU" sz="1600" b="0" i="0" u="none" strike="noStrike" kern="0" cap="none" spc="0" normalizeH="0" baseline="0" noProof="0" dirty="0" err="1">
                <a:ln>
                  <a:noFill/>
                </a:ln>
                <a:solidFill>
                  <a:sysClr val="windowText" lastClr="000000"/>
                </a:solidFill>
                <a:effectLst/>
                <a:uLnTx/>
                <a:uFillTx/>
                <a:latin typeface="Calibri" pitchFamily="34" charset="0"/>
              </a:rPr>
              <a:t>field</a:t>
            </a:r>
            <a:r>
              <a:rPr kumimoji="0" lang="en-US" sz="1600" b="0" i="0" u="none" strike="noStrike" kern="0" cap="none" spc="0" normalizeH="0" baseline="0" noProof="0" dirty="0">
                <a:ln>
                  <a:noFill/>
                </a:ln>
                <a:solidFill>
                  <a:sysClr val="windowText" lastClr="000000"/>
                </a:solidFill>
                <a:effectLst/>
                <a:uLnTx/>
                <a:uFillTx/>
                <a:latin typeface="Calibri" pitchFamily="34" charset="0"/>
              </a:rPr>
              <a:t> or from shape</a:t>
            </a:r>
            <a:r>
              <a:rPr kumimoji="0" lang="hu-HU" sz="1600" b="0" i="0" u="none" strike="noStrike" kern="0" cap="none" spc="0" normalizeH="0" baseline="0" noProof="0" dirty="0">
                <a:ln>
                  <a:noFill/>
                </a:ln>
                <a:solidFill>
                  <a:sysClr val="windowText" lastClr="000000"/>
                </a:solidFill>
                <a:effectLst/>
                <a:uLnTx/>
                <a:uFillTx/>
                <a:latin typeface="Calibri" pitchFamily="34" charset="0"/>
              </a:rPr>
              <a:t>)</a:t>
            </a:r>
            <a:endParaRPr kumimoji="0" lang="en-US" sz="1600" b="0" i="0" u="none" strike="noStrike" kern="0" cap="none" spc="0" normalizeH="0" baseline="0" noProof="0" dirty="0">
              <a:ln>
                <a:noFill/>
              </a:ln>
              <a:solidFill>
                <a:sysClr val="windowText" lastClr="000000"/>
              </a:solidFill>
              <a:effectLst/>
              <a:uLnTx/>
              <a:uFillTx/>
              <a:latin typeface="Calibri"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Calibri" pitchFamily="34" charset="0"/>
              </a:rPr>
              <a:t>Magnetization tends to align along certain directions</a:t>
            </a:r>
            <a:endParaRPr kumimoji="0" lang="en-US" sz="1600" b="0" i="0" u="none" strike="noStrike" kern="0" cap="none" spc="0" normalizeH="0" baseline="0" noProof="0" dirty="0">
              <a:ln>
                <a:noFill/>
              </a:ln>
              <a:solidFill>
                <a:sysClr val="windowText" lastClr="000000"/>
              </a:solidFill>
              <a:effectLst/>
              <a:uLnTx/>
              <a:uFillTx/>
              <a:latin typeface="Calibri" pitchFamily="34" charset="0"/>
            </a:endParaRPr>
          </a:p>
        </p:txBody>
      </p:sp>
      <p:grpSp>
        <p:nvGrpSpPr>
          <p:cNvPr id="6" name="Group 5">
            <a:extLst>
              <a:ext uri="{FF2B5EF4-FFF2-40B4-BE49-F238E27FC236}">
                <a16:creationId xmlns:a16="http://schemas.microsoft.com/office/drawing/2014/main" id="{95BD266B-48D9-ECD5-56DA-8636E3E26969}"/>
              </a:ext>
            </a:extLst>
          </p:cNvPr>
          <p:cNvGrpSpPr/>
          <p:nvPr/>
        </p:nvGrpSpPr>
        <p:grpSpPr>
          <a:xfrm>
            <a:off x="6916265" y="3629791"/>
            <a:ext cx="1858280" cy="397264"/>
            <a:chOff x="254131" y="5231539"/>
            <a:chExt cx="2229637" cy="428542"/>
          </a:xfrm>
        </p:grpSpPr>
        <p:grpSp>
          <p:nvGrpSpPr>
            <p:cNvPr id="7" name="Group 6">
              <a:extLst>
                <a:ext uri="{FF2B5EF4-FFF2-40B4-BE49-F238E27FC236}">
                  <a16:creationId xmlns:a16="http://schemas.microsoft.com/office/drawing/2014/main" id="{A24F3DA6-2CBD-27EA-2EA8-4D4BC8B424C7}"/>
                </a:ext>
              </a:extLst>
            </p:cNvPr>
            <p:cNvGrpSpPr/>
            <p:nvPr/>
          </p:nvGrpSpPr>
          <p:grpSpPr>
            <a:xfrm>
              <a:off x="254131" y="5231539"/>
              <a:ext cx="2229637" cy="428542"/>
              <a:chOff x="1187624" y="5301208"/>
              <a:chExt cx="2736304" cy="576064"/>
            </a:xfrm>
          </p:grpSpPr>
          <p:sp>
            <p:nvSpPr>
              <p:cNvPr id="9" name="Cube 8">
                <a:extLst>
                  <a:ext uri="{FF2B5EF4-FFF2-40B4-BE49-F238E27FC236}">
                    <a16:creationId xmlns:a16="http://schemas.microsoft.com/office/drawing/2014/main" id="{6BE5EE1B-C9F8-8202-489E-E11DF56D34CB}"/>
                  </a:ext>
                </a:extLst>
              </p:cNvPr>
              <p:cNvSpPr/>
              <p:nvPr/>
            </p:nvSpPr>
            <p:spPr>
              <a:xfrm>
                <a:off x="1187624" y="5301208"/>
                <a:ext cx="2736304" cy="576064"/>
              </a:xfrm>
              <a:prstGeom prst="cube">
                <a:avLst>
                  <a:gd name="adj" fmla="val 496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p>
            </p:txBody>
          </p:sp>
          <p:sp>
            <p:nvSpPr>
              <p:cNvPr id="10" name="TextBox 9">
                <a:extLst>
                  <a:ext uri="{FF2B5EF4-FFF2-40B4-BE49-F238E27FC236}">
                    <a16:creationId xmlns:a16="http://schemas.microsoft.com/office/drawing/2014/main" id="{DB432B87-AE95-CB46-FB00-C3DF6BBE05E4}"/>
                  </a:ext>
                </a:extLst>
              </p:cNvPr>
              <p:cNvSpPr txBox="1"/>
              <p:nvPr/>
            </p:nvSpPr>
            <p:spPr>
              <a:xfrm>
                <a:off x="2503018" y="5589240"/>
                <a:ext cx="216024" cy="288032"/>
              </a:xfrm>
              <a:prstGeom prst="rect">
                <a:avLst/>
              </a:prstGeom>
              <a:noFill/>
            </p:spPr>
            <p:txBody>
              <a:bodyPr wrap="none" lIns="0" tIns="0" rIns="0" bIns="0" rtlCol="0">
                <a:noAutofit/>
              </a:bodyPr>
              <a:lstStyle/>
              <a:p>
                <a:pPr>
                  <a:lnSpc>
                    <a:spcPts val="2200"/>
                  </a:lnSpc>
                </a:pPr>
                <a:endParaRPr lang="en-GB" sz="1600" dirty="0"/>
              </a:p>
            </p:txBody>
          </p:sp>
        </p:grpSp>
        <p:cxnSp>
          <p:nvCxnSpPr>
            <p:cNvPr id="8" name="Straight Arrow Connector 7">
              <a:extLst>
                <a:ext uri="{FF2B5EF4-FFF2-40B4-BE49-F238E27FC236}">
                  <a16:creationId xmlns:a16="http://schemas.microsoft.com/office/drawing/2014/main" id="{D1567EF0-CC43-00DB-156D-3586441451A9}"/>
                </a:ext>
              </a:extLst>
            </p:cNvPr>
            <p:cNvCxnSpPr/>
            <p:nvPr/>
          </p:nvCxnSpPr>
          <p:spPr>
            <a:xfrm>
              <a:off x="542163" y="5372049"/>
              <a:ext cx="15121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D853D9F6-E90E-1FDC-F936-82825292C5C4}"/>
              </a:ext>
            </a:extLst>
          </p:cNvPr>
          <p:cNvGrpSpPr/>
          <p:nvPr/>
        </p:nvGrpSpPr>
        <p:grpSpPr>
          <a:xfrm>
            <a:off x="5211194" y="3550005"/>
            <a:ext cx="1512879" cy="584775"/>
            <a:chOff x="3203848" y="5085184"/>
            <a:chExt cx="2520280" cy="1368152"/>
          </a:xfrm>
        </p:grpSpPr>
        <p:sp>
          <p:nvSpPr>
            <p:cNvPr id="12" name="Cube 11">
              <a:extLst>
                <a:ext uri="{FF2B5EF4-FFF2-40B4-BE49-F238E27FC236}">
                  <a16:creationId xmlns:a16="http://schemas.microsoft.com/office/drawing/2014/main" id="{5ED508D8-A1D4-669A-9D68-914CAF5CEF0E}"/>
                </a:ext>
              </a:extLst>
            </p:cNvPr>
            <p:cNvSpPr/>
            <p:nvPr/>
          </p:nvSpPr>
          <p:spPr>
            <a:xfrm>
              <a:off x="3203848" y="5085184"/>
              <a:ext cx="2520280" cy="1368152"/>
            </a:xfrm>
            <a:prstGeom prst="cube">
              <a:avLst>
                <a:gd name="adj" fmla="val 6657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p>
          </p:txBody>
        </p:sp>
        <p:cxnSp>
          <p:nvCxnSpPr>
            <p:cNvPr id="13" name="Straight Arrow Connector 12">
              <a:extLst>
                <a:ext uri="{FF2B5EF4-FFF2-40B4-BE49-F238E27FC236}">
                  <a16:creationId xmlns:a16="http://schemas.microsoft.com/office/drawing/2014/main" id="{CAB85124-4396-D6FE-94A5-FC54ED8EDA38}"/>
                </a:ext>
              </a:extLst>
            </p:cNvPr>
            <p:cNvCxnSpPr/>
            <p:nvPr/>
          </p:nvCxnSpPr>
          <p:spPr>
            <a:xfrm flipV="1">
              <a:off x="3995936" y="5229200"/>
              <a:ext cx="1008112" cy="5040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E5B307C7-1EE3-DC50-68C5-744D7866DC19}"/>
                </a:ext>
              </a:extLst>
            </p:cNvPr>
            <p:cNvCxnSpPr/>
            <p:nvPr/>
          </p:nvCxnSpPr>
          <p:spPr>
            <a:xfrm flipV="1">
              <a:off x="3995936" y="5157192"/>
              <a:ext cx="360040" cy="576064"/>
            </a:xfrm>
            <a:prstGeom prst="straightConnector1">
              <a:avLst/>
            </a:prstGeom>
            <a:ln>
              <a:prstDash val="dash"/>
              <a:tailEnd type="arrow"/>
            </a:ln>
          </p:spPr>
          <p:style>
            <a:lnRef idx="2">
              <a:schemeClr val="dk1"/>
            </a:lnRef>
            <a:fillRef idx="0">
              <a:schemeClr val="dk1"/>
            </a:fillRef>
            <a:effectRef idx="1">
              <a:schemeClr val="dk1"/>
            </a:effectRef>
            <a:fontRef idx="minor">
              <a:schemeClr val="tx1"/>
            </a:fontRef>
          </p:style>
        </p:cxnSp>
      </p:grpSp>
      <p:pic>
        <p:nvPicPr>
          <p:cNvPr id="15" name="Picture 6" descr="https://upload.wikimedia.org/wikipedia/commons/thumb/9/9e/SwHyst_vs_angle.svg/1280px-SwHyst_vs_angle.svg.png">
            <a:extLst>
              <a:ext uri="{FF2B5EF4-FFF2-40B4-BE49-F238E27FC236}">
                <a16:creationId xmlns:a16="http://schemas.microsoft.com/office/drawing/2014/main" id="{F735D199-387F-038F-E3B7-A2C04E233E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875" t="5180" r="7667" b="8984"/>
          <a:stretch/>
        </p:blipFill>
        <p:spPr bwMode="auto">
          <a:xfrm>
            <a:off x="109360" y="4167478"/>
            <a:ext cx="3529767" cy="2690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 up of a clock&#10;&#10;Description automatically generated">
            <a:extLst>
              <a:ext uri="{FF2B5EF4-FFF2-40B4-BE49-F238E27FC236}">
                <a16:creationId xmlns:a16="http://schemas.microsoft.com/office/drawing/2014/main" id="{5717038D-E609-DA26-24AA-499E529284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5317" y="4919989"/>
            <a:ext cx="2732251" cy="1857931"/>
          </a:xfrm>
          <a:prstGeom prst="rect">
            <a:avLst/>
          </a:prstGeom>
        </p:spPr>
      </p:pic>
      <p:sp>
        <p:nvSpPr>
          <p:cNvPr id="17" name="TextBox 16">
            <a:extLst>
              <a:ext uri="{FF2B5EF4-FFF2-40B4-BE49-F238E27FC236}">
                <a16:creationId xmlns:a16="http://schemas.microsoft.com/office/drawing/2014/main" id="{93CE7EA1-8AAE-FC0C-68F7-E5E7872CFCDC}"/>
              </a:ext>
            </a:extLst>
          </p:cNvPr>
          <p:cNvSpPr txBox="1"/>
          <p:nvPr/>
        </p:nvSpPr>
        <p:spPr>
          <a:xfrm>
            <a:off x="3765120" y="4482698"/>
            <a:ext cx="2390197" cy="206210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b="1" kern="0" dirty="0">
                <a:solidFill>
                  <a:sysClr val="windowText" lastClr="000000"/>
                </a:solidFill>
                <a:latin typeface="Calibri" pitchFamily="34" charset="0"/>
              </a:rPr>
              <a:t>Magnetization dynamics</a:t>
            </a:r>
          </a:p>
          <a:p>
            <a:pPr marL="285750" marR="0" lvl="0" indent="-285750" algn="l" defTabSz="914400" eaLnBrk="1" fontAlgn="auto" latinLnBrk="0" hangingPunct="1">
              <a:lnSpc>
                <a:spcPct val="100000"/>
              </a:lnSpc>
              <a:spcBef>
                <a:spcPts val="0"/>
              </a:spcBef>
              <a:spcAft>
                <a:spcPts val="0"/>
              </a:spcAft>
              <a:buClrTx/>
              <a:buSzTx/>
              <a:buFontTx/>
              <a:buChar char="-"/>
              <a:tabLst/>
              <a:defRPr/>
            </a:pPr>
            <a:r>
              <a:rPr lang="en-US" sz="1600" kern="0" dirty="0">
                <a:solidFill>
                  <a:sysClr val="windowText" lastClr="000000"/>
                </a:solidFill>
                <a:latin typeface="Calibri" pitchFamily="34" charset="0"/>
              </a:rPr>
              <a:t>Slow rotation in perpendicular direction</a:t>
            </a:r>
          </a:p>
          <a:p>
            <a:pPr marL="285750" marR="0" lvl="0" indent="-285750" algn="l" defTabSz="914400" eaLnBrk="1" fontAlgn="auto" latinLnBrk="0" hangingPunct="1">
              <a:lnSpc>
                <a:spcPct val="100000"/>
              </a:lnSpc>
              <a:spcBef>
                <a:spcPts val="0"/>
              </a:spcBef>
              <a:spcAft>
                <a:spcPts val="0"/>
              </a:spcAft>
              <a:buClrTx/>
              <a:buSzTx/>
              <a:buFontTx/>
              <a:buChar char="-"/>
              <a:tabLst/>
              <a:defRPr/>
            </a:pPr>
            <a:r>
              <a:rPr lang="en-US" sz="1600" kern="0" dirty="0">
                <a:solidFill>
                  <a:sysClr val="windowText" lastClr="000000"/>
                </a:solidFill>
                <a:latin typeface="Calibri" pitchFamily="34" charset="0"/>
              </a:rPr>
              <a:t>Switching along the easy direction</a:t>
            </a:r>
          </a:p>
          <a:p>
            <a:pPr marL="285750" marR="0" lvl="0" indent="-285750" algn="l" defTabSz="914400" eaLnBrk="1" fontAlgn="auto" latinLnBrk="0" hangingPunct="1">
              <a:lnSpc>
                <a:spcPct val="100000"/>
              </a:lnSpc>
              <a:spcBef>
                <a:spcPts val="0"/>
              </a:spcBef>
              <a:spcAft>
                <a:spcPts val="0"/>
              </a:spcAft>
              <a:buClrTx/>
              <a:buSzTx/>
              <a:buFontTx/>
              <a:buChar char="-"/>
              <a:tabLst/>
              <a:defRPr/>
            </a:pPr>
            <a:r>
              <a:rPr lang="en-US" sz="1600" kern="0" dirty="0">
                <a:solidFill>
                  <a:sysClr val="windowText" lastClr="000000"/>
                </a:solidFill>
                <a:latin typeface="Calibri" pitchFamily="34" charset="0"/>
              </a:rPr>
              <a:t>Anisotropy protects magnetic state</a:t>
            </a:r>
          </a:p>
        </p:txBody>
      </p:sp>
    </p:spTree>
    <p:extLst>
      <p:ext uri="{BB962C8B-B14F-4D97-AF65-F5344CB8AC3E}">
        <p14:creationId xmlns:p14="http://schemas.microsoft.com/office/powerpoint/2010/main" val="18314305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C0521-7F6A-8181-FFA3-2C91A88E6CED}"/>
              </a:ext>
            </a:extLst>
          </p:cNvPr>
          <p:cNvSpPr txBox="1"/>
          <p:nvPr/>
        </p:nvSpPr>
        <p:spPr>
          <a:xfrm>
            <a:off x="6943182" y="2953227"/>
            <a:ext cx="1802096"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Nobel prize- 2007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Szövegdoboz 5">
            <a:extLst>
              <a:ext uri="{FF2B5EF4-FFF2-40B4-BE49-F238E27FC236}">
                <a16:creationId xmlns:a16="http://schemas.microsoft.com/office/drawing/2014/main" id="{7DA428EE-B0D3-D1C9-C59D-3B19987B86DA}"/>
              </a:ext>
            </a:extLst>
          </p:cNvPr>
          <p:cNvSpPr txBox="1">
            <a:spLocks noChangeArrowheads="1"/>
          </p:cNvSpPr>
          <p:nvPr/>
        </p:nvSpPr>
        <p:spPr bwMode="auto">
          <a:xfrm>
            <a:off x="99125" y="76485"/>
            <a:ext cx="66104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GMR  </a:t>
            </a:r>
            <a:r>
              <a:rPr kumimoji="0" lang="en-US" alt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Giant Magneto Resistance</a:t>
            </a:r>
          </a:p>
        </p:txBody>
      </p:sp>
      <p:pic>
        <p:nvPicPr>
          <p:cNvPr id="12" name="Picture 4" descr="https://upload.wikimedia.org/wikipedia/commons/thumb/9/93/Spin-valve_GMR.svg/1024px-Spin-valve_GMR.svg.png">
            <a:extLst>
              <a:ext uri="{FF2B5EF4-FFF2-40B4-BE49-F238E27FC236}">
                <a16:creationId xmlns:a16="http://schemas.microsoft.com/office/drawing/2014/main" id="{2006C31B-8315-BB72-2275-9CF0DEC1C1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25" y="621247"/>
            <a:ext cx="4822683" cy="43422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in a suit and tie&#10;&#10;Description automatically generated">
            <a:extLst>
              <a:ext uri="{FF2B5EF4-FFF2-40B4-BE49-F238E27FC236}">
                <a16:creationId xmlns:a16="http://schemas.microsoft.com/office/drawing/2014/main" id="{6D70AB94-CD8E-2A80-8AB2-38A1F54AEE05}"/>
              </a:ext>
            </a:extLst>
          </p:cNvPr>
          <p:cNvPicPr>
            <a:picLocks noChangeAspect="1"/>
          </p:cNvPicPr>
          <p:nvPr/>
        </p:nvPicPr>
        <p:blipFill>
          <a:blip r:embed="rId3">
            <a:extLst>
              <a:ext uri="{28A0092B-C50C-407E-A947-70E740481C1C}">
                <a14:useLocalDpi xmlns:a14="http://schemas.microsoft.com/office/drawing/2010/main" val="0"/>
              </a:ext>
            </a:extLst>
          </a:blip>
          <a:srcRect t="18307" r="56667"/>
          <a:stretch/>
        </p:blipFill>
        <p:spPr>
          <a:xfrm>
            <a:off x="6549756" y="1133353"/>
            <a:ext cx="2594244" cy="1822889"/>
          </a:xfrm>
          <a:prstGeom prst="rect">
            <a:avLst/>
          </a:prstGeom>
        </p:spPr>
      </p:pic>
      <p:sp>
        <p:nvSpPr>
          <p:cNvPr id="20" name="TextBox 19">
            <a:extLst>
              <a:ext uri="{FF2B5EF4-FFF2-40B4-BE49-F238E27FC236}">
                <a16:creationId xmlns:a16="http://schemas.microsoft.com/office/drawing/2014/main" id="{3B40BF47-12AB-6746-42EE-B2CD7C49CD55}"/>
              </a:ext>
            </a:extLst>
          </p:cNvPr>
          <p:cNvSpPr txBox="1"/>
          <p:nvPr/>
        </p:nvSpPr>
        <p:spPr>
          <a:xfrm>
            <a:off x="838200" y="3220611"/>
            <a:ext cx="3048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lumMod val="60000"/>
                    <a:lumOff val="40000"/>
                  </a:srgbClr>
                </a:solidFill>
                <a:effectLst/>
                <a:uLnTx/>
                <a:uFillTx/>
                <a:latin typeface="Calibri" pitchFamily="34" charset="0"/>
                <a:ea typeface="+mn-ea"/>
                <a:cs typeface="+mn-cs"/>
              </a:rPr>
              <a:t>P</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140E63A9-DDAE-A518-7B71-704F5DAC8DF4}"/>
              </a:ext>
            </a:extLst>
          </p:cNvPr>
          <p:cNvSpPr txBox="1"/>
          <p:nvPr/>
        </p:nvSpPr>
        <p:spPr>
          <a:xfrm>
            <a:off x="2141601" y="6338272"/>
            <a:ext cx="166039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lumMod val="60000"/>
                    <a:lumOff val="40000"/>
                  </a:srgbClr>
                </a:solidFill>
                <a:effectLst/>
                <a:uLnTx/>
                <a:uFillTx/>
                <a:latin typeface="Calibri" pitchFamily="34" charset="0"/>
                <a:ea typeface="+mn-ea"/>
                <a:cs typeface="+mn-cs"/>
              </a:rPr>
              <a:t>R</a:t>
            </a:r>
            <a:r>
              <a:rPr kumimoji="0" lang="en-US" altLang="en-US" sz="2400" b="1" i="0" u="none" strike="noStrike" kern="1200" cap="none" spc="0" normalizeH="0" baseline="30000" noProof="0" dirty="0">
                <a:ln>
                  <a:noFill/>
                </a:ln>
                <a:solidFill>
                  <a:srgbClr val="000000">
                    <a:lumMod val="60000"/>
                    <a:lumOff val="40000"/>
                  </a:srgbClr>
                </a:solidFill>
                <a:effectLst/>
                <a:uLnTx/>
                <a:uFillTx/>
                <a:latin typeface="Calibri" pitchFamily="34" charset="0"/>
                <a:ea typeface="+mn-ea"/>
                <a:cs typeface="+mn-cs"/>
              </a:rPr>
              <a:t>P</a:t>
            </a:r>
            <a:r>
              <a:rPr kumimoji="0" lang="en-US" altLang="en-US" sz="2400" b="1" i="0" u="none" strike="noStrike" kern="1200" cap="none" spc="0" normalizeH="0" baseline="0" noProof="0" dirty="0">
                <a:ln>
                  <a:noFill/>
                </a:ln>
                <a:solidFill>
                  <a:srgbClr val="000000">
                    <a:lumMod val="60000"/>
                    <a:lumOff val="40000"/>
                  </a:srgbClr>
                </a:solidFill>
                <a:effectLst/>
                <a:uLnTx/>
                <a:uFillTx/>
                <a:latin typeface="Calibri" pitchFamily="34" charset="0"/>
                <a:ea typeface="+mn-ea"/>
                <a:cs typeface="+mn-cs"/>
              </a:rPr>
              <a:t>&lt;R</a:t>
            </a:r>
            <a:r>
              <a:rPr kumimoji="0" lang="en-US" altLang="en-US" sz="2400" b="1" i="0" u="none" strike="noStrike" kern="1200" cap="none" spc="0" normalizeH="0" baseline="30000" noProof="0" dirty="0">
                <a:ln>
                  <a:noFill/>
                </a:ln>
                <a:solidFill>
                  <a:srgbClr val="000000">
                    <a:lumMod val="60000"/>
                    <a:lumOff val="40000"/>
                  </a:srgbClr>
                </a:solidFill>
                <a:effectLst/>
                <a:uLnTx/>
                <a:uFillTx/>
                <a:latin typeface="Calibri" pitchFamily="34" charset="0"/>
                <a:ea typeface="+mn-ea"/>
                <a:cs typeface="+mn-cs"/>
              </a:rPr>
              <a:t>AP</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70D64FBF-9C3B-D0D8-F8AF-99D42E8D755B}"/>
              </a:ext>
            </a:extLst>
          </p:cNvPr>
          <p:cNvSpPr txBox="1"/>
          <p:nvPr/>
        </p:nvSpPr>
        <p:spPr>
          <a:xfrm>
            <a:off x="2971800" y="3220611"/>
            <a:ext cx="5334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lumMod val="60000"/>
                    <a:lumOff val="40000"/>
                  </a:srgbClr>
                </a:solidFill>
                <a:effectLst/>
                <a:uLnTx/>
                <a:uFillTx/>
                <a:latin typeface="Calibri" pitchFamily="34" charset="0"/>
                <a:ea typeface="+mn-ea"/>
                <a:cs typeface="+mn-cs"/>
              </a:rPr>
              <a:t>AP</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8" name="Picture 17" descr="A close up of a coin&#10;&#10;Description automatically generated">
            <a:extLst>
              <a:ext uri="{FF2B5EF4-FFF2-40B4-BE49-F238E27FC236}">
                <a16:creationId xmlns:a16="http://schemas.microsoft.com/office/drawing/2014/main" id="{2CEF4097-E242-F17D-ED6D-B035F4FF8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6048" y="2548934"/>
            <a:ext cx="902832" cy="888387"/>
          </a:xfrm>
          <a:prstGeom prst="rect">
            <a:avLst/>
          </a:prstGeom>
        </p:spPr>
      </p:pic>
      <p:sp>
        <p:nvSpPr>
          <p:cNvPr id="5" name="Szövegdoboz 20">
            <a:extLst>
              <a:ext uri="{FF2B5EF4-FFF2-40B4-BE49-F238E27FC236}">
                <a16:creationId xmlns:a16="http://schemas.microsoft.com/office/drawing/2014/main" id="{FB97B5C9-0440-DA36-A658-774BD0B69FBA}"/>
              </a:ext>
            </a:extLst>
          </p:cNvPr>
          <p:cNvSpPr txBox="1">
            <a:spLocks noChangeArrowheads="1"/>
          </p:cNvSpPr>
          <p:nvPr/>
        </p:nvSpPr>
        <p:spPr bwMode="auto">
          <a:xfrm>
            <a:off x="274730" y="4891428"/>
            <a:ext cx="46944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altLang="en-US" sz="1500" b="1" i="1" dirty="0">
                <a:solidFill>
                  <a:srgbClr val="1F497D">
                    <a:lumMod val="60000"/>
                    <a:lumOff val="40000"/>
                  </a:srgbClr>
                </a:solidFill>
                <a:latin typeface="Calibri" pitchFamily="34" charset="0"/>
              </a:rPr>
              <a:t>GMR basic model</a:t>
            </a:r>
            <a:r>
              <a:rPr lang="en-US" altLang="en-US" sz="1500" dirty="0">
                <a:solidFill>
                  <a:prstClr val="black"/>
                </a:solidFill>
                <a:latin typeface="Calibri" pitchFamily="34" charset="0"/>
              </a:rPr>
              <a:t>: </a:t>
            </a:r>
          </a:p>
          <a:p>
            <a:pPr algn="l" eaLnBrk="1" hangingPunct="1"/>
            <a:r>
              <a:rPr lang="en-US" altLang="en-US" sz="1500" dirty="0">
                <a:solidFill>
                  <a:prstClr val="black"/>
                </a:solidFill>
                <a:latin typeface="Calibri" pitchFamily="34" charset="0"/>
              </a:rPr>
              <a:t>Two separated current channels for spin up and spin down – no spin-flip scattering involved. </a:t>
            </a:r>
          </a:p>
          <a:p>
            <a:pPr algn="l" eaLnBrk="1" hangingPunct="1"/>
            <a:r>
              <a:rPr lang="en-US" altLang="en-US" sz="1500" dirty="0">
                <a:solidFill>
                  <a:prstClr val="black"/>
                </a:solidFill>
                <a:latin typeface="Calibri" pitchFamily="34" charset="0"/>
              </a:rPr>
              <a:t>Description</a:t>
            </a:r>
            <a:r>
              <a:rPr lang="en-GB" altLang="en-US" sz="1500" dirty="0">
                <a:solidFill>
                  <a:prstClr val="black"/>
                </a:solidFill>
                <a:latin typeface="Calibri" pitchFamily="34" charset="0"/>
              </a:rPr>
              <a:t>: resistor model - o</a:t>
            </a:r>
            <a:r>
              <a:rPr lang="en-US" altLang="en-US" sz="1500" dirty="0">
                <a:solidFill>
                  <a:prstClr val="black"/>
                </a:solidFill>
                <a:latin typeface="Calibri" pitchFamily="34" charset="0"/>
              </a:rPr>
              <a:t>ne spin species (P or AP with magnetization ) are scattered </a:t>
            </a:r>
            <a:r>
              <a:rPr lang="en-US" altLang="en-US" sz="1500" i="1" dirty="0">
                <a:solidFill>
                  <a:prstClr val="black"/>
                </a:solidFill>
                <a:latin typeface="Calibri" pitchFamily="34" charset="0"/>
              </a:rPr>
              <a:t>more </a:t>
            </a:r>
            <a:r>
              <a:rPr lang="en-US" altLang="en-US" sz="1500" dirty="0">
                <a:solidFill>
                  <a:prstClr val="black"/>
                </a:solidFill>
                <a:latin typeface="Calibri" pitchFamily="34" charset="0"/>
              </a:rPr>
              <a:t>due to different DOS. Result: </a:t>
            </a:r>
            <a:r>
              <a:rPr lang="en-US" altLang="en-US" sz="1500" i="1" dirty="0">
                <a:solidFill>
                  <a:prstClr val="black"/>
                </a:solidFill>
                <a:latin typeface="Calibri" pitchFamily="34" charset="0"/>
              </a:rPr>
              <a:t>increase of resistance</a:t>
            </a:r>
            <a:r>
              <a:rPr lang="en-US" altLang="en-US" sz="1500" dirty="0">
                <a:solidFill>
                  <a:prstClr val="black"/>
                </a:solidFill>
                <a:latin typeface="Calibri" pitchFamily="34" charset="0"/>
              </a:rPr>
              <a:t> for that channel (</a:t>
            </a:r>
            <a:r>
              <a:rPr lang="en-US" altLang="en-US" sz="1500" i="1" dirty="0">
                <a:solidFill>
                  <a:prstClr val="black"/>
                </a:solidFill>
                <a:latin typeface="Calibri" pitchFamily="34" charset="0"/>
              </a:rPr>
              <a:t>large</a:t>
            </a:r>
            <a:r>
              <a:rPr lang="en-US" altLang="en-US" sz="1500" dirty="0">
                <a:solidFill>
                  <a:prstClr val="black"/>
                </a:solidFill>
                <a:latin typeface="Calibri" pitchFamily="34" charset="0"/>
              </a:rPr>
              <a:t> resistor boxes).</a:t>
            </a:r>
          </a:p>
          <a:p>
            <a:pPr algn="l" eaLnBrk="1" hangingPunct="1"/>
            <a:endParaRPr lang="en-US" altLang="en-US" sz="1500" dirty="0">
              <a:solidFill>
                <a:prstClr val="black"/>
              </a:solidFill>
              <a:latin typeface="Calibri" pitchFamily="34" charset="0"/>
            </a:endParaRPr>
          </a:p>
        </p:txBody>
      </p:sp>
      <p:grpSp>
        <p:nvGrpSpPr>
          <p:cNvPr id="6" name="Group 5">
            <a:extLst>
              <a:ext uri="{FF2B5EF4-FFF2-40B4-BE49-F238E27FC236}">
                <a16:creationId xmlns:a16="http://schemas.microsoft.com/office/drawing/2014/main" id="{9AA478E2-F2EA-76A1-2DE8-53A6761D8654}"/>
              </a:ext>
            </a:extLst>
          </p:cNvPr>
          <p:cNvGrpSpPr/>
          <p:nvPr/>
        </p:nvGrpSpPr>
        <p:grpSpPr>
          <a:xfrm>
            <a:off x="5324604" y="3437321"/>
            <a:ext cx="3889003" cy="2613370"/>
            <a:chOff x="4500563" y="3429000"/>
            <a:chExt cx="4537075" cy="3060700"/>
          </a:xfrm>
        </p:grpSpPr>
        <p:pic>
          <p:nvPicPr>
            <p:cNvPr id="7" name="Kép 28" descr="GMR_both_flip.png">
              <a:extLst>
                <a:ext uri="{FF2B5EF4-FFF2-40B4-BE49-F238E27FC236}">
                  <a16:creationId xmlns:a16="http://schemas.microsoft.com/office/drawing/2014/main" id="{F08078D3-D1FC-35FD-7C92-6D328920D8B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563" y="3716338"/>
              <a:ext cx="434022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ép 32" descr="FNF4.png">
              <a:extLst>
                <a:ext uri="{FF2B5EF4-FFF2-40B4-BE49-F238E27FC236}">
                  <a16:creationId xmlns:a16="http://schemas.microsoft.com/office/drawing/2014/main" id="{F5C8B377-4CB8-5ED9-F709-D59245EF80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8788" y="5943600"/>
              <a:ext cx="8778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ép 34" descr="FNF1.png">
              <a:extLst>
                <a:ext uri="{FF2B5EF4-FFF2-40B4-BE49-F238E27FC236}">
                  <a16:creationId xmlns:a16="http://schemas.microsoft.com/office/drawing/2014/main" id="{54A62B05-E16E-F2D3-8E20-BEEC8604ED4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3573463"/>
              <a:ext cx="8778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ép 35" descr="FNF2.png">
              <a:extLst>
                <a:ext uri="{FF2B5EF4-FFF2-40B4-BE49-F238E27FC236}">
                  <a16:creationId xmlns:a16="http://schemas.microsoft.com/office/drawing/2014/main" id="{521004E4-2C93-6C52-F55D-04473BABC58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3438" y="5949950"/>
              <a:ext cx="8778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Kép 36" descr="FNF3.png">
              <a:extLst>
                <a:ext uri="{FF2B5EF4-FFF2-40B4-BE49-F238E27FC236}">
                  <a16:creationId xmlns:a16="http://schemas.microsoft.com/office/drawing/2014/main" id="{FD44218A-D71B-DF83-B516-4C21F7E32D4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488" y="3429000"/>
              <a:ext cx="8778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gyenes összekötő nyíllal 43">
              <a:extLst>
                <a:ext uri="{FF2B5EF4-FFF2-40B4-BE49-F238E27FC236}">
                  <a16:creationId xmlns:a16="http://schemas.microsoft.com/office/drawing/2014/main" id="{A6A984E8-E25C-7F42-932E-A93965D1F1F3}"/>
                </a:ext>
              </a:extLst>
            </p:cNvPr>
            <p:cNvCxnSpPr/>
            <p:nvPr/>
          </p:nvCxnSpPr>
          <p:spPr>
            <a:xfrm rot="5400000">
              <a:off x="7705725" y="4976813"/>
              <a:ext cx="1655763"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5" name="Object 6">
              <a:extLst>
                <a:ext uri="{FF2B5EF4-FFF2-40B4-BE49-F238E27FC236}">
                  <a16:creationId xmlns:a16="http://schemas.microsoft.com/office/drawing/2014/main" id="{6A899D4E-2CEC-D65E-AFEF-280FD95FBE90}"/>
                </a:ext>
              </a:extLst>
            </p:cNvPr>
            <p:cNvGraphicFramePr>
              <a:graphicFrameLocks noChangeAspect="1"/>
            </p:cNvGraphicFramePr>
            <p:nvPr>
              <p:extLst>
                <p:ext uri="{D42A27DB-BD31-4B8C-83A1-F6EECF244321}">
                  <p14:modId xmlns:p14="http://schemas.microsoft.com/office/powerpoint/2010/main" val="2079707492"/>
                </p:ext>
              </p:extLst>
            </p:nvPr>
          </p:nvGraphicFramePr>
          <p:xfrm>
            <a:off x="8613775" y="4724400"/>
            <a:ext cx="423863" cy="288925"/>
          </p:xfrm>
          <a:graphic>
            <a:graphicData uri="http://schemas.openxmlformats.org/presentationml/2006/ole">
              <mc:AlternateContent xmlns:mc="http://schemas.openxmlformats.org/markup-compatibility/2006">
                <mc:Choice xmlns:v="urn:schemas-microsoft-com:vml" Requires="v">
                  <p:oleObj name="Equation" r:id="rId10" imgW="241091" imgH="164957" progId="Equation.3">
                    <p:embed/>
                  </p:oleObj>
                </mc:Choice>
                <mc:Fallback>
                  <p:oleObj name="Equation" r:id="rId10" imgW="241091" imgH="164957" progId="Equation.3">
                    <p:embed/>
                    <p:pic>
                      <p:nvPicPr>
                        <p:cNvPr id="15" name="Object 6">
                          <a:extLst>
                            <a:ext uri="{FF2B5EF4-FFF2-40B4-BE49-F238E27FC236}">
                              <a16:creationId xmlns:a16="http://schemas.microsoft.com/office/drawing/2014/main" id="{6A899D4E-2CEC-D65E-AFEF-280FD95FBE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3775" y="4724400"/>
                          <a:ext cx="423863"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3532896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C0521-7F6A-8181-FFA3-2C91A88E6CED}"/>
              </a:ext>
            </a:extLst>
          </p:cNvPr>
          <p:cNvSpPr txBox="1"/>
          <p:nvPr/>
        </p:nvSpPr>
        <p:spPr>
          <a:xfrm>
            <a:off x="6943182" y="2953227"/>
            <a:ext cx="1802096"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Nobel prize- 2007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6" name="Picture 15" descr="A person in a suit and tie&#10;&#10;Description automatically generated">
            <a:extLst>
              <a:ext uri="{FF2B5EF4-FFF2-40B4-BE49-F238E27FC236}">
                <a16:creationId xmlns:a16="http://schemas.microsoft.com/office/drawing/2014/main" id="{6D70AB94-CD8E-2A80-8AB2-38A1F54AEE05}"/>
              </a:ext>
            </a:extLst>
          </p:cNvPr>
          <p:cNvPicPr>
            <a:picLocks noChangeAspect="1"/>
          </p:cNvPicPr>
          <p:nvPr/>
        </p:nvPicPr>
        <p:blipFill>
          <a:blip r:embed="rId2">
            <a:extLst>
              <a:ext uri="{28A0092B-C50C-407E-A947-70E740481C1C}">
                <a14:useLocalDpi xmlns:a14="http://schemas.microsoft.com/office/drawing/2010/main" val="0"/>
              </a:ext>
            </a:extLst>
          </a:blip>
          <a:srcRect t="18307" r="56667"/>
          <a:stretch/>
        </p:blipFill>
        <p:spPr>
          <a:xfrm>
            <a:off x="6549756" y="1133353"/>
            <a:ext cx="2594244" cy="1822889"/>
          </a:xfrm>
          <a:prstGeom prst="rect">
            <a:avLst/>
          </a:prstGeom>
        </p:spPr>
      </p:pic>
      <p:sp>
        <p:nvSpPr>
          <p:cNvPr id="20" name="TextBox 19">
            <a:extLst>
              <a:ext uri="{FF2B5EF4-FFF2-40B4-BE49-F238E27FC236}">
                <a16:creationId xmlns:a16="http://schemas.microsoft.com/office/drawing/2014/main" id="{3B40BF47-12AB-6746-42EE-B2CD7C49CD55}"/>
              </a:ext>
            </a:extLst>
          </p:cNvPr>
          <p:cNvSpPr txBox="1"/>
          <p:nvPr/>
        </p:nvSpPr>
        <p:spPr>
          <a:xfrm>
            <a:off x="838200" y="3220611"/>
            <a:ext cx="3048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lumMod val="60000"/>
                    <a:lumOff val="40000"/>
                  </a:srgbClr>
                </a:solidFill>
                <a:effectLst/>
                <a:uLnTx/>
                <a:uFillTx/>
                <a:latin typeface="Calibri" pitchFamily="34" charset="0"/>
                <a:ea typeface="+mn-ea"/>
                <a:cs typeface="+mn-cs"/>
              </a:rPr>
              <a:t>P</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140E63A9-DDAE-A518-7B71-704F5DAC8DF4}"/>
              </a:ext>
            </a:extLst>
          </p:cNvPr>
          <p:cNvSpPr txBox="1"/>
          <p:nvPr/>
        </p:nvSpPr>
        <p:spPr>
          <a:xfrm>
            <a:off x="2141601" y="6338272"/>
            <a:ext cx="166039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lumMod val="60000"/>
                    <a:lumOff val="40000"/>
                  </a:srgbClr>
                </a:solidFill>
                <a:effectLst/>
                <a:uLnTx/>
                <a:uFillTx/>
                <a:latin typeface="Calibri" pitchFamily="34" charset="0"/>
                <a:ea typeface="+mn-ea"/>
                <a:cs typeface="+mn-cs"/>
              </a:rPr>
              <a:t>R</a:t>
            </a:r>
            <a:r>
              <a:rPr kumimoji="0" lang="en-US" altLang="en-US" sz="2400" b="1" i="0" u="none" strike="noStrike" kern="1200" cap="none" spc="0" normalizeH="0" baseline="30000" noProof="0" dirty="0">
                <a:ln>
                  <a:noFill/>
                </a:ln>
                <a:solidFill>
                  <a:srgbClr val="000000">
                    <a:lumMod val="60000"/>
                    <a:lumOff val="40000"/>
                  </a:srgbClr>
                </a:solidFill>
                <a:effectLst/>
                <a:uLnTx/>
                <a:uFillTx/>
                <a:latin typeface="Calibri" pitchFamily="34" charset="0"/>
                <a:ea typeface="+mn-ea"/>
                <a:cs typeface="+mn-cs"/>
              </a:rPr>
              <a:t>P</a:t>
            </a:r>
            <a:r>
              <a:rPr kumimoji="0" lang="en-US" altLang="en-US" sz="2400" b="1" i="0" u="none" strike="noStrike" kern="1200" cap="none" spc="0" normalizeH="0" baseline="0" noProof="0" dirty="0">
                <a:ln>
                  <a:noFill/>
                </a:ln>
                <a:solidFill>
                  <a:srgbClr val="000000">
                    <a:lumMod val="60000"/>
                    <a:lumOff val="40000"/>
                  </a:srgbClr>
                </a:solidFill>
                <a:effectLst/>
                <a:uLnTx/>
                <a:uFillTx/>
                <a:latin typeface="Calibri" pitchFamily="34" charset="0"/>
                <a:ea typeface="+mn-ea"/>
                <a:cs typeface="+mn-cs"/>
              </a:rPr>
              <a:t>&lt;R</a:t>
            </a:r>
            <a:r>
              <a:rPr kumimoji="0" lang="en-US" altLang="en-US" sz="2400" b="1" i="0" u="none" strike="noStrike" kern="1200" cap="none" spc="0" normalizeH="0" baseline="30000" noProof="0" dirty="0">
                <a:ln>
                  <a:noFill/>
                </a:ln>
                <a:solidFill>
                  <a:srgbClr val="000000">
                    <a:lumMod val="60000"/>
                    <a:lumOff val="40000"/>
                  </a:srgbClr>
                </a:solidFill>
                <a:effectLst/>
                <a:uLnTx/>
                <a:uFillTx/>
                <a:latin typeface="Calibri" pitchFamily="34" charset="0"/>
                <a:ea typeface="+mn-ea"/>
                <a:cs typeface="+mn-cs"/>
              </a:rPr>
              <a:t>AP</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70D64FBF-9C3B-D0D8-F8AF-99D42E8D755B}"/>
              </a:ext>
            </a:extLst>
          </p:cNvPr>
          <p:cNvSpPr txBox="1"/>
          <p:nvPr/>
        </p:nvSpPr>
        <p:spPr>
          <a:xfrm>
            <a:off x="2971800" y="3220611"/>
            <a:ext cx="5334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lumMod val="60000"/>
                    <a:lumOff val="40000"/>
                  </a:srgbClr>
                </a:solidFill>
                <a:effectLst/>
                <a:uLnTx/>
                <a:uFillTx/>
                <a:latin typeface="Calibri" pitchFamily="34" charset="0"/>
                <a:ea typeface="+mn-ea"/>
                <a:cs typeface="+mn-cs"/>
              </a:rPr>
              <a:t>AP</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8" name="Picture 17" descr="A close up of a coin&#10;&#10;Description automatically generated">
            <a:extLst>
              <a:ext uri="{FF2B5EF4-FFF2-40B4-BE49-F238E27FC236}">
                <a16:creationId xmlns:a16="http://schemas.microsoft.com/office/drawing/2014/main" id="{2CEF4097-E242-F17D-ED6D-B035F4FF8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048" y="2548934"/>
            <a:ext cx="902832" cy="888387"/>
          </a:xfrm>
          <a:prstGeom prst="rect">
            <a:avLst/>
          </a:prstGeom>
        </p:spPr>
      </p:pic>
      <p:sp>
        <p:nvSpPr>
          <p:cNvPr id="5" name="Szövegdoboz 20">
            <a:extLst>
              <a:ext uri="{FF2B5EF4-FFF2-40B4-BE49-F238E27FC236}">
                <a16:creationId xmlns:a16="http://schemas.microsoft.com/office/drawing/2014/main" id="{FB97B5C9-0440-DA36-A658-774BD0B69FBA}"/>
              </a:ext>
            </a:extLst>
          </p:cNvPr>
          <p:cNvSpPr txBox="1">
            <a:spLocks noChangeArrowheads="1"/>
          </p:cNvSpPr>
          <p:nvPr/>
        </p:nvSpPr>
        <p:spPr bwMode="auto">
          <a:xfrm>
            <a:off x="274730" y="4891428"/>
            <a:ext cx="46944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altLang="en-US" sz="1500" b="1" i="1" dirty="0">
                <a:solidFill>
                  <a:srgbClr val="1F497D">
                    <a:lumMod val="60000"/>
                    <a:lumOff val="40000"/>
                  </a:srgbClr>
                </a:solidFill>
                <a:latin typeface="Calibri" pitchFamily="34" charset="0"/>
              </a:rPr>
              <a:t>GMR basic model</a:t>
            </a:r>
            <a:r>
              <a:rPr lang="en-US" altLang="en-US" sz="1500" dirty="0">
                <a:solidFill>
                  <a:prstClr val="black"/>
                </a:solidFill>
                <a:latin typeface="Calibri" pitchFamily="34" charset="0"/>
              </a:rPr>
              <a:t>: </a:t>
            </a:r>
          </a:p>
          <a:p>
            <a:pPr algn="l" eaLnBrk="1" hangingPunct="1"/>
            <a:r>
              <a:rPr lang="en-US" altLang="en-US" sz="1500" dirty="0">
                <a:solidFill>
                  <a:prstClr val="black"/>
                </a:solidFill>
                <a:latin typeface="Calibri" pitchFamily="34" charset="0"/>
              </a:rPr>
              <a:t>Two separated current channels for spin up and spin down – no spin-flip scattering involved. </a:t>
            </a:r>
          </a:p>
          <a:p>
            <a:pPr algn="l" eaLnBrk="1" hangingPunct="1"/>
            <a:r>
              <a:rPr lang="en-US" altLang="en-US" sz="1500" dirty="0">
                <a:solidFill>
                  <a:prstClr val="black"/>
                </a:solidFill>
                <a:latin typeface="Calibri" pitchFamily="34" charset="0"/>
              </a:rPr>
              <a:t>Description</a:t>
            </a:r>
            <a:r>
              <a:rPr lang="en-GB" altLang="en-US" sz="1500" dirty="0">
                <a:solidFill>
                  <a:prstClr val="black"/>
                </a:solidFill>
                <a:latin typeface="Calibri" pitchFamily="34" charset="0"/>
              </a:rPr>
              <a:t>: resistor model - o</a:t>
            </a:r>
            <a:r>
              <a:rPr lang="en-US" altLang="en-US" sz="1500" dirty="0">
                <a:solidFill>
                  <a:prstClr val="black"/>
                </a:solidFill>
                <a:latin typeface="Calibri" pitchFamily="34" charset="0"/>
              </a:rPr>
              <a:t>ne spin species (P or AP with magnetization ) are scattered </a:t>
            </a:r>
            <a:r>
              <a:rPr lang="en-US" altLang="en-US" sz="1500" i="1" dirty="0">
                <a:solidFill>
                  <a:prstClr val="black"/>
                </a:solidFill>
                <a:latin typeface="Calibri" pitchFamily="34" charset="0"/>
              </a:rPr>
              <a:t>more </a:t>
            </a:r>
            <a:r>
              <a:rPr lang="en-US" altLang="en-US" sz="1500" dirty="0">
                <a:solidFill>
                  <a:prstClr val="black"/>
                </a:solidFill>
                <a:latin typeface="Calibri" pitchFamily="34" charset="0"/>
              </a:rPr>
              <a:t>due to different DOS. Result: </a:t>
            </a:r>
            <a:r>
              <a:rPr lang="en-US" altLang="en-US" sz="1500" i="1" dirty="0">
                <a:solidFill>
                  <a:prstClr val="black"/>
                </a:solidFill>
                <a:latin typeface="Calibri" pitchFamily="34" charset="0"/>
              </a:rPr>
              <a:t>increase of resistance</a:t>
            </a:r>
            <a:r>
              <a:rPr lang="en-US" altLang="en-US" sz="1500" dirty="0">
                <a:solidFill>
                  <a:prstClr val="black"/>
                </a:solidFill>
                <a:latin typeface="Calibri" pitchFamily="34" charset="0"/>
              </a:rPr>
              <a:t> for that channel (</a:t>
            </a:r>
            <a:r>
              <a:rPr lang="en-US" altLang="en-US" sz="1500" i="1" dirty="0">
                <a:solidFill>
                  <a:prstClr val="black"/>
                </a:solidFill>
                <a:latin typeface="Calibri" pitchFamily="34" charset="0"/>
              </a:rPr>
              <a:t>large</a:t>
            </a:r>
            <a:r>
              <a:rPr lang="en-US" altLang="en-US" sz="1500" dirty="0">
                <a:solidFill>
                  <a:prstClr val="black"/>
                </a:solidFill>
                <a:latin typeface="Calibri" pitchFamily="34" charset="0"/>
              </a:rPr>
              <a:t> resistor boxes).</a:t>
            </a:r>
          </a:p>
          <a:p>
            <a:pPr algn="l" eaLnBrk="1" hangingPunct="1"/>
            <a:endParaRPr lang="en-US" altLang="en-US" sz="1500" dirty="0">
              <a:solidFill>
                <a:prstClr val="black"/>
              </a:solidFill>
              <a:latin typeface="Calibri" pitchFamily="34" charset="0"/>
            </a:endParaRPr>
          </a:p>
        </p:txBody>
      </p:sp>
      <p:grpSp>
        <p:nvGrpSpPr>
          <p:cNvPr id="4" name="Group 3">
            <a:extLst>
              <a:ext uri="{FF2B5EF4-FFF2-40B4-BE49-F238E27FC236}">
                <a16:creationId xmlns:a16="http://schemas.microsoft.com/office/drawing/2014/main" id="{FABD5066-13D2-5A9F-D60C-54322F84F681}"/>
              </a:ext>
            </a:extLst>
          </p:cNvPr>
          <p:cNvGrpSpPr/>
          <p:nvPr/>
        </p:nvGrpSpPr>
        <p:grpSpPr>
          <a:xfrm>
            <a:off x="5428549" y="3437321"/>
            <a:ext cx="3557052" cy="2643727"/>
            <a:chOff x="558800" y="3789363"/>
            <a:chExt cx="4038600" cy="2773362"/>
          </a:xfrm>
        </p:grpSpPr>
        <p:pic>
          <p:nvPicPr>
            <p:cNvPr id="10" name="Kép 29" descr="GMR_one_flip.png">
              <a:extLst>
                <a:ext uri="{FF2B5EF4-FFF2-40B4-BE49-F238E27FC236}">
                  <a16:creationId xmlns:a16="http://schemas.microsoft.com/office/drawing/2014/main" id="{BA92EB73-7CAD-9F42-E47D-3958B842C4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800" y="3789363"/>
              <a:ext cx="40386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Kép 38" descr="FNF4.png">
              <a:extLst>
                <a:ext uri="{FF2B5EF4-FFF2-40B4-BE49-F238E27FC236}">
                  <a16:creationId xmlns:a16="http://schemas.microsoft.com/office/drawing/2014/main" id="{DB80A4FA-0EF5-D545-CCC1-530C3B5A98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988" y="5229225"/>
              <a:ext cx="8778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Kép 39" descr="FNF1.png">
              <a:extLst>
                <a:ext uri="{FF2B5EF4-FFF2-40B4-BE49-F238E27FC236}">
                  <a16:creationId xmlns:a16="http://schemas.microsoft.com/office/drawing/2014/main" id="{93F6A70B-27DA-8387-C2ED-34CD29AA34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4508500"/>
              <a:ext cx="8763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Szövegdoboz 20">
            <a:extLst>
              <a:ext uri="{FF2B5EF4-FFF2-40B4-BE49-F238E27FC236}">
                <a16:creationId xmlns:a16="http://schemas.microsoft.com/office/drawing/2014/main" id="{2E698882-06E8-F2F9-B0F3-A456D7820A65}"/>
              </a:ext>
            </a:extLst>
          </p:cNvPr>
          <p:cNvSpPr txBox="1">
            <a:spLocks noChangeArrowheads="1"/>
          </p:cNvSpPr>
          <p:nvPr/>
        </p:nvSpPr>
        <p:spPr bwMode="auto">
          <a:xfrm>
            <a:off x="5792862" y="6060484"/>
            <a:ext cx="307640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altLang="en-US" sz="1500" dirty="0">
                <a:latin typeface="Calibri" pitchFamily="34" charset="0"/>
              </a:rPr>
              <a:t>The magnetization of one of the layers can be fixed (e.g. with an antiferromagnet – single switching</a:t>
            </a:r>
          </a:p>
        </p:txBody>
      </p:sp>
      <p:sp>
        <p:nvSpPr>
          <p:cNvPr id="28" name="Szövegdoboz 5">
            <a:extLst>
              <a:ext uri="{FF2B5EF4-FFF2-40B4-BE49-F238E27FC236}">
                <a16:creationId xmlns:a16="http://schemas.microsoft.com/office/drawing/2014/main" id="{D790ECC8-C85F-8A02-D6DC-039212C81B22}"/>
              </a:ext>
            </a:extLst>
          </p:cNvPr>
          <p:cNvSpPr txBox="1">
            <a:spLocks noChangeArrowheads="1"/>
          </p:cNvSpPr>
          <p:nvPr/>
        </p:nvSpPr>
        <p:spPr bwMode="auto">
          <a:xfrm>
            <a:off x="99125" y="67249"/>
            <a:ext cx="66104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GMR  </a:t>
            </a:r>
            <a:r>
              <a:rPr kumimoji="0" lang="en-US" alt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Giant Magneto Resistance</a:t>
            </a:r>
          </a:p>
        </p:txBody>
      </p:sp>
      <p:pic>
        <p:nvPicPr>
          <p:cNvPr id="29" name="Picture 4" descr="https://upload.wikimedia.org/wikipedia/commons/thumb/9/93/Spin-valve_GMR.svg/1024px-Spin-valve_GMR.svg.png">
            <a:extLst>
              <a:ext uri="{FF2B5EF4-FFF2-40B4-BE49-F238E27FC236}">
                <a16:creationId xmlns:a16="http://schemas.microsoft.com/office/drawing/2014/main" id="{77062D96-1B9B-7EC3-A1D4-3FE1312C26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25" y="621247"/>
            <a:ext cx="4822683" cy="434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693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39" descr="Nanopillar_structure.PNG">
            <a:extLst>
              <a:ext uri="{FF2B5EF4-FFF2-40B4-BE49-F238E27FC236}">
                <a16:creationId xmlns:a16="http://schemas.microsoft.com/office/drawing/2014/main" id="{E3EB16E7-E660-2BA3-FFF7-E09B13EF55A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841" y="768349"/>
            <a:ext cx="3195637"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EA08A17C-DD31-F606-63FF-42A51D0D0B10}"/>
              </a:ext>
            </a:extLst>
          </p:cNvPr>
          <p:cNvGrpSpPr/>
          <p:nvPr/>
        </p:nvGrpSpPr>
        <p:grpSpPr>
          <a:xfrm>
            <a:off x="158877" y="3395803"/>
            <a:ext cx="2166937" cy="3384550"/>
            <a:chOff x="4868401" y="838200"/>
            <a:chExt cx="2166937" cy="3384550"/>
          </a:xfrm>
        </p:grpSpPr>
        <p:pic>
          <p:nvPicPr>
            <p:cNvPr id="12" name="Kép 32" descr="Ferro_dispersion.png">
              <a:extLst>
                <a:ext uri="{FF2B5EF4-FFF2-40B4-BE49-F238E27FC236}">
                  <a16:creationId xmlns:a16="http://schemas.microsoft.com/office/drawing/2014/main" id="{B2C7044D-088B-1584-05B2-9BE2966243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8401" y="1485900"/>
              <a:ext cx="8699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Kép 33" descr="FN_dispersion_small.png">
              <a:extLst>
                <a:ext uri="{FF2B5EF4-FFF2-40B4-BE49-F238E27FC236}">
                  <a16:creationId xmlns:a16="http://schemas.microsoft.com/office/drawing/2014/main" id="{36CC186E-56E6-BCF0-53B5-560B864EC5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288" y="838200"/>
              <a:ext cx="6540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Kép 34" descr="FNrev_dispersion.png">
              <a:extLst>
                <a:ext uri="{FF2B5EF4-FFF2-40B4-BE49-F238E27FC236}">
                  <a16:creationId xmlns:a16="http://schemas.microsoft.com/office/drawing/2014/main" id="{69E68479-03AD-EB1B-ED93-1130540621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6826" y="2493962"/>
              <a:ext cx="7635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Egyenes összekötő nyíllal 41">
              <a:extLst>
                <a:ext uri="{FF2B5EF4-FFF2-40B4-BE49-F238E27FC236}">
                  <a16:creationId xmlns:a16="http://schemas.microsoft.com/office/drawing/2014/main" id="{1FAF4E16-C806-51F1-05EA-9CEF2895FA7D}"/>
                </a:ext>
              </a:extLst>
            </p:cNvPr>
            <p:cNvCxnSpPr/>
            <p:nvPr/>
          </p:nvCxnSpPr>
          <p:spPr>
            <a:xfrm flipV="1">
              <a:off x="5949488" y="1846262"/>
              <a:ext cx="503238" cy="215900"/>
            </a:xfrm>
            <a:prstGeom prst="straightConnector1">
              <a:avLst/>
            </a:prstGeom>
            <a:noFill/>
            <a:ln w="12700" cap="flat" cmpd="sng" algn="ctr">
              <a:solidFill>
                <a:srgbClr val="C00000"/>
              </a:solidFill>
              <a:prstDash val="solid"/>
              <a:tailEnd type="arrow"/>
            </a:ln>
            <a:effectLst/>
          </p:spPr>
        </p:cxnSp>
        <p:cxnSp>
          <p:nvCxnSpPr>
            <p:cNvPr id="17" name="Egyenes összekötő nyíllal 43">
              <a:extLst>
                <a:ext uri="{FF2B5EF4-FFF2-40B4-BE49-F238E27FC236}">
                  <a16:creationId xmlns:a16="http://schemas.microsoft.com/office/drawing/2014/main" id="{7A15D8A4-90C0-C80D-C61D-1E8CC74D3F7C}"/>
                </a:ext>
              </a:extLst>
            </p:cNvPr>
            <p:cNvCxnSpPr/>
            <p:nvPr/>
          </p:nvCxnSpPr>
          <p:spPr>
            <a:xfrm flipV="1">
              <a:off x="5876463" y="1990725"/>
              <a:ext cx="720725" cy="360362"/>
            </a:xfrm>
            <a:prstGeom prst="straightConnector1">
              <a:avLst/>
            </a:prstGeom>
            <a:noFill/>
            <a:ln w="57150" cap="flat" cmpd="sng" algn="ctr">
              <a:solidFill>
                <a:srgbClr val="0070C0"/>
              </a:solidFill>
              <a:prstDash val="solid"/>
              <a:tailEnd type="arrow"/>
            </a:ln>
            <a:effectLst/>
          </p:spPr>
        </p:cxnSp>
        <p:cxnSp>
          <p:nvCxnSpPr>
            <p:cNvPr id="18" name="Egyenes összekötő nyíllal 49">
              <a:extLst>
                <a:ext uri="{FF2B5EF4-FFF2-40B4-BE49-F238E27FC236}">
                  <a16:creationId xmlns:a16="http://schemas.microsoft.com/office/drawing/2014/main" id="{CA78D8A5-CE0D-FDE1-489F-35AFC233AA89}"/>
                </a:ext>
              </a:extLst>
            </p:cNvPr>
            <p:cNvCxnSpPr/>
            <p:nvPr/>
          </p:nvCxnSpPr>
          <p:spPr>
            <a:xfrm rot="16200000" flipH="1">
              <a:off x="5805026" y="3070225"/>
              <a:ext cx="360362" cy="360362"/>
            </a:xfrm>
            <a:prstGeom prst="straightConnector1">
              <a:avLst/>
            </a:prstGeom>
            <a:noFill/>
            <a:ln w="28575" cap="flat" cmpd="sng" algn="ctr">
              <a:solidFill>
                <a:srgbClr val="C00000"/>
              </a:solidFill>
              <a:prstDash val="solid"/>
              <a:tailEnd type="arrow"/>
            </a:ln>
            <a:effectLst/>
          </p:spPr>
        </p:cxnSp>
        <p:cxnSp>
          <p:nvCxnSpPr>
            <p:cNvPr id="19" name="Egyenes összekötő nyíllal 50">
              <a:extLst>
                <a:ext uri="{FF2B5EF4-FFF2-40B4-BE49-F238E27FC236}">
                  <a16:creationId xmlns:a16="http://schemas.microsoft.com/office/drawing/2014/main" id="{84C83483-7EA8-DE95-EE17-C9E24135BD23}"/>
                </a:ext>
              </a:extLst>
            </p:cNvPr>
            <p:cNvCxnSpPr/>
            <p:nvPr/>
          </p:nvCxnSpPr>
          <p:spPr>
            <a:xfrm rot="16200000" flipH="1">
              <a:off x="5733588" y="3143250"/>
              <a:ext cx="358775" cy="358775"/>
            </a:xfrm>
            <a:prstGeom prst="straightConnector1">
              <a:avLst/>
            </a:prstGeom>
            <a:noFill/>
            <a:ln w="28575" cap="flat" cmpd="sng" algn="ctr">
              <a:solidFill>
                <a:srgbClr val="0070C0"/>
              </a:solidFill>
              <a:prstDash val="solid"/>
              <a:tailEnd type="arrow"/>
            </a:ln>
            <a:effectLst/>
          </p:spPr>
        </p:cxnSp>
      </p:grpSp>
      <p:graphicFrame>
        <p:nvGraphicFramePr>
          <p:cNvPr id="22" name="Object 3">
            <a:extLst>
              <a:ext uri="{FF2B5EF4-FFF2-40B4-BE49-F238E27FC236}">
                <a16:creationId xmlns:a16="http://schemas.microsoft.com/office/drawing/2014/main" id="{C3C167BD-9549-E699-D207-1BA7B3E95258}"/>
              </a:ext>
            </a:extLst>
          </p:cNvPr>
          <p:cNvGraphicFramePr>
            <a:graphicFrameLocks noChangeAspect="1"/>
          </p:cNvGraphicFramePr>
          <p:nvPr/>
        </p:nvGraphicFramePr>
        <p:xfrm>
          <a:off x="2637773" y="5860696"/>
          <a:ext cx="2247900" cy="360363"/>
        </p:xfrm>
        <a:graphic>
          <a:graphicData uri="http://schemas.openxmlformats.org/presentationml/2006/ole">
            <mc:AlternateContent xmlns:mc="http://schemas.openxmlformats.org/markup-compatibility/2006">
              <mc:Choice xmlns:v="urn:schemas-microsoft-com:vml" Requires="v">
                <p:oleObj name="Equation" r:id="rId6" imgW="1422400" imgH="228600" progId="Equation.3">
                  <p:embed/>
                </p:oleObj>
              </mc:Choice>
              <mc:Fallback>
                <p:oleObj name="Equation" r:id="rId6" imgW="1422400" imgH="228600" progId="Equation.3">
                  <p:embed/>
                  <p:pic>
                    <p:nvPicPr>
                      <p:cNvPr id="22" name="Object 3">
                        <a:extLst>
                          <a:ext uri="{FF2B5EF4-FFF2-40B4-BE49-F238E27FC236}">
                            <a16:creationId xmlns:a16="http://schemas.microsoft.com/office/drawing/2014/main" id="{C3C167BD-9549-E699-D207-1BA7B3E95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7773" y="5860696"/>
                        <a:ext cx="2247900"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5">
            <a:extLst>
              <a:ext uri="{FF2B5EF4-FFF2-40B4-BE49-F238E27FC236}">
                <a16:creationId xmlns:a16="http://schemas.microsoft.com/office/drawing/2014/main" id="{000BA926-F098-DD15-35C5-DA68E2F544FA}"/>
              </a:ext>
            </a:extLst>
          </p:cNvPr>
          <p:cNvGraphicFramePr>
            <a:graphicFrameLocks noChangeAspect="1"/>
          </p:cNvGraphicFramePr>
          <p:nvPr/>
        </p:nvGraphicFramePr>
        <p:xfrm>
          <a:off x="2637773" y="6324600"/>
          <a:ext cx="2414587" cy="360363"/>
        </p:xfrm>
        <a:graphic>
          <a:graphicData uri="http://schemas.openxmlformats.org/presentationml/2006/ole">
            <mc:AlternateContent xmlns:mc="http://schemas.openxmlformats.org/markup-compatibility/2006">
              <mc:Choice xmlns:v="urn:schemas-microsoft-com:vml" Requires="v">
                <p:oleObj name="Equation" r:id="rId8" imgW="1536700" imgH="228600" progId="Equation.3">
                  <p:embed/>
                </p:oleObj>
              </mc:Choice>
              <mc:Fallback>
                <p:oleObj name="Equation" r:id="rId8" imgW="1536700" imgH="228600" progId="Equation.3">
                  <p:embed/>
                  <p:pic>
                    <p:nvPicPr>
                      <p:cNvPr id="23" name="Object 5">
                        <a:extLst>
                          <a:ext uri="{FF2B5EF4-FFF2-40B4-BE49-F238E27FC236}">
                            <a16:creationId xmlns:a16="http://schemas.microsoft.com/office/drawing/2014/main" id="{000BA926-F098-DD15-35C5-DA68E2F544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7773" y="6324600"/>
                        <a:ext cx="2414587"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mc:Choice xmlns:a14="http://schemas.microsoft.com/office/drawing/2010/main" Requires="a14">
          <p:sp>
            <p:nvSpPr>
              <p:cNvPr id="24" name="Object 1">
                <a:extLst>
                  <a:ext uri="{FF2B5EF4-FFF2-40B4-BE49-F238E27FC236}">
                    <a16:creationId xmlns:a16="http://schemas.microsoft.com/office/drawing/2014/main" id="{BE05EE87-7E8A-0E22-575A-63009170537A}"/>
                  </a:ext>
                </a:extLst>
              </p:cNvPr>
              <p:cNvSpPr txBox="1"/>
              <p:nvPr/>
            </p:nvSpPr>
            <p:spPr bwMode="auto">
              <a:xfrm>
                <a:off x="6048597" y="5148402"/>
                <a:ext cx="2808289" cy="1463675"/>
              </a:xfrm>
              <a:prstGeom prst="rect">
                <a:avLst/>
              </a:prstGeom>
              <a:noFill/>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𝑇𝑀𝑅</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m:rPr>
                              <m:sty m:val="p"/>
                            </m:r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num>
                        <m:den>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m:t>
                              </m:r>
                            </m:sub>
                          </m:sSub>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𝐴𝑃</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sub>
                          </m:sSub>
                        </m:num>
                        <m:den>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sub>
                          </m:sSub>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𝐺</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𝐺</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𝐴𝑃</m:t>
                              </m:r>
                            </m:sub>
                          </m:sSub>
                        </m:num>
                        <m:den>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𝐺</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𝐴𝑃</m:t>
                              </m:r>
                            </m:sub>
                          </m:sSub>
                        </m:den>
                      </m:f>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num>
                        <m:den>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den>
                      </m:f>
                    </m:oMath>
                  </m:oMathPara>
                </a14:m>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mc:Choice>
        <mc:Fallback>
          <p:sp>
            <p:nvSpPr>
              <p:cNvPr id="24" name="Object 1">
                <a:extLst>
                  <a:ext uri="{FF2B5EF4-FFF2-40B4-BE49-F238E27FC236}">
                    <a16:creationId xmlns:a16="http://schemas.microsoft.com/office/drawing/2014/main" id="{BE05EE87-7E8A-0E22-575A-63009170537A}"/>
                  </a:ext>
                </a:extLst>
              </p:cNvPr>
              <p:cNvSpPr txBox="1">
                <a:spLocks noRot="1" noChangeAspect="1" noMove="1" noResize="1" noEditPoints="1" noAdjustHandles="1" noChangeArrowheads="1" noChangeShapeType="1" noTextEdit="1"/>
              </p:cNvSpPr>
              <p:nvPr/>
            </p:nvSpPr>
            <p:spPr bwMode="auto">
              <a:xfrm>
                <a:off x="6048597" y="5148402"/>
                <a:ext cx="2808289" cy="14636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Object 9">
                <a:extLst>
                  <a:ext uri="{FF2B5EF4-FFF2-40B4-BE49-F238E27FC236}">
                    <a16:creationId xmlns:a16="http://schemas.microsoft.com/office/drawing/2014/main" id="{F6DD96F6-05EE-B860-1A53-B8D02B72EC64}"/>
                  </a:ext>
                </a:extLst>
              </p:cNvPr>
              <p:cNvSpPr txBox="1"/>
              <p:nvPr/>
            </p:nvSpPr>
            <p:spPr bwMode="auto">
              <a:xfrm>
                <a:off x="2593166" y="5075949"/>
                <a:ext cx="1978834" cy="712879"/>
              </a:xfrm>
              <a:prstGeom prst="rect">
                <a:avLst/>
              </a:prstGeom>
              <a:noFill/>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num>
                        <m:den>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den>
                      </m:f>
                    </m:oMath>
                  </m:oMathPara>
                </a14:m>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mc:Choice>
        <mc:Fallback>
          <p:sp>
            <p:nvSpPr>
              <p:cNvPr id="26" name="Object 9">
                <a:extLst>
                  <a:ext uri="{FF2B5EF4-FFF2-40B4-BE49-F238E27FC236}">
                    <a16:creationId xmlns:a16="http://schemas.microsoft.com/office/drawing/2014/main" id="{F6DD96F6-05EE-B860-1A53-B8D02B72EC64}"/>
                  </a:ext>
                </a:extLst>
              </p:cNvPr>
              <p:cNvSpPr txBox="1">
                <a:spLocks noRot="1" noChangeAspect="1" noMove="1" noResize="1" noEditPoints="1" noAdjustHandles="1" noChangeArrowheads="1" noChangeShapeType="1" noTextEdit="1"/>
              </p:cNvSpPr>
              <p:nvPr/>
            </p:nvSpPr>
            <p:spPr bwMode="auto">
              <a:xfrm>
                <a:off x="2593166" y="5075949"/>
                <a:ext cx="1978834" cy="712879"/>
              </a:xfrm>
              <a:prstGeom prst="rect">
                <a:avLst/>
              </a:prstGeom>
              <a:blipFill>
                <a:blip r:embed="rId11"/>
                <a:stretch>
                  <a:fillRect/>
                </a:stretch>
              </a:blipFill>
            </p:spPr>
            <p:txBody>
              <a:bodyPr/>
              <a:lstStyle/>
              <a:p>
                <a:r>
                  <a:rPr lang="en-US">
                    <a:noFill/>
                  </a:rPr>
                  <a:t> </a:t>
                </a:r>
              </a:p>
            </p:txBody>
          </p:sp>
        </mc:Fallback>
      </mc:AlternateContent>
      <p:sp>
        <p:nvSpPr>
          <p:cNvPr id="27" name="Szövegdoboz 37">
            <a:extLst>
              <a:ext uri="{FF2B5EF4-FFF2-40B4-BE49-F238E27FC236}">
                <a16:creationId xmlns:a16="http://schemas.microsoft.com/office/drawing/2014/main" id="{E6C3C1CB-9304-5B33-22A9-E8CCACE13CEE}"/>
              </a:ext>
            </a:extLst>
          </p:cNvPr>
          <p:cNvSpPr txBox="1">
            <a:spLocks noChangeArrowheads="1"/>
          </p:cNvSpPr>
          <p:nvPr/>
        </p:nvSpPr>
        <p:spPr bwMode="auto">
          <a:xfrm>
            <a:off x="3520674" y="1131916"/>
            <a:ext cx="22478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itchFamily="34" charset="0"/>
                <a:ea typeface="+mn-ea"/>
                <a:cs typeface="+mn-cs"/>
              </a:rPr>
              <a:t>Tunnel barrier between two magnetic layers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000000"/>
                </a:solidFill>
                <a:latin typeface="Calibri" pitchFamily="34" charset="0"/>
              </a:rPr>
              <a:t>Growth of oxides with atomic precision</a:t>
            </a:r>
            <a:endPar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31" name="Szövegdoboz 5">
            <a:extLst>
              <a:ext uri="{FF2B5EF4-FFF2-40B4-BE49-F238E27FC236}">
                <a16:creationId xmlns:a16="http://schemas.microsoft.com/office/drawing/2014/main" id="{9682112B-80C3-7577-E4D0-2EAEC8C5434A}"/>
              </a:ext>
            </a:extLst>
          </p:cNvPr>
          <p:cNvSpPr txBox="1">
            <a:spLocks noChangeArrowheads="1"/>
          </p:cNvSpPr>
          <p:nvPr/>
        </p:nvSpPr>
        <p:spPr bwMode="auto">
          <a:xfrm>
            <a:off x="125356" y="30435"/>
            <a:ext cx="73469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TMR  </a:t>
            </a:r>
            <a:r>
              <a:rPr kumimoji="0" lang="en-US" alt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Tunneling Magneto Resistance</a:t>
            </a:r>
          </a:p>
        </p:txBody>
      </p:sp>
      <p:pic>
        <p:nvPicPr>
          <p:cNvPr id="28" name="Kép 51" descr="TMR.png">
            <a:extLst>
              <a:ext uri="{FF2B5EF4-FFF2-40B4-BE49-F238E27FC236}">
                <a16:creationId xmlns:a16="http://schemas.microsoft.com/office/drawing/2014/main" id="{B2BAABFD-210B-4E58-C1EF-54488E5CC92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48597" y="847088"/>
            <a:ext cx="2847443" cy="238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5" name="Object 7">
                <a:extLst>
                  <a:ext uri="{FF2B5EF4-FFF2-40B4-BE49-F238E27FC236}">
                    <a16:creationId xmlns:a16="http://schemas.microsoft.com/office/drawing/2014/main" id="{F56BD8B4-D8F7-71AA-F12B-C9B4818AE4A8}"/>
                  </a:ext>
                </a:extLst>
              </p:cNvPr>
              <p:cNvSpPr txBox="1"/>
              <p:nvPr/>
            </p:nvSpPr>
            <p:spPr bwMode="auto">
              <a:xfrm>
                <a:off x="2565228" y="4195811"/>
                <a:ext cx="2320445" cy="712879"/>
              </a:xfrm>
              <a:prstGeom prst="rect">
                <a:avLst/>
              </a:prstGeom>
              <a:noFill/>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hu-HU"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m:t>
                          </m:r>
                        </m:e>
                        <m:sub>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num>
                        <m:den>
                          <m:sSub>
                            <m:sSubPr>
                              <m:ctrlP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𝜌</m:t>
                              </m:r>
                            </m:e>
                            <m:sub>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r>
                                <a:rPr kumimoji="0" lang="hu-HU"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den>
                      </m:f>
                    </m:oMath>
                  </m:oMathPara>
                </a14:m>
                <a:endParaRPr kumimoji="0" 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mc:Choice>
        <mc:Fallback>
          <p:sp>
            <p:nvSpPr>
              <p:cNvPr id="25" name="Object 7">
                <a:extLst>
                  <a:ext uri="{FF2B5EF4-FFF2-40B4-BE49-F238E27FC236}">
                    <a16:creationId xmlns:a16="http://schemas.microsoft.com/office/drawing/2014/main" id="{F56BD8B4-D8F7-71AA-F12B-C9B4818AE4A8}"/>
                  </a:ext>
                </a:extLst>
              </p:cNvPr>
              <p:cNvSpPr txBox="1">
                <a:spLocks noRot="1" noChangeAspect="1" noMove="1" noResize="1" noEditPoints="1" noAdjustHandles="1" noChangeArrowheads="1" noChangeShapeType="1" noTextEdit="1"/>
              </p:cNvSpPr>
              <p:nvPr/>
            </p:nvSpPr>
            <p:spPr bwMode="auto">
              <a:xfrm>
                <a:off x="2565228" y="4195811"/>
                <a:ext cx="2320445" cy="712879"/>
              </a:xfrm>
              <a:prstGeom prst="rect">
                <a:avLst/>
              </a:prstGeom>
              <a:blipFill>
                <a:blip r:embed="rId1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0532DC9-E773-994B-F48D-41FF7CDEB67A}"/>
              </a:ext>
            </a:extLst>
          </p:cNvPr>
          <p:cNvSpPr txBox="1"/>
          <p:nvPr/>
        </p:nvSpPr>
        <p:spPr>
          <a:xfrm>
            <a:off x="72623" y="2609356"/>
            <a:ext cx="4572000"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rPr>
              <a:t> </a:t>
            </a:r>
            <a:r>
              <a:rPr lang="en-US" altLang="en-US" sz="1600" dirty="0">
                <a:solidFill>
                  <a:srgbClr val="000000"/>
                </a:solidFill>
                <a:latin typeface="Calibri" pitchFamily="34" charset="0"/>
              </a:rPr>
              <a:t>The current is proportional to the DOS (both initial and final state). The current will be different in the P and AP configuration. Spin conserving tunneling assumed.</a:t>
            </a:r>
            <a:endPar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5" name="TextBox 4">
            <a:extLst>
              <a:ext uri="{FF2B5EF4-FFF2-40B4-BE49-F238E27FC236}">
                <a16:creationId xmlns:a16="http://schemas.microsoft.com/office/drawing/2014/main" id="{CA04C289-4EE7-A6DC-812D-CC9C327C2FDE}"/>
              </a:ext>
            </a:extLst>
          </p:cNvPr>
          <p:cNvSpPr txBox="1"/>
          <p:nvPr/>
        </p:nvSpPr>
        <p:spPr>
          <a:xfrm>
            <a:off x="5543772" y="3342475"/>
            <a:ext cx="344135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altLang="en-US" sz="1600" b="0" i="0" u="none" strike="noStrike" kern="1200" cap="none" spc="0" normalizeH="0" baseline="0" noProof="0" dirty="0">
                <a:ln>
                  <a:noFill/>
                </a:ln>
                <a:solidFill>
                  <a:srgbClr val="000000"/>
                </a:solidFill>
                <a:effectLst/>
                <a:uLnTx/>
                <a:uFillTx/>
                <a:latin typeface="Calibri" pitchFamily="34" charset="0"/>
                <a:ea typeface="+mn-ea"/>
                <a:cs typeface="+mn-cs"/>
              </a:rPr>
              <a:t>Giant spin signals can be achieved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000000"/>
                </a:solidFill>
                <a:latin typeface="Calibri" pitchFamily="34" charset="0"/>
              </a:rPr>
              <a:t>The structure is often called spin-valve</a:t>
            </a:r>
            <a:endPar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6" name="TextBox 5">
            <a:extLst>
              <a:ext uri="{FF2B5EF4-FFF2-40B4-BE49-F238E27FC236}">
                <a16:creationId xmlns:a16="http://schemas.microsoft.com/office/drawing/2014/main" id="{8A54950E-D054-137C-89F0-7E43B3A69945}"/>
              </a:ext>
            </a:extLst>
          </p:cNvPr>
          <p:cNvSpPr txBox="1"/>
          <p:nvPr/>
        </p:nvSpPr>
        <p:spPr>
          <a:xfrm>
            <a:off x="2539763" y="3707938"/>
            <a:ext cx="1597834"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rPr>
              <a:t> Polarizáció</a:t>
            </a:r>
          </a:p>
        </p:txBody>
      </p:sp>
    </p:spTree>
    <p:extLst>
      <p:ext uri="{BB962C8B-B14F-4D97-AF65-F5344CB8AC3E}">
        <p14:creationId xmlns:p14="http://schemas.microsoft.com/office/powerpoint/2010/main" val="1068477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zövegdoboz 5">
            <a:extLst>
              <a:ext uri="{FF2B5EF4-FFF2-40B4-BE49-F238E27FC236}">
                <a16:creationId xmlns:a16="http://schemas.microsoft.com/office/drawing/2014/main" id="{9682112B-80C3-7577-E4D0-2EAEC8C5434A}"/>
              </a:ext>
            </a:extLst>
          </p:cNvPr>
          <p:cNvSpPr txBox="1">
            <a:spLocks noChangeArrowheads="1"/>
          </p:cNvSpPr>
          <p:nvPr/>
        </p:nvSpPr>
        <p:spPr bwMode="auto">
          <a:xfrm>
            <a:off x="134492" y="24882"/>
            <a:ext cx="54092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Magnetic data storage</a:t>
            </a:r>
          </a:p>
        </p:txBody>
      </p:sp>
      <p:pic>
        <p:nvPicPr>
          <p:cNvPr id="40" name="Picture 39" descr="A diagram of a hard drive&#10;&#10;Description automatically generated">
            <a:extLst>
              <a:ext uri="{FF2B5EF4-FFF2-40B4-BE49-F238E27FC236}">
                <a16:creationId xmlns:a16="http://schemas.microsoft.com/office/drawing/2014/main" id="{A6DAF214-7806-5C9D-F4BF-968E10FBD32F}"/>
              </a:ext>
            </a:extLst>
          </p:cNvPr>
          <p:cNvPicPr>
            <a:picLocks noChangeAspect="1"/>
          </p:cNvPicPr>
          <p:nvPr/>
        </p:nvPicPr>
        <p:blipFill>
          <a:blip r:embed="rId2">
            <a:extLst>
              <a:ext uri="{28A0092B-C50C-407E-A947-70E740481C1C}">
                <a14:useLocalDpi xmlns:a14="http://schemas.microsoft.com/office/drawing/2010/main" val="0"/>
              </a:ext>
            </a:extLst>
          </a:blip>
          <a:srcRect l="44349" t="7438" b="51656"/>
          <a:stretch/>
        </p:blipFill>
        <p:spPr>
          <a:xfrm>
            <a:off x="4993770" y="807108"/>
            <a:ext cx="4055493" cy="2095330"/>
          </a:xfrm>
          <a:prstGeom prst="rect">
            <a:avLst/>
          </a:prstGeom>
        </p:spPr>
      </p:pic>
      <p:pic>
        <p:nvPicPr>
          <p:cNvPr id="41" name="Picture 40" descr="A diagram of a hard drive&#10;&#10;Description automatically generated">
            <a:extLst>
              <a:ext uri="{FF2B5EF4-FFF2-40B4-BE49-F238E27FC236}">
                <a16:creationId xmlns:a16="http://schemas.microsoft.com/office/drawing/2014/main" id="{399B69F1-1AF5-4493-9FF6-4420DE846400}"/>
              </a:ext>
            </a:extLst>
          </p:cNvPr>
          <p:cNvPicPr>
            <a:picLocks noChangeAspect="1"/>
          </p:cNvPicPr>
          <p:nvPr/>
        </p:nvPicPr>
        <p:blipFill>
          <a:blip r:embed="rId2" cstate="print">
            <a:extLst>
              <a:ext uri="{28A0092B-C50C-407E-A947-70E740481C1C}">
                <a14:useLocalDpi xmlns:a14="http://schemas.microsoft.com/office/drawing/2010/main" val="0"/>
              </a:ext>
            </a:extLst>
          </a:blip>
          <a:srcRect l="3674" t="4506" r="55953" b="54413"/>
          <a:stretch/>
        </p:blipFill>
        <p:spPr>
          <a:xfrm>
            <a:off x="3538697" y="807108"/>
            <a:ext cx="2066605" cy="1478076"/>
          </a:xfrm>
          <a:prstGeom prst="rect">
            <a:avLst/>
          </a:prstGeom>
        </p:spPr>
      </p:pic>
      <p:pic>
        <p:nvPicPr>
          <p:cNvPr id="45" name="Picture 44" descr="A collage of diagrams and diagrams&#10;&#10;Description automatically generated">
            <a:extLst>
              <a:ext uri="{FF2B5EF4-FFF2-40B4-BE49-F238E27FC236}">
                <a16:creationId xmlns:a16="http://schemas.microsoft.com/office/drawing/2014/main" id="{1B2219BA-0CB5-57BC-2F2E-1D94A545BE99}"/>
              </a:ext>
            </a:extLst>
          </p:cNvPr>
          <p:cNvPicPr>
            <a:picLocks noChangeAspect="1"/>
          </p:cNvPicPr>
          <p:nvPr/>
        </p:nvPicPr>
        <p:blipFill>
          <a:blip r:embed="rId3" cstate="print">
            <a:extLst>
              <a:ext uri="{28A0092B-C50C-407E-A947-70E740481C1C}">
                <a14:useLocalDpi xmlns:a14="http://schemas.microsoft.com/office/drawing/2010/main" val="0"/>
              </a:ext>
            </a:extLst>
          </a:blip>
          <a:srcRect r="-1601" b="70000"/>
          <a:stretch/>
        </p:blipFill>
        <p:spPr>
          <a:xfrm>
            <a:off x="2940459" y="4679088"/>
            <a:ext cx="6268196" cy="1972514"/>
          </a:xfrm>
          <a:prstGeom prst="rect">
            <a:avLst/>
          </a:prstGeom>
        </p:spPr>
      </p:pic>
      <p:sp>
        <p:nvSpPr>
          <p:cNvPr id="47" name="TextBox 46">
            <a:extLst>
              <a:ext uri="{FF2B5EF4-FFF2-40B4-BE49-F238E27FC236}">
                <a16:creationId xmlns:a16="http://schemas.microsoft.com/office/drawing/2014/main" id="{8D4018FF-AC4E-1283-94B4-3451BE174079}"/>
              </a:ext>
            </a:extLst>
          </p:cNvPr>
          <p:cNvSpPr txBox="1"/>
          <p:nvPr/>
        </p:nvSpPr>
        <p:spPr>
          <a:xfrm>
            <a:off x="224012" y="819889"/>
            <a:ext cx="3012245" cy="206210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itchFamily="34" charset="0"/>
                <a:ea typeface="+mn-ea"/>
                <a:cs typeface="+mn-cs"/>
              </a:rPr>
              <a:t>GMR/TMR sensors are used also in the read head of hard drives. Hard drives contain small magnetic islands.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000000"/>
                </a:solidFill>
                <a:latin typeface="Calibri" pitchFamily="34" charset="0"/>
              </a:rPr>
              <a:t>Readout: the magnetic field of the island will flip the sensor.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itchFamily="34" charset="0"/>
                <a:ea typeface="+mn-ea"/>
                <a:cs typeface="+mn-cs"/>
              </a:rPr>
              <a:t>Writing</a:t>
            </a:r>
            <a:r>
              <a:rPr lang="en-US" altLang="en-US" sz="1600" dirty="0">
                <a:solidFill>
                  <a:srgbClr val="000000"/>
                </a:solidFill>
                <a:latin typeface="Calibri" pitchFamily="34" charset="0"/>
              </a:rPr>
              <a:t>: inductive coupling – writing currents</a:t>
            </a:r>
            <a:endPar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8" name="TextBox 47">
            <a:extLst>
              <a:ext uri="{FF2B5EF4-FFF2-40B4-BE49-F238E27FC236}">
                <a16:creationId xmlns:a16="http://schemas.microsoft.com/office/drawing/2014/main" id="{0F206684-3C11-21C9-0AB9-BE015268001F}"/>
              </a:ext>
            </a:extLst>
          </p:cNvPr>
          <p:cNvSpPr txBox="1"/>
          <p:nvPr/>
        </p:nvSpPr>
        <p:spPr>
          <a:xfrm>
            <a:off x="134493" y="3787724"/>
            <a:ext cx="2334387"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altLang="en-US" sz="1600" b="0" i="0" u="none" strike="noStrike" kern="1200" cap="none" spc="0" normalizeH="0" baseline="0" noProof="0" dirty="0">
                <a:ln>
                  <a:noFill/>
                </a:ln>
                <a:solidFill>
                  <a:srgbClr val="000000"/>
                </a:solidFill>
                <a:effectLst/>
                <a:uLnTx/>
                <a:uFillTx/>
                <a:latin typeface="Calibri" pitchFamily="34" charset="0"/>
                <a:ea typeface="+mn-ea"/>
                <a:cs typeface="+mn-cs"/>
              </a:rPr>
              <a:t>TMR spin valves are also used in memory cells: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000000"/>
                </a:solidFill>
                <a:latin typeface="Calibri" pitchFamily="34" charset="0"/>
              </a:rPr>
              <a:t>MRAM  - 0 and 1-s are encoded to single spin valves</a:t>
            </a:r>
          </a:p>
        </p:txBody>
      </p:sp>
      <p:sp>
        <p:nvSpPr>
          <p:cNvPr id="49" name="TextBox 48">
            <a:extLst>
              <a:ext uri="{FF2B5EF4-FFF2-40B4-BE49-F238E27FC236}">
                <a16:creationId xmlns:a16="http://schemas.microsoft.com/office/drawing/2014/main" id="{DCD5D1D2-314D-B874-5E44-45A39E0EF58F}"/>
              </a:ext>
            </a:extLst>
          </p:cNvPr>
          <p:cNvSpPr txBox="1"/>
          <p:nvPr/>
        </p:nvSpPr>
        <p:spPr>
          <a:xfrm>
            <a:off x="134492" y="5151563"/>
            <a:ext cx="2334387"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itchFamily="34" charset="0"/>
                <a:ea typeface="+mn-ea"/>
                <a:cs typeface="+mn-cs"/>
              </a:rPr>
              <a:t>Readout : small current via TMR effect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600" dirty="0">
                <a:solidFill>
                  <a:srgbClr val="000000"/>
                </a:solidFill>
                <a:latin typeface="Calibri" pitchFamily="34" charset="0"/>
              </a:rPr>
              <a:t>Writing: passing current on the bit and word lines at the same time</a:t>
            </a:r>
            <a:endParaRPr kumimoji="0" lang="hu-HU" altLang="en-US" sz="16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10" name="Picture 9">
            <a:extLst>
              <a:ext uri="{FF2B5EF4-FFF2-40B4-BE49-F238E27FC236}">
                <a16:creationId xmlns:a16="http://schemas.microsoft.com/office/drawing/2014/main" id="{61BD9207-C10D-E0D9-830F-E1B3EA71711F}"/>
              </a:ext>
            </a:extLst>
          </p:cNvPr>
          <p:cNvPicPr>
            <a:picLocks noChangeAspect="1"/>
          </p:cNvPicPr>
          <p:nvPr/>
        </p:nvPicPr>
        <p:blipFill>
          <a:blip r:embed="rId4"/>
          <a:stretch>
            <a:fillRect/>
          </a:stretch>
        </p:blipFill>
        <p:spPr>
          <a:xfrm>
            <a:off x="3841137" y="2384430"/>
            <a:ext cx="2414692" cy="1852167"/>
          </a:xfrm>
          <a:prstGeom prst="rect">
            <a:avLst/>
          </a:prstGeom>
          <a:ln w="31750">
            <a:solidFill>
              <a:srgbClr val="FFC000"/>
            </a:solidFill>
          </a:ln>
        </p:spPr>
      </p:pic>
      <p:sp>
        <p:nvSpPr>
          <p:cNvPr id="11" name="Rectangle 10">
            <a:extLst>
              <a:ext uri="{FF2B5EF4-FFF2-40B4-BE49-F238E27FC236}">
                <a16:creationId xmlns:a16="http://schemas.microsoft.com/office/drawing/2014/main" id="{69704EA8-869A-A7D9-324B-A234595B0A60}"/>
              </a:ext>
            </a:extLst>
          </p:cNvPr>
          <p:cNvSpPr/>
          <p:nvPr/>
        </p:nvSpPr>
        <p:spPr bwMode="auto">
          <a:xfrm>
            <a:off x="4954014" y="1530494"/>
            <a:ext cx="340936" cy="205943"/>
          </a:xfrm>
          <a:prstGeom prst="rect">
            <a:avLst/>
          </a:prstGeom>
          <a:noFill/>
          <a:ln w="38100">
            <a:solidFill>
              <a:srgbClr val="FFC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anose="020B0604020202020204" pitchFamily="34" charset="0"/>
            </a:endParaRPr>
          </a:p>
        </p:txBody>
      </p:sp>
      <p:cxnSp>
        <p:nvCxnSpPr>
          <p:cNvPr id="13" name="Straight Connector 12">
            <a:extLst>
              <a:ext uri="{FF2B5EF4-FFF2-40B4-BE49-F238E27FC236}">
                <a16:creationId xmlns:a16="http://schemas.microsoft.com/office/drawing/2014/main" id="{716F6837-B1D5-BC7F-643A-672996239C75}"/>
              </a:ext>
            </a:extLst>
          </p:cNvPr>
          <p:cNvCxnSpPr/>
          <p:nvPr/>
        </p:nvCxnSpPr>
        <p:spPr bwMode="auto">
          <a:xfrm flipH="1">
            <a:off x="3841137" y="1546146"/>
            <a:ext cx="1112877" cy="8382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9C5C7F-5857-2915-B08B-A372AB4A0684}"/>
              </a:ext>
            </a:extLst>
          </p:cNvPr>
          <p:cNvCxnSpPr>
            <a:cxnSpLocks/>
          </p:cNvCxnSpPr>
          <p:nvPr/>
        </p:nvCxnSpPr>
        <p:spPr bwMode="auto">
          <a:xfrm>
            <a:off x="5256454" y="1530494"/>
            <a:ext cx="999375" cy="85393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6935C5-D1B6-41BB-0023-3AC9F49FA870}"/>
              </a:ext>
            </a:extLst>
          </p:cNvPr>
          <p:cNvSpPr txBox="1"/>
          <p:nvPr/>
        </p:nvSpPr>
        <p:spPr>
          <a:xfrm>
            <a:off x="6594764" y="2749489"/>
            <a:ext cx="2325225"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itchFamily="34" charset="0"/>
                <a:ea typeface="+mn-ea"/>
                <a:cs typeface="+mn-cs"/>
              </a:rPr>
              <a:t>Magnetic domains in an HDD imaged by TEM</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i="1" dirty="0">
                <a:solidFill>
                  <a:srgbClr val="000000"/>
                </a:solidFill>
                <a:latin typeface="Calibri" pitchFamily="34" charset="0"/>
              </a:rPr>
              <a:t>Source: T. Santos</a:t>
            </a:r>
            <a:endParaRPr kumimoji="0" lang="hu-HU" altLang="en-US" sz="1200" b="0" i="1"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61442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Szövegdoboz 5"/>
          <p:cNvSpPr txBox="1">
            <a:spLocks noChangeArrowheads="1"/>
          </p:cNvSpPr>
          <p:nvPr/>
        </p:nvSpPr>
        <p:spPr bwMode="auto">
          <a:xfrm>
            <a:off x="179389" y="838200"/>
            <a:ext cx="2259012" cy="3385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omic Sans MS" pitchFamily="66" charset="0"/>
                <a:ea typeface="+mn-ea"/>
                <a:cs typeface="+mn-cs"/>
              </a:rPr>
              <a:t>FM-NM interface</a:t>
            </a:r>
          </a:p>
        </p:txBody>
      </p:sp>
      <p:sp>
        <p:nvSpPr>
          <p:cNvPr id="615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5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5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5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6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6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6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68" name="Szövegdoboz 24"/>
          <p:cNvSpPr txBox="1">
            <a:spLocks noChangeArrowheads="1"/>
          </p:cNvSpPr>
          <p:nvPr/>
        </p:nvSpPr>
        <p:spPr bwMode="auto">
          <a:xfrm>
            <a:off x="250824" y="2852738"/>
            <a:ext cx="2797175" cy="107721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itchFamily="34" charset="0"/>
                <a:ea typeface="+mn-ea"/>
                <a:cs typeface="+mn-cs"/>
              </a:rPr>
              <a:t>Full description: Valet-Fert model relying on the Boltzmann equation applied for two subbands.</a:t>
            </a:r>
          </a:p>
        </p:txBody>
      </p:sp>
      <p:pic>
        <p:nvPicPr>
          <p:cNvPr id="6170" name="Kép 26" descr="FN.png"/>
          <p:cNvPicPr>
            <a:picLocks noChangeAspect="1"/>
          </p:cNvPicPr>
          <p:nvPr/>
        </p:nvPicPr>
        <p:blipFill>
          <a:blip r:embed="rId2" cstate="print"/>
          <a:srcRect/>
          <a:stretch>
            <a:fillRect/>
          </a:stretch>
        </p:blipFill>
        <p:spPr bwMode="auto">
          <a:xfrm>
            <a:off x="827088" y="1412875"/>
            <a:ext cx="792162" cy="874713"/>
          </a:xfrm>
          <a:prstGeom prst="rect">
            <a:avLst/>
          </a:prstGeom>
          <a:noFill/>
          <a:ln w="9525">
            <a:noFill/>
            <a:miter lim="800000"/>
            <a:headEnd/>
            <a:tailEnd/>
          </a:ln>
        </p:spPr>
      </p:pic>
      <p:cxnSp>
        <p:nvCxnSpPr>
          <p:cNvPr id="31" name="Egyenes összekötő nyíllal 30"/>
          <p:cNvCxnSpPr/>
          <p:nvPr/>
        </p:nvCxnSpPr>
        <p:spPr>
          <a:xfrm>
            <a:off x="395288" y="2565400"/>
            <a:ext cx="15843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72" name="Szövegdoboz 31"/>
          <p:cNvSpPr txBox="1">
            <a:spLocks noChangeArrowheads="1"/>
          </p:cNvSpPr>
          <p:nvPr/>
        </p:nvSpPr>
        <p:spPr bwMode="auto">
          <a:xfrm>
            <a:off x="839787" y="2276475"/>
            <a:ext cx="923901" cy="30777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itchFamily="34" charset="0"/>
                <a:ea typeface="+mn-ea"/>
                <a:cs typeface="+mn-cs"/>
              </a:rPr>
              <a:t>current</a:t>
            </a:r>
          </a:p>
        </p:txBody>
      </p:sp>
      <p:grpSp>
        <p:nvGrpSpPr>
          <p:cNvPr id="42" name="Group 41"/>
          <p:cNvGrpSpPr/>
          <p:nvPr/>
        </p:nvGrpSpPr>
        <p:grpSpPr>
          <a:xfrm>
            <a:off x="6012160" y="688628"/>
            <a:ext cx="2771776" cy="4516115"/>
            <a:chOff x="6248400" y="688628"/>
            <a:chExt cx="2771776" cy="4516115"/>
          </a:xfrm>
        </p:grpSpPr>
        <p:graphicFrame>
          <p:nvGraphicFramePr>
            <p:cNvPr id="6146" name="Object 2"/>
            <p:cNvGraphicFramePr>
              <a:graphicFrameLocks noChangeAspect="1"/>
            </p:cNvGraphicFramePr>
            <p:nvPr/>
          </p:nvGraphicFramePr>
          <p:xfrm>
            <a:off x="6353176" y="4310980"/>
            <a:ext cx="1409700" cy="438150"/>
          </p:xfrm>
          <a:graphic>
            <a:graphicData uri="http://schemas.openxmlformats.org/presentationml/2006/ole">
              <mc:AlternateContent xmlns:mc="http://schemas.openxmlformats.org/markup-compatibility/2006">
                <mc:Choice xmlns:v="urn:schemas-microsoft-com:vml" Requires="v">
                  <p:oleObj name="Equation" r:id="rId3" imgW="736280" imgH="266584" progId="Equation.3">
                    <p:embed/>
                  </p:oleObj>
                </mc:Choice>
                <mc:Fallback>
                  <p:oleObj name="Equation" r:id="rId3" imgW="736280" imgH="266584" progId="Equation.3">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176" y="4310980"/>
                          <a:ext cx="14097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aphicFrame>
          <p:nvGraphicFramePr>
            <p:cNvPr id="6147" name="Object 3"/>
            <p:cNvGraphicFramePr>
              <a:graphicFrameLocks noChangeAspect="1"/>
            </p:cNvGraphicFramePr>
            <p:nvPr/>
          </p:nvGraphicFramePr>
          <p:xfrm>
            <a:off x="6353176" y="4844380"/>
            <a:ext cx="915987" cy="360363"/>
          </p:xfrm>
          <a:graphic>
            <a:graphicData uri="http://schemas.openxmlformats.org/presentationml/2006/ole">
              <mc:AlternateContent xmlns:mc="http://schemas.openxmlformats.org/markup-compatibility/2006">
                <mc:Choice xmlns:v="urn:schemas-microsoft-com:vml" Requires="v">
                  <p:oleObj name="Equation" r:id="rId5" imgW="583947" imgH="228501" progId="Equation.3">
                    <p:embed/>
                  </p:oleObj>
                </mc:Choice>
                <mc:Fallback>
                  <p:oleObj name="Equation" r:id="rId5" imgW="583947" imgH="228501" progId="Equation.3">
                    <p:embed/>
                    <p:pic>
                      <p:nvPicPr>
                        <p:cNvPr id="614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176" y="4844380"/>
                          <a:ext cx="915987"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64" name="Szövegdoboz 17"/>
            <p:cNvSpPr txBox="1">
              <a:spLocks noChangeArrowheads="1"/>
            </p:cNvSpPr>
            <p:nvPr/>
          </p:nvSpPr>
          <p:spPr bwMode="auto">
            <a:xfrm>
              <a:off x="6276976" y="3319046"/>
              <a:ext cx="2743200" cy="83099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itchFamily="34" charset="0"/>
                  <a:ea typeface="+mn-ea"/>
                  <a:cs typeface="+mn-cs"/>
                </a:rPr>
                <a:t>diffusive spin transport:</a:t>
              </a:r>
            </a:p>
          </p:txBody>
        </p:sp>
        <p:sp>
          <p:nvSpPr>
            <p:cNvPr id="6174" name="Szövegdoboz 39"/>
            <p:cNvSpPr txBox="1">
              <a:spLocks noChangeArrowheads="1"/>
            </p:cNvSpPr>
            <p:nvPr/>
          </p:nvSpPr>
          <p:spPr bwMode="auto">
            <a:xfrm>
              <a:off x="6248400" y="688628"/>
              <a:ext cx="2771775" cy="206210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itchFamily="34" charset="0"/>
                  <a:ea typeface="+mn-ea"/>
                  <a:cs typeface="+mn-cs"/>
                </a:rPr>
                <a:t>The non-equilibrium imbalance in the subband occupation results in a difference in the chemical potential corresponding to the different spin-subbands. This difference decays toward the bulk of the non-magnetic metal</a:t>
              </a:r>
            </a:p>
          </p:txBody>
        </p:sp>
      </p:grpSp>
      <p:sp>
        <p:nvSpPr>
          <p:cNvPr id="6176"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77"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41" name="Group 40"/>
          <p:cNvGrpSpPr/>
          <p:nvPr/>
        </p:nvGrpSpPr>
        <p:grpSpPr>
          <a:xfrm>
            <a:off x="3276600" y="773113"/>
            <a:ext cx="2736850" cy="3951287"/>
            <a:chOff x="3276600" y="773113"/>
            <a:chExt cx="2736850" cy="3951287"/>
          </a:xfrm>
        </p:grpSpPr>
        <p:pic>
          <p:nvPicPr>
            <p:cNvPr id="6169" name="Kép 25" descr="FN_junction.png"/>
            <p:cNvPicPr>
              <a:picLocks noChangeAspect="1"/>
            </p:cNvPicPr>
            <p:nvPr/>
          </p:nvPicPr>
          <p:blipFill>
            <a:blip r:embed="rId7" cstate="print"/>
            <a:srcRect/>
            <a:stretch>
              <a:fillRect/>
            </a:stretch>
          </p:blipFill>
          <p:spPr bwMode="auto">
            <a:xfrm>
              <a:off x="3421063" y="1133475"/>
              <a:ext cx="2209800" cy="1984375"/>
            </a:xfrm>
            <a:prstGeom prst="rect">
              <a:avLst/>
            </a:prstGeom>
            <a:noFill/>
            <a:ln w="9525">
              <a:noFill/>
              <a:miter lim="800000"/>
              <a:headEnd/>
              <a:tailEnd/>
            </a:ln>
          </p:spPr>
        </p:pic>
        <p:pic>
          <p:nvPicPr>
            <p:cNvPr id="6173" name="Kép 37" descr="M_cutoff_FN_interface.png"/>
            <p:cNvPicPr>
              <a:picLocks noChangeAspect="1"/>
            </p:cNvPicPr>
            <p:nvPr/>
          </p:nvPicPr>
          <p:blipFill>
            <a:blip r:embed="rId8" cstate="print"/>
            <a:srcRect/>
            <a:stretch>
              <a:fillRect/>
            </a:stretch>
          </p:blipFill>
          <p:spPr bwMode="auto">
            <a:xfrm>
              <a:off x="3276600" y="3211513"/>
              <a:ext cx="2513013" cy="1512887"/>
            </a:xfrm>
            <a:prstGeom prst="rect">
              <a:avLst/>
            </a:prstGeom>
            <a:noFill/>
            <a:ln w="9525">
              <a:noFill/>
              <a:miter lim="800000"/>
              <a:headEnd/>
              <a:tailEnd/>
            </a:ln>
          </p:spPr>
        </p:pic>
        <p:graphicFrame>
          <p:nvGraphicFramePr>
            <p:cNvPr id="6150" name="Object 10"/>
            <p:cNvGraphicFramePr>
              <a:graphicFrameLocks noChangeAspect="1"/>
            </p:cNvGraphicFramePr>
            <p:nvPr/>
          </p:nvGraphicFramePr>
          <p:xfrm>
            <a:off x="4429125" y="1709738"/>
            <a:ext cx="360363" cy="411162"/>
          </p:xfrm>
          <a:graphic>
            <a:graphicData uri="http://schemas.openxmlformats.org/presentationml/2006/ole">
              <mc:AlternateContent xmlns:mc="http://schemas.openxmlformats.org/markup-compatibility/2006">
                <mc:Choice xmlns:v="urn:schemas-microsoft-com:vml" Requires="v">
                  <p:oleObj name="Equation" r:id="rId9" imgW="203112" imgH="228501" progId="Equation.3">
                    <p:embed/>
                  </p:oleObj>
                </mc:Choice>
                <mc:Fallback>
                  <p:oleObj name="Equation" r:id="rId9" imgW="203112" imgH="228501" progId="Equation.3">
                    <p:embed/>
                    <p:pic>
                      <p:nvPicPr>
                        <p:cNvPr id="615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9125" y="1709738"/>
                          <a:ext cx="360363" cy="41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1" name="Object 12"/>
            <p:cNvGraphicFramePr>
              <a:graphicFrameLocks noChangeAspect="1"/>
            </p:cNvGraphicFramePr>
            <p:nvPr/>
          </p:nvGraphicFramePr>
          <p:xfrm>
            <a:off x="5653088" y="1565275"/>
            <a:ext cx="360362" cy="411163"/>
          </p:xfrm>
          <a:graphic>
            <a:graphicData uri="http://schemas.openxmlformats.org/presentationml/2006/ole">
              <mc:AlternateContent xmlns:mc="http://schemas.openxmlformats.org/markup-compatibility/2006">
                <mc:Choice xmlns:v="urn:schemas-microsoft-com:vml" Requires="v">
                  <p:oleObj name="Equation" r:id="rId11" imgW="203112" imgH="228501" progId="Equation.3">
                    <p:embed/>
                  </p:oleObj>
                </mc:Choice>
                <mc:Fallback>
                  <p:oleObj name="Equation" r:id="rId11" imgW="203112" imgH="228501" progId="Equation.3">
                    <p:embed/>
                    <p:pic>
                      <p:nvPicPr>
                        <p:cNvPr id="6151"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3088" y="1565275"/>
                          <a:ext cx="360362"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Egyenes összekötő 34"/>
            <p:cNvCxnSpPr/>
            <p:nvPr/>
          </p:nvCxnSpPr>
          <p:spPr>
            <a:xfrm rot="5400000" flipH="1" flipV="1">
              <a:off x="3205162" y="1997076"/>
              <a:ext cx="244792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179" name="Téglalap 35"/>
          <p:cNvSpPr>
            <a:spLocks noChangeArrowheads="1"/>
          </p:cNvSpPr>
          <p:nvPr/>
        </p:nvSpPr>
        <p:spPr bwMode="auto">
          <a:xfrm>
            <a:off x="4139952" y="6519446"/>
            <a:ext cx="5004048" cy="307777"/>
          </a:xfrm>
          <a:prstGeom prst="rect">
            <a:avLst/>
          </a:prstGeom>
          <a:noFill/>
          <a:ln w="9525">
            <a:noFill/>
            <a:miter lim="800000"/>
            <a:headEnd/>
            <a:tailEnd/>
          </a:ln>
        </p:spPr>
        <p:txBody>
          <a:bodyPr wrap="square">
            <a:spAutoFit/>
          </a:bodyPr>
          <a:lstStyle/>
          <a:p>
            <a:pPr marL="400050" marR="0" lvl="0" indent="-40005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70C0"/>
                </a:solidFill>
                <a:effectLst/>
                <a:uLnTx/>
                <a:uFillTx/>
                <a:latin typeface="Calibri" pitchFamily="34" charset="0"/>
                <a:ea typeface="+mn-ea"/>
                <a:cs typeface="+mn-cs"/>
              </a:rPr>
              <a:t>J. Bass et al., J. Phys.: Condens. Matter 19, 183201 (2007)</a:t>
            </a:r>
          </a:p>
        </p:txBody>
      </p:sp>
      <p:sp>
        <p:nvSpPr>
          <p:cNvPr id="37" name="Téglalap 35"/>
          <p:cNvSpPr>
            <a:spLocks noChangeArrowheads="1"/>
          </p:cNvSpPr>
          <p:nvPr/>
        </p:nvSpPr>
        <p:spPr bwMode="auto">
          <a:xfrm>
            <a:off x="5105400" y="6172200"/>
            <a:ext cx="4038600" cy="307777"/>
          </a:xfrm>
          <a:prstGeom prst="rect">
            <a:avLst/>
          </a:prstGeom>
          <a:noFill/>
          <a:ln w="9525">
            <a:noFill/>
            <a:miter lim="800000"/>
            <a:headEnd/>
            <a:tailEnd/>
          </a:ln>
        </p:spPr>
        <p:txBody>
          <a:bodyPr wrap="square">
            <a:spAutoFit/>
          </a:bodyPr>
          <a:lstStyle/>
          <a:p>
            <a:pPr marL="400050" marR="0" lvl="0" indent="-40005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70C0"/>
                </a:solidFill>
                <a:effectLst/>
                <a:uLnTx/>
                <a:uFillTx/>
                <a:latin typeface="Calibri" pitchFamily="34" charset="0"/>
                <a:ea typeface="+mn-ea"/>
                <a:cs typeface="+mn-cs"/>
              </a:rPr>
              <a:t>G. Schmidt et al., PRB </a:t>
            </a:r>
            <a:r>
              <a:rPr kumimoji="0" lang="en-US" sz="1400" b="1" i="1" u="none" strike="noStrike" kern="1200" cap="none" spc="0" normalizeH="0" baseline="0" noProof="0">
                <a:ln>
                  <a:noFill/>
                </a:ln>
                <a:solidFill>
                  <a:srgbClr val="0070C0"/>
                </a:solidFill>
                <a:effectLst/>
                <a:uLnTx/>
                <a:uFillTx/>
                <a:latin typeface="Calibri" pitchFamily="34" charset="0"/>
                <a:ea typeface="+mn-ea"/>
                <a:cs typeface="+mn-cs"/>
              </a:rPr>
              <a:t>62</a:t>
            </a:r>
            <a:r>
              <a:rPr kumimoji="0" lang="en-US" sz="1400" b="0" i="1" u="none" strike="noStrike" kern="1200" cap="none" spc="0" normalizeH="0" baseline="0" noProof="0">
                <a:ln>
                  <a:noFill/>
                </a:ln>
                <a:solidFill>
                  <a:srgbClr val="0070C0"/>
                </a:solidFill>
                <a:effectLst/>
                <a:uLnTx/>
                <a:uFillTx/>
                <a:latin typeface="Calibri" pitchFamily="34" charset="0"/>
                <a:ea typeface="+mn-ea"/>
                <a:cs typeface="+mn-cs"/>
              </a:rPr>
              <a:t>, R4790 (2000)</a:t>
            </a:r>
          </a:p>
        </p:txBody>
      </p:sp>
      <p:sp>
        <p:nvSpPr>
          <p:cNvPr id="40" name="TextBox 39"/>
          <p:cNvSpPr txBox="1"/>
          <p:nvPr/>
        </p:nvSpPr>
        <p:spPr>
          <a:xfrm>
            <a:off x="3048000" y="4901625"/>
            <a:ext cx="2438400" cy="584775"/>
          </a:xfrm>
          <a:prstGeom prst="rect">
            <a:avLst/>
          </a:prstGeom>
          <a:solidFill>
            <a:srgbClr val="0066CC"/>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mic Sans MS" pitchFamily="66" charset="0"/>
                <a:ea typeface="+mn-ea"/>
                <a:cs typeface="+mn-cs"/>
              </a:rPr>
              <a:t>The spin polarization drops at the interface</a:t>
            </a:r>
          </a:p>
        </p:txBody>
      </p:sp>
      <p:sp>
        <p:nvSpPr>
          <p:cNvPr id="32" name="Szövegdoboz 23"/>
          <p:cNvSpPr txBox="1">
            <a:spLocks noChangeArrowheads="1"/>
          </p:cNvSpPr>
          <p:nvPr/>
        </p:nvSpPr>
        <p:spPr bwMode="auto">
          <a:xfrm>
            <a:off x="251842" y="4121785"/>
            <a:ext cx="237594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itchFamily="34" charset="0"/>
                <a:ea typeface="+mn-ea"/>
                <a:cs typeface="+mn-cs"/>
              </a:rPr>
              <a:t>very low efficiency for semiconductors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itchFamily="34" charset="0"/>
                <a:ea typeface="+mn-ea"/>
                <a:cs typeface="+mn-cs"/>
              </a:rPr>
              <a:t>OK for metals and graphene</a:t>
            </a:r>
          </a:p>
        </p:txBody>
      </p:sp>
      <p:sp>
        <p:nvSpPr>
          <p:cNvPr id="33" name="Szövegdoboz 45"/>
          <p:cNvSpPr txBox="1">
            <a:spLocks noChangeArrowheads="1"/>
          </p:cNvSpPr>
          <p:nvPr/>
        </p:nvSpPr>
        <p:spPr bwMode="auto">
          <a:xfrm>
            <a:off x="6063778" y="3234878"/>
            <a:ext cx="2736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itchFamily="34" charset="0"/>
                <a:ea typeface="+mn-ea"/>
                <a:cs typeface="+mn-cs"/>
              </a:rPr>
              <a:t>exponential cutoff:</a:t>
            </a:r>
          </a:p>
        </p:txBody>
      </p:sp>
      <p:graphicFrame>
        <p:nvGraphicFramePr>
          <p:cNvPr id="34" name="Object 8"/>
          <p:cNvGraphicFramePr>
            <a:graphicFrameLocks noChangeAspect="1"/>
          </p:cNvGraphicFramePr>
          <p:nvPr/>
        </p:nvGraphicFramePr>
        <p:xfrm>
          <a:off x="8008168" y="2947541"/>
          <a:ext cx="1081087" cy="596900"/>
        </p:xfrm>
        <a:graphic>
          <a:graphicData uri="http://schemas.openxmlformats.org/presentationml/2006/ole">
            <mc:AlternateContent xmlns:mc="http://schemas.openxmlformats.org/markup-compatibility/2006">
              <mc:Choice xmlns:v="urn:schemas-microsoft-com:vml" Requires="v">
                <p:oleObj name="Equation" r:id="rId13" imgW="622030" imgH="342751" progId="Equation.3">
                  <p:embed/>
                </p:oleObj>
              </mc:Choice>
              <mc:Fallback>
                <p:oleObj name="Equation" r:id="rId13" imgW="622030" imgH="342751" progId="Equation.3">
                  <p:embed/>
                  <p:pic>
                    <p:nvPicPr>
                      <p:cNvPr id="34"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08168" y="2947541"/>
                        <a:ext cx="1081087"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Szövegdoboz 25"/>
          <p:cNvSpPr txBox="1">
            <a:spLocks noChangeArrowheads="1"/>
          </p:cNvSpPr>
          <p:nvPr/>
        </p:nvSpPr>
        <p:spPr bwMode="auto">
          <a:xfrm>
            <a:off x="250825" y="5623073"/>
            <a:ext cx="3600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itchFamily="34" charset="0"/>
                <a:ea typeface="+mn-ea"/>
                <a:cs typeface="+mn-cs"/>
              </a:rPr>
              <a:t>the amplitude of the GMR is proportional to the remaining spin polarization</a:t>
            </a:r>
          </a:p>
        </p:txBody>
      </p:sp>
      <p:sp>
        <p:nvSpPr>
          <p:cNvPr id="2" name="Szövegdoboz 5">
            <a:extLst>
              <a:ext uri="{FF2B5EF4-FFF2-40B4-BE49-F238E27FC236}">
                <a16:creationId xmlns:a16="http://schemas.microsoft.com/office/drawing/2014/main" id="{296C27F1-8C56-88A3-9DB6-3D1C56F8CE3A}"/>
              </a:ext>
            </a:extLst>
          </p:cNvPr>
          <p:cNvSpPr txBox="1">
            <a:spLocks noChangeArrowheads="1"/>
          </p:cNvSpPr>
          <p:nvPr/>
        </p:nvSpPr>
        <p:spPr bwMode="auto">
          <a:xfrm>
            <a:off x="134492" y="24882"/>
            <a:ext cx="54092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Spin injection</a:t>
            </a:r>
          </a:p>
        </p:txBody>
      </p:sp>
    </p:spTree>
    <p:extLst>
      <p:ext uri="{BB962C8B-B14F-4D97-AF65-F5344CB8AC3E}">
        <p14:creationId xmlns:p14="http://schemas.microsoft.com/office/powerpoint/2010/main" val="2265543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5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5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5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6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6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6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76"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6177"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pic>
        <p:nvPicPr>
          <p:cNvPr id="5" name="Picture 4">
            <a:extLst>
              <a:ext uri="{FF2B5EF4-FFF2-40B4-BE49-F238E27FC236}">
                <a16:creationId xmlns:a16="http://schemas.microsoft.com/office/drawing/2014/main" id="{B9058E31-50A2-82A8-45C4-6D397565A903}"/>
              </a:ext>
            </a:extLst>
          </p:cNvPr>
          <p:cNvPicPr>
            <a:picLocks noChangeAspect="1"/>
          </p:cNvPicPr>
          <p:nvPr/>
        </p:nvPicPr>
        <p:blipFill>
          <a:blip r:embed="rId2"/>
          <a:srcRect l="3748"/>
          <a:stretch/>
        </p:blipFill>
        <p:spPr>
          <a:xfrm>
            <a:off x="181103" y="1010572"/>
            <a:ext cx="6640942" cy="3573294"/>
          </a:xfrm>
          <a:prstGeom prst="rect">
            <a:avLst/>
          </a:prstGeom>
        </p:spPr>
      </p:pic>
      <p:pic>
        <p:nvPicPr>
          <p:cNvPr id="6" name="Kép 17" descr="graphene_nonlocal_setup.png">
            <a:extLst>
              <a:ext uri="{FF2B5EF4-FFF2-40B4-BE49-F238E27FC236}">
                <a16:creationId xmlns:a16="http://schemas.microsoft.com/office/drawing/2014/main" id="{BA20CD64-D7D2-C3B1-09C2-13C8B8A43E57}"/>
              </a:ext>
            </a:extLst>
          </p:cNvPr>
          <p:cNvPicPr>
            <a:picLocks noChangeAspect="1"/>
          </p:cNvPicPr>
          <p:nvPr/>
        </p:nvPicPr>
        <p:blipFill>
          <a:blip r:embed="rId3" cstate="print"/>
          <a:srcRect b="41081"/>
          <a:stretch/>
        </p:blipFill>
        <p:spPr>
          <a:xfrm>
            <a:off x="45190" y="4869072"/>
            <a:ext cx="4051996" cy="1651799"/>
          </a:xfrm>
          <a:prstGeom prst="rect">
            <a:avLst/>
          </a:prstGeom>
        </p:spPr>
      </p:pic>
      <p:pic>
        <p:nvPicPr>
          <p:cNvPr id="7" name="Kép 20" descr="graphene_nonlocal_meas.png">
            <a:extLst>
              <a:ext uri="{FF2B5EF4-FFF2-40B4-BE49-F238E27FC236}">
                <a16:creationId xmlns:a16="http://schemas.microsoft.com/office/drawing/2014/main" id="{34E979C3-0560-A034-5353-3DA6D906AA2C}"/>
              </a:ext>
            </a:extLst>
          </p:cNvPr>
          <p:cNvPicPr>
            <a:picLocks noChangeAspect="1"/>
          </p:cNvPicPr>
          <p:nvPr/>
        </p:nvPicPr>
        <p:blipFill>
          <a:blip r:embed="rId4" cstate="print"/>
          <a:stretch>
            <a:fillRect/>
          </a:stretch>
        </p:blipFill>
        <p:spPr>
          <a:xfrm>
            <a:off x="4301378" y="4583866"/>
            <a:ext cx="3198549" cy="2222213"/>
          </a:xfrm>
          <a:prstGeom prst="rect">
            <a:avLst/>
          </a:prstGeom>
        </p:spPr>
      </p:pic>
      <p:sp>
        <p:nvSpPr>
          <p:cNvPr id="8" name="Téglalap 28">
            <a:extLst>
              <a:ext uri="{FF2B5EF4-FFF2-40B4-BE49-F238E27FC236}">
                <a16:creationId xmlns:a16="http://schemas.microsoft.com/office/drawing/2014/main" id="{241613A9-6F3A-1E0E-CFA0-E29E2834646F}"/>
              </a:ext>
            </a:extLst>
          </p:cNvPr>
          <p:cNvSpPr/>
          <p:nvPr/>
        </p:nvSpPr>
        <p:spPr>
          <a:xfrm>
            <a:off x="45190" y="6599474"/>
            <a:ext cx="3456384" cy="276999"/>
          </a:xfrm>
          <a:prstGeom prst="rect">
            <a:avLst/>
          </a:prstGeom>
        </p:spPr>
        <p:txBody>
          <a:bodyPr wrap="square">
            <a:spAutoFit/>
          </a:bodyPr>
          <a:lstStyle/>
          <a:p>
            <a:pPr algn="l" eaLnBrk="1" fontAlgn="auto" hangingPunct="1">
              <a:spcBef>
                <a:spcPts val="0"/>
              </a:spcBef>
              <a:spcAft>
                <a:spcPts val="0"/>
              </a:spcAft>
            </a:pPr>
            <a:r>
              <a:rPr lang="en-US" sz="1200" i="1" dirty="0">
                <a:solidFill>
                  <a:prstClr val="black"/>
                </a:solidFill>
                <a:latin typeface="Calibri" panose="020F0502020204030204" pitchFamily="34" charset="0"/>
                <a:cs typeface="Calibri" panose="020F0502020204030204" pitchFamily="34" charset="0"/>
              </a:rPr>
              <a:t>N. </a:t>
            </a:r>
            <a:r>
              <a:rPr lang="en-US" sz="1200" i="1" dirty="0" err="1">
                <a:solidFill>
                  <a:prstClr val="black"/>
                </a:solidFill>
                <a:latin typeface="Calibri" panose="020F0502020204030204" pitchFamily="34" charset="0"/>
                <a:cs typeface="Calibri" panose="020F0502020204030204" pitchFamily="34" charset="0"/>
              </a:rPr>
              <a:t>Tombros</a:t>
            </a:r>
            <a:r>
              <a:rPr lang="en-US" sz="1200" i="1" dirty="0">
                <a:solidFill>
                  <a:prstClr val="black"/>
                </a:solidFill>
                <a:latin typeface="Calibri" panose="020F0502020204030204" pitchFamily="34" charset="0"/>
                <a:cs typeface="Calibri" panose="020F0502020204030204" pitchFamily="34" charset="0"/>
              </a:rPr>
              <a:t> </a:t>
            </a:r>
            <a:r>
              <a:rPr lang="hu-HU" sz="1200" i="1" dirty="0">
                <a:solidFill>
                  <a:prstClr val="black"/>
                </a:solidFill>
                <a:latin typeface="Calibri" panose="020F0502020204030204" pitchFamily="34" charset="0"/>
                <a:cs typeface="Calibri" panose="020F0502020204030204" pitchFamily="34" charset="0"/>
              </a:rPr>
              <a:t>et </a:t>
            </a:r>
            <a:r>
              <a:rPr lang="hu-HU" sz="1200" i="1" dirty="0" err="1">
                <a:solidFill>
                  <a:prstClr val="black"/>
                </a:solidFill>
                <a:latin typeface="Calibri" panose="020F0502020204030204" pitchFamily="34" charset="0"/>
                <a:cs typeface="Calibri" panose="020F0502020204030204" pitchFamily="34" charset="0"/>
              </a:rPr>
              <a:t>al</a:t>
            </a:r>
            <a:r>
              <a:rPr lang="en-US" sz="1200" i="1" dirty="0">
                <a:solidFill>
                  <a:prstClr val="black"/>
                </a:solidFill>
                <a:latin typeface="Calibri" panose="020F0502020204030204" pitchFamily="34" charset="0"/>
                <a:cs typeface="Calibri" panose="020F0502020204030204" pitchFamily="34" charset="0"/>
              </a:rPr>
              <a:t>, Nature, 448, 571 (2007)</a:t>
            </a:r>
          </a:p>
        </p:txBody>
      </p:sp>
      <p:sp>
        <p:nvSpPr>
          <p:cNvPr id="9" name="Szövegdoboz 44">
            <a:extLst>
              <a:ext uri="{FF2B5EF4-FFF2-40B4-BE49-F238E27FC236}">
                <a16:creationId xmlns:a16="http://schemas.microsoft.com/office/drawing/2014/main" id="{7088795B-2306-0A04-66D6-A69482F120F4}"/>
              </a:ext>
            </a:extLst>
          </p:cNvPr>
          <p:cNvSpPr txBox="1">
            <a:spLocks noChangeArrowheads="1"/>
          </p:cNvSpPr>
          <p:nvPr/>
        </p:nvSpPr>
        <p:spPr bwMode="auto">
          <a:xfrm>
            <a:off x="4969164" y="727561"/>
            <a:ext cx="41748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altLang="en-US" sz="1600" dirty="0">
                <a:latin typeface="Calibri" pitchFamily="34" charset="0"/>
              </a:rPr>
              <a:t>The imbalance of the chemical potentials can be detected, without the interference of the direct current path</a:t>
            </a:r>
          </a:p>
          <a:p>
            <a:pPr eaLnBrk="1" hangingPunct="1"/>
            <a:endParaRPr lang="en-US" altLang="en-US" sz="1600" dirty="0">
              <a:latin typeface="Calibri" pitchFamily="34" charset="0"/>
            </a:endParaRPr>
          </a:p>
        </p:txBody>
      </p:sp>
      <p:sp>
        <p:nvSpPr>
          <p:cNvPr id="10" name="Szövegdoboz 46">
            <a:extLst>
              <a:ext uri="{FF2B5EF4-FFF2-40B4-BE49-F238E27FC236}">
                <a16:creationId xmlns:a16="http://schemas.microsoft.com/office/drawing/2014/main" id="{5C02B125-1814-63AA-7763-35F0D9154D8C}"/>
              </a:ext>
            </a:extLst>
          </p:cNvPr>
          <p:cNvSpPr txBox="1">
            <a:spLocks noChangeArrowheads="1"/>
          </p:cNvSpPr>
          <p:nvPr/>
        </p:nvSpPr>
        <p:spPr bwMode="auto">
          <a:xfrm>
            <a:off x="4969165" y="1470578"/>
            <a:ext cx="41748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altLang="en-US" sz="1600" dirty="0">
                <a:latin typeface="Calibri" pitchFamily="34" charset="0"/>
              </a:rPr>
              <a:t>As the in-plane field is swept both the detector and injector switches (at different fields)</a:t>
            </a:r>
          </a:p>
          <a:p>
            <a:pPr algn="l" eaLnBrk="1" hangingPunct="1"/>
            <a:r>
              <a:rPr lang="en-US" altLang="en-US" sz="1600" dirty="0">
                <a:latin typeface="Calibri" pitchFamily="34" charset="0"/>
              </a:rPr>
              <a:t>From several samples</a:t>
            </a:r>
            <a:r>
              <a:rPr lang="hu-HU" altLang="en-US" sz="1600" dirty="0">
                <a:latin typeface="Calibri" pitchFamily="34" charset="0"/>
              </a:rPr>
              <a:t>,</a:t>
            </a:r>
            <a:r>
              <a:rPr lang="en-US" altLang="en-US" sz="1600" dirty="0">
                <a:latin typeface="Calibri" pitchFamily="34" charset="0"/>
              </a:rPr>
              <a:t> spin-diffusion length obtained</a:t>
            </a:r>
          </a:p>
        </p:txBody>
      </p:sp>
      <p:sp>
        <p:nvSpPr>
          <p:cNvPr id="11" name="Szövegdoboz 5">
            <a:extLst>
              <a:ext uri="{FF2B5EF4-FFF2-40B4-BE49-F238E27FC236}">
                <a16:creationId xmlns:a16="http://schemas.microsoft.com/office/drawing/2014/main" id="{7D5EAED9-9825-9BD0-557E-77EB44DE17B8}"/>
              </a:ext>
            </a:extLst>
          </p:cNvPr>
          <p:cNvSpPr txBox="1">
            <a:spLocks noChangeArrowheads="1"/>
          </p:cNvSpPr>
          <p:nvPr/>
        </p:nvSpPr>
        <p:spPr bwMode="auto">
          <a:xfrm>
            <a:off x="134492" y="24882"/>
            <a:ext cx="54092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Non-local spin measurement</a:t>
            </a:r>
          </a:p>
        </p:txBody>
      </p:sp>
    </p:spTree>
    <p:extLst>
      <p:ext uri="{BB962C8B-B14F-4D97-AF65-F5344CB8AC3E}">
        <p14:creationId xmlns:p14="http://schemas.microsoft.com/office/powerpoint/2010/main" val="1504004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Szövegdoboz 5"/>
          <p:cNvSpPr txBox="1">
            <a:spLocks noChangeArrowheads="1"/>
          </p:cNvSpPr>
          <p:nvPr/>
        </p:nvSpPr>
        <p:spPr bwMode="auto">
          <a:xfrm>
            <a:off x="0" y="0"/>
            <a:ext cx="61717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000" dirty="0" err="1">
                <a:latin typeface="Calibri" panose="020F0502020204030204" pitchFamily="34" charset="0"/>
                <a:cs typeface="Calibri" panose="020F0502020204030204" pitchFamily="34" charset="0"/>
              </a:rPr>
              <a:t>Hanle</a:t>
            </a:r>
            <a:r>
              <a:rPr lang="en-US" altLang="en-US" sz="3000" dirty="0">
                <a:latin typeface="Calibri" panose="020F0502020204030204" pitchFamily="34" charset="0"/>
                <a:cs typeface="Calibri" panose="020F0502020204030204" pitchFamily="34" charset="0"/>
              </a:rPr>
              <a:t> spin precession measurement </a:t>
            </a:r>
          </a:p>
          <a:p>
            <a:pPr eaLnBrk="1" hangingPunct="1"/>
            <a:endParaRPr lang="en-US" altLang="en-US" sz="3000" dirty="0">
              <a:latin typeface="Calibri" panose="020F0502020204030204" pitchFamily="34" charset="0"/>
              <a:cs typeface="Calibri" panose="020F0502020204030204" pitchFamily="34" charset="0"/>
            </a:endParaRPr>
          </a:p>
        </p:txBody>
      </p:sp>
      <p:sp>
        <p:nvSpPr>
          <p:cNvPr id="25606" name="Rectangle 4 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07" name="Rectangle 6 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08" name="Rectangle 8 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0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10" name="Rectangle 4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11" name="Rectangle 6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12" name="Rectangle 8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13"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14"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omic Sans MS" pitchFamily="66" charset="0"/>
            </a:endParaRPr>
          </a:p>
        </p:txBody>
      </p:sp>
      <p:sp>
        <p:nvSpPr>
          <p:cNvPr id="25620" name="Szövegdoboz 23"/>
          <p:cNvSpPr txBox="1">
            <a:spLocks noChangeArrowheads="1"/>
          </p:cNvSpPr>
          <p:nvPr/>
        </p:nvSpPr>
        <p:spPr bwMode="auto">
          <a:xfrm>
            <a:off x="4572000" y="4790872"/>
            <a:ext cx="43926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Calibri" pitchFamily="34" charset="0"/>
              </a:rPr>
              <a:t>In a 1D ballistic system a cosine precession is expected</a:t>
            </a:r>
          </a:p>
          <a:p>
            <a:pPr eaLnBrk="1" hangingPunct="1"/>
            <a:r>
              <a:rPr lang="en-US" altLang="en-US" sz="1600" dirty="0">
                <a:latin typeface="Calibri" pitchFamily="34" charset="0"/>
              </a:rPr>
              <a:t>Diffusion and relaxation makes it more complex</a:t>
            </a:r>
          </a:p>
          <a:p>
            <a:pPr eaLnBrk="1" hangingPunct="1"/>
            <a:r>
              <a:rPr lang="en-US" altLang="en-US" sz="1600" dirty="0">
                <a:latin typeface="Calibri" pitchFamily="34" charset="0"/>
              </a:rPr>
              <a:t>Spin relaxation time can be obtained from fitting</a:t>
            </a:r>
          </a:p>
          <a:p>
            <a:pPr eaLnBrk="1" hangingPunct="1"/>
            <a:r>
              <a:rPr lang="en-US" altLang="en-US" sz="1600" dirty="0">
                <a:latin typeface="Calibri" pitchFamily="34" charset="0"/>
              </a:rPr>
              <a:t>P/AP the </a:t>
            </a:r>
            <a:r>
              <a:rPr lang="hu-HU" altLang="en-US" sz="1600" dirty="0">
                <a:latin typeface="Calibri" pitchFamily="34" charset="0"/>
              </a:rPr>
              <a:t>si</a:t>
            </a:r>
            <a:r>
              <a:rPr lang="en-US" altLang="en-US" sz="1600" dirty="0" err="1">
                <a:latin typeface="Calibri" pitchFamily="34" charset="0"/>
              </a:rPr>
              <a:t>gn</a:t>
            </a:r>
            <a:r>
              <a:rPr lang="en-US" altLang="en-US" sz="1600" dirty="0">
                <a:latin typeface="Calibri" pitchFamily="34" charset="0"/>
              </a:rPr>
              <a:t> is opposite</a:t>
            </a:r>
            <a:r>
              <a:rPr lang="hu-HU" altLang="en-US" sz="1600" dirty="0">
                <a:latin typeface="Calibri" pitchFamily="34" charset="0"/>
              </a:rPr>
              <a:t> </a:t>
            </a:r>
            <a:endParaRPr lang="en-US" altLang="en-US" sz="1600" dirty="0">
              <a:latin typeface="Calibri" pitchFamily="34" charset="0"/>
            </a:endParaRPr>
          </a:p>
        </p:txBody>
      </p:sp>
      <p:grpSp>
        <p:nvGrpSpPr>
          <p:cNvPr id="48" name="Group 47"/>
          <p:cNvGrpSpPr/>
          <p:nvPr/>
        </p:nvGrpSpPr>
        <p:grpSpPr>
          <a:xfrm>
            <a:off x="129562" y="4189382"/>
            <a:ext cx="3854534" cy="2128337"/>
            <a:chOff x="3708400" y="5331498"/>
            <a:chExt cx="2206625" cy="1332827"/>
          </a:xfrm>
        </p:grpSpPr>
        <p:pic>
          <p:nvPicPr>
            <p:cNvPr id="25621" name="Kép 24" descr="graphene_nonlocal_precession.png"/>
            <p:cNvPicPr>
              <a:picLocks noChangeAspect="1"/>
            </p:cNvPicPr>
            <p:nvPr/>
          </p:nvPicPr>
          <p:blipFill rotWithShape="1">
            <a:blip r:embed="rId5" cstate="print">
              <a:extLst>
                <a:ext uri="{28A0092B-C50C-407E-A947-70E740481C1C}">
                  <a14:useLocalDpi xmlns:a14="http://schemas.microsoft.com/office/drawing/2010/main" val="0"/>
                </a:ext>
              </a:extLst>
            </a:blip>
            <a:srcRect t="48492"/>
            <a:stretch/>
          </p:blipFill>
          <p:spPr bwMode="auto">
            <a:xfrm>
              <a:off x="3708400" y="5331498"/>
              <a:ext cx="2206625" cy="133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Egyenes összekötő 32"/>
            <p:cNvCxnSpPr>
              <a:cxnSpLocks/>
            </p:cNvCxnSpPr>
            <p:nvPr/>
          </p:nvCxnSpPr>
          <p:spPr>
            <a:xfrm flipV="1">
              <a:off x="5292725" y="5331498"/>
              <a:ext cx="0" cy="126615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5626" name="Szövegdoboz 35"/>
          <p:cNvSpPr txBox="1">
            <a:spLocks noChangeArrowheads="1"/>
          </p:cNvSpPr>
          <p:nvPr/>
        </p:nvSpPr>
        <p:spPr bwMode="auto">
          <a:xfrm>
            <a:off x="2833416" y="6212897"/>
            <a:ext cx="17779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Calibri" panose="020F0502020204030204" pitchFamily="34" charset="0"/>
                <a:cs typeface="Calibri" panose="020F0502020204030204" pitchFamily="34" charset="0"/>
              </a:rPr>
              <a:t>rotation of 180° </a:t>
            </a:r>
          </a:p>
        </p:txBody>
      </p:sp>
      <p:pic>
        <p:nvPicPr>
          <p:cNvPr id="118789" name="Picture 5"/>
          <p:cNvPicPr>
            <a:picLocks noChangeAspect="1" noChangeArrowheads="1"/>
          </p:cNvPicPr>
          <p:nvPr/>
        </p:nvPicPr>
        <p:blipFill>
          <a:blip r:embed="rId6" cstate="print"/>
          <a:srcRect/>
          <a:stretch>
            <a:fillRect/>
          </a:stretch>
        </p:blipFill>
        <p:spPr bwMode="auto">
          <a:xfrm>
            <a:off x="12365" y="2577730"/>
            <a:ext cx="3779912" cy="1431653"/>
          </a:xfrm>
          <a:prstGeom prst="rect">
            <a:avLst/>
          </a:prstGeom>
          <a:noFill/>
          <a:ln w="9525">
            <a:noFill/>
            <a:miter lim="800000"/>
            <a:headEnd/>
            <a:tailEnd/>
          </a:ln>
        </p:spPr>
      </p:pic>
      <p:pic>
        <p:nvPicPr>
          <p:cNvPr id="49" name="Picture 48" descr="IguanaTex_tmp.png"/>
          <p:cNvPicPr>
            <a:picLocks noChangeAspect="1"/>
          </p:cNvPicPr>
          <p:nvPr>
            <p:custDataLst>
              <p:tags r:id="rId1"/>
            </p:custDataLst>
          </p:nvPr>
        </p:nvPicPr>
        <p:blipFill>
          <a:blip r:embed="rId7" cstate="print"/>
          <a:stretch>
            <a:fillRect/>
          </a:stretch>
        </p:blipFill>
        <p:spPr>
          <a:xfrm>
            <a:off x="4784557" y="3618654"/>
            <a:ext cx="2774337" cy="570728"/>
          </a:xfrm>
          <a:prstGeom prst="rect">
            <a:avLst/>
          </a:prstGeom>
        </p:spPr>
      </p:pic>
      <p:pic>
        <p:nvPicPr>
          <p:cNvPr id="40" name="Picture 39" descr="IguanaTex_tmp.png"/>
          <p:cNvPicPr>
            <a:picLocks noChangeAspect="1"/>
          </p:cNvPicPr>
          <p:nvPr>
            <p:custDataLst>
              <p:tags r:id="rId2"/>
            </p:custDataLst>
          </p:nvPr>
        </p:nvPicPr>
        <p:blipFill>
          <a:blip r:embed="rId8" cstate="print"/>
          <a:stretch>
            <a:fillRect/>
          </a:stretch>
        </p:blipFill>
        <p:spPr>
          <a:xfrm>
            <a:off x="6638702" y="4353732"/>
            <a:ext cx="1572617" cy="252931"/>
          </a:xfrm>
          <a:prstGeom prst="rect">
            <a:avLst/>
          </a:prstGeom>
        </p:spPr>
      </p:pic>
      <p:sp>
        <p:nvSpPr>
          <p:cNvPr id="41" name="TextBox 40"/>
          <p:cNvSpPr txBox="1"/>
          <p:nvPr/>
        </p:nvSpPr>
        <p:spPr>
          <a:xfrm>
            <a:off x="4500563" y="4353732"/>
            <a:ext cx="1671163" cy="338554"/>
          </a:xfrm>
          <a:prstGeom prst="rect">
            <a:avLst/>
          </a:prstGeom>
          <a:noFill/>
        </p:spPr>
        <p:txBody>
          <a:bodyPr wrap="none" rtlCol="0">
            <a:spAutoFit/>
          </a:bodyPr>
          <a:lstStyle/>
          <a:p>
            <a:r>
              <a:rPr lang="en-US" sz="1600" dirty="0">
                <a:latin typeface="Calibri" pitchFamily="34" charset="0"/>
              </a:rPr>
              <a:t>Larmor frequency</a:t>
            </a:r>
          </a:p>
        </p:txBody>
      </p:sp>
      <p:pic>
        <p:nvPicPr>
          <p:cNvPr id="3" name="Kép 17" descr="graphene_nonlocal_setup.png">
            <a:extLst>
              <a:ext uri="{FF2B5EF4-FFF2-40B4-BE49-F238E27FC236}">
                <a16:creationId xmlns:a16="http://schemas.microsoft.com/office/drawing/2014/main" id="{A007D63D-0FFB-B18E-F525-D6E6145A7AC3}"/>
              </a:ext>
            </a:extLst>
          </p:cNvPr>
          <p:cNvPicPr>
            <a:picLocks noChangeAspect="1"/>
          </p:cNvPicPr>
          <p:nvPr/>
        </p:nvPicPr>
        <p:blipFill>
          <a:blip r:embed="rId9" cstate="print"/>
          <a:srcRect b="41081"/>
          <a:stretch/>
        </p:blipFill>
        <p:spPr>
          <a:xfrm>
            <a:off x="129950" y="1041181"/>
            <a:ext cx="4051996" cy="1651799"/>
          </a:xfrm>
          <a:prstGeom prst="rect">
            <a:avLst/>
          </a:prstGeom>
        </p:spPr>
      </p:pic>
      <p:pic>
        <p:nvPicPr>
          <p:cNvPr id="4" name="Kép 20" descr="graphene_nonlocal_meas.png">
            <a:extLst>
              <a:ext uri="{FF2B5EF4-FFF2-40B4-BE49-F238E27FC236}">
                <a16:creationId xmlns:a16="http://schemas.microsoft.com/office/drawing/2014/main" id="{77EF65EF-7C0B-8356-8CB8-C6C59D053424}"/>
              </a:ext>
            </a:extLst>
          </p:cNvPr>
          <p:cNvPicPr>
            <a:picLocks noChangeAspect="1"/>
          </p:cNvPicPr>
          <p:nvPr/>
        </p:nvPicPr>
        <p:blipFill>
          <a:blip r:embed="rId10" cstate="print"/>
          <a:stretch>
            <a:fillRect/>
          </a:stretch>
        </p:blipFill>
        <p:spPr>
          <a:xfrm>
            <a:off x="4742308" y="743689"/>
            <a:ext cx="4051996" cy="2815151"/>
          </a:xfrm>
          <a:prstGeom prst="rect">
            <a:avLst/>
          </a:prstGeom>
        </p:spPr>
      </p:pic>
      <p:sp>
        <p:nvSpPr>
          <p:cNvPr id="5" name="Téglalap 28">
            <a:extLst>
              <a:ext uri="{FF2B5EF4-FFF2-40B4-BE49-F238E27FC236}">
                <a16:creationId xmlns:a16="http://schemas.microsoft.com/office/drawing/2014/main" id="{54ADE892-4EBE-3107-0953-6B2FE0C0A7ED}"/>
              </a:ext>
            </a:extLst>
          </p:cNvPr>
          <p:cNvSpPr/>
          <p:nvPr/>
        </p:nvSpPr>
        <p:spPr>
          <a:xfrm>
            <a:off x="335893" y="6664979"/>
            <a:ext cx="3456384" cy="276999"/>
          </a:xfrm>
          <a:prstGeom prst="rect">
            <a:avLst/>
          </a:prstGeom>
        </p:spPr>
        <p:txBody>
          <a:bodyPr wrap="square">
            <a:spAutoFit/>
          </a:bodyPr>
          <a:lstStyle/>
          <a:p>
            <a:pPr algn="l" eaLnBrk="1" fontAlgn="auto" hangingPunct="1">
              <a:spcBef>
                <a:spcPts val="0"/>
              </a:spcBef>
              <a:spcAft>
                <a:spcPts val="0"/>
              </a:spcAft>
            </a:pPr>
            <a:r>
              <a:rPr lang="en-US" sz="1200" i="1" dirty="0">
                <a:solidFill>
                  <a:prstClr val="black"/>
                </a:solidFill>
                <a:latin typeface="Calibri" panose="020F0502020204030204" pitchFamily="34" charset="0"/>
                <a:cs typeface="Calibri" panose="020F0502020204030204" pitchFamily="34" charset="0"/>
              </a:rPr>
              <a:t>N. </a:t>
            </a:r>
            <a:r>
              <a:rPr lang="en-US" sz="1200" i="1" dirty="0" err="1">
                <a:solidFill>
                  <a:prstClr val="black"/>
                </a:solidFill>
                <a:latin typeface="Calibri" panose="020F0502020204030204" pitchFamily="34" charset="0"/>
                <a:cs typeface="Calibri" panose="020F0502020204030204" pitchFamily="34" charset="0"/>
              </a:rPr>
              <a:t>Tombros</a:t>
            </a:r>
            <a:r>
              <a:rPr lang="en-US" sz="1200" i="1" dirty="0">
                <a:solidFill>
                  <a:prstClr val="black"/>
                </a:solidFill>
                <a:latin typeface="Calibri" panose="020F0502020204030204" pitchFamily="34" charset="0"/>
                <a:cs typeface="Calibri" panose="020F0502020204030204" pitchFamily="34" charset="0"/>
              </a:rPr>
              <a:t> </a:t>
            </a:r>
            <a:r>
              <a:rPr lang="hu-HU" sz="1200" i="1" dirty="0">
                <a:solidFill>
                  <a:prstClr val="black"/>
                </a:solidFill>
                <a:latin typeface="Calibri" panose="020F0502020204030204" pitchFamily="34" charset="0"/>
                <a:cs typeface="Calibri" panose="020F0502020204030204" pitchFamily="34" charset="0"/>
              </a:rPr>
              <a:t>et </a:t>
            </a:r>
            <a:r>
              <a:rPr lang="hu-HU" sz="1200" i="1" dirty="0" err="1">
                <a:solidFill>
                  <a:prstClr val="black"/>
                </a:solidFill>
                <a:latin typeface="Calibri" panose="020F0502020204030204" pitchFamily="34" charset="0"/>
                <a:cs typeface="Calibri" panose="020F0502020204030204" pitchFamily="34" charset="0"/>
              </a:rPr>
              <a:t>al</a:t>
            </a:r>
            <a:r>
              <a:rPr lang="en-US" sz="1200" i="1" dirty="0">
                <a:solidFill>
                  <a:prstClr val="black"/>
                </a:solidFill>
                <a:latin typeface="Calibri" panose="020F0502020204030204" pitchFamily="34" charset="0"/>
                <a:cs typeface="Calibri" panose="020F0502020204030204" pitchFamily="34" charset="0"/>
              </a:rPr>
              <a:t>, Nature, 448, 571 (2007)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0"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1"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8"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3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4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41"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42"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43"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44"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45" name="Rectangle 2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46"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aphicFrame>
        <p:nvGraphicFramePr>
          <p:cNvPr id="26648" name="Object 3"/>
          <p:cNvGraphicFramePr>
            <a:graphicFrameLocks noChangeAspect="1"/>
          </p:cNvGraphicFramePr>
          <p:nvPr/>
        </p:nvGraphicFramePr>
        <p:xfrm>
          <a:off x="0" y="908720"/>
          <a:ext cx="2411412" cy="2232986"/>
        </p:xfrm>
        <a:graphic>
          <a:graphicData uri="http://schemas.openxmlformats.org/presentationml/2006/ole">
            <mc:AlternateContent xmlns:mc="http://schemas.openxmlformats.org/markup-compatibility/2006">
              <mc:Choice xmlns:v="urn:schemas-microsoft-com:vml" Requires="v">
                <p:oleObj name="Corel PHOTO-PAINT 11.0 Image" r:id="rId2" imgW="2460952" imgH="2278095" progId="">
                  <p:embed/>
                </p:oleObj>
              </mc:Choice>
              <mc:Fallback>
                <p:oleObj name="Corel PHOTO-PAINT 11.0 Image" r:id="rId2" imgW="2460952" imgH="2278095" progId="">
                  <p:embed/>
                  <p:pic>
                    <p:nvPicPr>
                      <p:cNvPr id="2664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720"/>
                        <a:ext cx="2411412" cy="223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49" name="Szövegdoboz 49"/>
          <p:cNvSpPr txBox="1">
            <a:spLocks noChangeArrowheads="1"/>
          </p:cNvSpPr>
          <p:nvPr/>
        </p:nvSpPr>
        <p:spPr bwMode="auto">
          <a:xfrm>
            <a:off x="2483768" y="980728"/>
            <a:ext cx="3312716" cy="107721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Quasi-classical description</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the charge carriers moving in a perpendicular magnetic field are deflected due to the Lorentz force </a:t>
            </a:r>
          </a:p>
        </p:txBody>
      </p:sp>
      <p:sp>
        <p:nvSpPr>
          <p:cNvPr id="26651" name="Szövegdoboz 51"/>
          <p:cNvSpPr txBox="1">
            <a:spLocks noChangeArrowheads="1"/>
          </p:cNvSpPr>
          <p:nvPr/>
        </p:nvSpPr>
        <p:spPr bwMode="auto">
          <a:xfrm>
            <a:off x="5724128" y="692696"/>
            <a:ext cx="3419873" cy="5847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An electric field along the </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y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coordinate is built up</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in the sample</a:t>
            </a:r>
          </a:p>
        </p:txBody>
      </p:sp>
      <p:graphicFrame>
        <p:nvGraphicFramePr>
          <p:cNvPr id="26653" name="Object 5"/>
          <p:cNvGraphicFramePr>
            <a:graphicFrameLocks noChangeAspect="1"/>
          </p:cNvGraphicFramePr>
          <p:nvPr/>
        </p:nvGraphicFramePr>
        <p:xfrm>
          <a:off x="2627784" y="2204864"/>
          <a:ext cx="890588" cy="517525"/>
        </p:xfrm>
        <a:graphic>
          <a:graphicData uri="http://schemas.openxmlformats.org/presentationml/2006/ole">
            <mc:AlternateContent xmlns:mc="http://schemas.openxmlformats.org/markup-compatibility/2006">
              <mc:Choice xmlns:v="urn:schemas-microsoft-com:vml" Requires="v">
                <p:oleObj name="Egyenlet" r:id="rId4" imgW="672808" imgH="393529" progId="Equation.3">
                  <p:embed/>
                </p:oleObj>
              </mc:Choice>
              <mc:Fallback>
                <p:oleObj name="Egyenlet" r:id="rId4" imgW="672808" imgH="393529" progId="Equation.3">
                  <p:embed/>
                  <p:pic>
                    <p:nvPicPr>
                      <p:cNvPr id="2665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2204864"/>
                        <a:ext cx="890588" cy="517525"/>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pic>
        <p:nvPicPr>
          <p:cNvPr id="26654" name="Kép 54" descr="Hall_cross.png"/>
          <p:cNvPicPr>
            <a:picLocks noChangeAspect="1"/>
          </p:cNvPicPr>
          <p:nvPr/>
        </p:nvPicPr>
        <p:blipFill>
          <a:blip r:embed="rId6" cstate="print"/>
          <a:srcRect/>
          <a:stretch>
            <a:fillRect/>
          </a:stretch>
        </p:blipFill>
        <p:spPr bwMode="auto">
          <a:xfrm>
            <a:off x="6372200" y="1340768"/>
            <a:ext cx="2087563" cy="1425575"/>
          </a:xfrm>
          <a:prstGeom prst="rect">
            <a:avLst/>
          </a:prstGeom>
          <a:noFill/>
          <a:ln w="9525">
            <a:noFill/>
            <a:miter lim="800000"/>
            <a:headEnd/>
            <a:tailEnd/>
          </a:ln>
        </p:spPr>
      </p:pic>
      <p:sp>
        <p:nvSpPr>
          <p:cNvPr id="26655" name="Szövegdoboz 55"/>
          <p:cNvSpPr txBox="1">
            <a:spLocks noChangeArrowheads="1"/>
          </p:cNvSpPr>
          <p:nvPr/>
        </p:nvSpPr>
        <p:spPr bwMode="auto">
          <a:xfrm>
            <a:off x="8388424" y="2708920"/>
            <a:ext cx="360362" cy="3698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y</a:t>
            </a:r>
          </a:p>
        </p:txBody>
      </p:sp>
      <p:sp>
        <p:nvSpPr>
          <p:cNvPr id="2665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aphicFrame>
        <p:nvGraphicFramePr>
          <p:cNvPr id="26657" name="Object 6"/>
          <p:cNvGraphicFramePr>
            <a:graphicFrameLocks noChangeAspect="1"/>
          </p:cNvGraphicFramePr>
          <p:nvPr/>
        </p:nvGraphicFramePr>
        <p:xfrm>
          <a:off x="5959475" y="1700213"/>
          <a:ext cx="288925" cy="306387"/>
        </p:xfrm>
        <a:graphic>
          <a:graphicData uri="http://schemas.openxmlformats.org/presentationml/2006/ole">
            <mc:AlternateContent xmlns:mc="http://schemas.openxmlformats.org/markup-compatibility/2006">
              <mc:Choice xmlns:v="urn:schemas-microsoft-com:vml" Requires="v">
                <p:oleObj name="Equation" r:id="rId7" imgW="152268" imgH="164957" progId="Equation.3">
                  <p:embed/>
                </p:oleObj>
              </mc:Choice>
              <mc:Fallback>
                <p:oleObj name="Equation" r:id="rId7" imgW="152268" imgH="164957" progId="Equation.3">
                  <p:embed/>
                  <p:pic>
                    <p:nvPicPr>
                      <p:cNvPr id="2665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9475" y="1700213"/>
                        <a:ext cx="288925"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66" name="Rectangle 1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69"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71"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75"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26678"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pic>
        <p:nvPicPr>
          <p:cNvPr id="26658" name="Kép 58" descr="SHE_bar.png"/>
          <p:cNvPicPr>
            <a:picLocks noChangeAspect="1"/>
          </p:cNvPicPr>
          <p:nvPr/>
        </p:nvPicPr>
        <p:blipFill>
          <a:blip r:embed="rId9" cstate="print"/>
          <a:srcRect/>
          <a:stretch>
            <a:fillRect/>
          </a:stretch>
        </p:blipFill>
        <p:spPr bwMode="auto">
          <a:xfrm>
            <a:off x="60151" y="3583147"/>
            <a:ext cx="3097213" cy="1150938"/>
          </a:xfrm>
          <a:prstGeom prst="rect">
            <a:avLst/>
          </a:prstGeom>
          <a:noFill/>
          <a:ln w="9525">
            <a:noFill/>
            <a:miter lim="800000"/>
            <a:headEnd/>
            <a:tailEnd/>
          </a:ln>
        </p:spPr>
      </p:pic>
      <p:sp>
        <p:nvSpPr>
          <p:cNvPr id="26665" name="Szövegdoboz 69"/>
          <p:cNvSpPr txBox="1">
            <a:spLocks noChangeArrowheads="1"/>
          </p:cNvSpPr>
          <p:nvPr/>
        </p:nvSpPr>
        <p:spPr bwMode="auto">
          <a:xfrm>
            <a:off x="126988" y="4738172"/>
            <a:ext cx="3264882" cy="83099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No net voltage drops along the </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y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direction</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 but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an opposite spin polarization</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arises at the edges</a:t>
            </a:r>
          </a:p>
        </p:txBody>
      </p:sp>
      <p:grpSp>
        <p:nvGrpSpPr>
          <p:cNvPr id="4" name="Group 3">
            <a:extLst>
              <a:ext uri="{FF2B5EF4-FFF2-40B4-BE49-F238E27FC236}">
                <a16:creationId xmlns:a16="http://schemas.microsoft.com/office/drawing/2014/main" id="{9AD0DBCE-771F-3BFA-B671-96296483CC43}"/>
              </a:ext>
            </a:extLst>
          </p:cNvPr>
          <p:cNvGrpSpPr/>
          <p:nvPr/>
        </p:nvGrpSpPr>
        <p:grpSpPr>
          <a:xfrm>
            <a:off x="3903838" y="3583147"/>
            <a:ext cx="3000375" cy="1881187"/>
            <a:chOff x="6019800" y="3573463"/>
            <a:chExt cx="3000375" cy="1881187"/>
          </a:xfrm>
        </p:grpSpPr>
        <p:sp>
          <p:nvSpPr>
            <p:cNvPr id="26663" name="Szövegdoboz 64"/>
            <p:cNvSpPr txBox="1">
              <a:spLocks noChangeArrowheads="1"/>
            </p:cNvSpPr>
            <p:nvPr/>
          </p:nvSpPr>
          <p:spPr bwMode="auto">
            <a:xfrm>
              <a:off x="8540750" y="5084763"/>
              <a:ext cx="358775" cy="3698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mic Sans MS" pitchFamily="66" charset="0"/>
                  <a:ea typeface="+mn-ea"/>
                  <a:cs typeface="+mn-cs"/>
                </a:rPr>
                <a:t>y</a:t>
              </a:r>
            </a:p>
          </p:txBody>
        </p:sp>
        <p:grpSp>
          <p:nvGrpSpPr>
            <p:cNvPr id="3" name="Group 2">
              <a:extLst>
                <a:ext uri="{FF2B5EF4-FFF2-40B4-BE49-F238E27FC236}">
                  <a16:creationId xmlns:a16="http://schemas.microsoft.com/office/drawing/2014/main" id="{592802C8-7DA0-0F03-34B4-950C72DCCFF5}"/>
                </a:ext>
              </a:extLst>
            </p:cNvPr>
            <p:cNvGrpSpPr/>
            <p:nvPr/>
          </p:nvGrpSpPr>
          <p:grpSpPr>
            <a:xfrm>
              <a:off x="6019800" y="3573463"/>
              <a:ext cx="3000375" cy="1620837"/>
              <a:chOff x="6019800" y="3573463"/>
              <a:chExt cx="3000375" cy="1620837"/>
            </a:xfrm>
          </p:grpSpPr>
          <p:pic>
            <p:nvPicPr>
              <p:cNvPr id="26661" name="Kép 61" descr="SHE_cross.png"/>
              <p:cNvPicPr>
                <a:picLocks noChangeAspect="1"/>
              </p:cNvPicPr>
              <p:nvPr/>
            </p:nvPicPr>
            <p:blipFill>
              <a:blip r:embed="rId10" cstate="print"/>
              <a:srcRect/>
              <a:stretch>
                <a:fillRect/>
              </a:stretch>
            </p:blipFill>
            <p:spPr bwMode="auto">
              <a:xfrm>
                <a:off x="6380162" y="3716338"/>
                <a:ext cx="2163763" cy="1477962"/>
              </a:xfrm>
              <a:prstGeom prst="rect">
                <a:avLst/>
              </a:prstGeom>
              <a:noFill/>
              <a:ln w="9525">
                <a:noFill/>
                <a:miter lim="800000"/>
                <a:headEnd/>
                <a:tailEnd/>
              </a:ln>
            </p:spPr>
          </p:pic>
          <p:graphicFrame>
            <p:nvGraphicFramePr>
              <p:cNvPr id="26662" name="Object 8"/>
              <p:cNvGraphicFramePr>
                <a:graphicFrameLocks noChangeAspect="1"/>
              </p:cNvGraphicFramePr>
              <p:nvPr>
                <p:extLst>
                  <p:ext uri="{D42A27DB-BD31-4B8C-83A1-F6EECF244321}">
                    <p14:modId xmlns:p14="http://schemas.microsoft.com/office/powerpoint/2010/main" val="3790162822"/>
                  </p:ext>
                </p:extLst>
              </p:nvPr>
            </p:nvGraphicFramePr>
            <p:xfrm>
              <a:off x="6019800" y="3573463"/>
              <a:ext cx="288925" cy="306387"/>
            </p:xfrm>
            <a:graphic>
              <a:graphicData uri="http://schemas.openxmlformats.org/presentationml/2006/ole">
                <mc:AlternateContent xmlns:mc="http://schemas.openxmlformats.org/markup-compatibility/2006">
                  <mc:Choice xmlns:v="urn:schemas-microsoft-com:vml" Requires="v">
                    <p:oleObj name="Equation" r:id="rId11" imgW="152268" imgH="164957" progId="Equation.3">
                      <p:embed/>
                    </p:oleObj>
                  </mc:Choice>
                  <mc:Fallback>
                    <p:oleObj name="Equation" r:id="rId11" imgW="152268" imgH="164957" progId="Equation.3">
                      <p:embed/>
                      <p:pic>
                        <p:nvPicPr>
                          <p:cNvPr id="26662"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9800" y="3573463"/>
                            <a:ext cx="288925"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6" name="Egyenes összekötő nyíllal 85"/>
              <p:cNvCxnSpPr/>
              <p:nvPr/>
            </p:nvCxnSpPr>
            <p:spPr>
              <a:xfrm rot="5400000">
                <a:off x="8035925" y="4221163"/>
                <a:ext cx="433387" cy="1587"/>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26670" name="Object 12"/>
              <p:cNvGraphicFramePr>
                <a:graphicFrameLocks noChangeAspect="1"/>
              </p:cNvGraphicFramePr>
              <p:nvPr>
                <p:extLst>
                  <p:ext uri="{D42A27DB-BD31-4B8C-83A1-F6EECF244321}">
                    <p14:modId xmlns:p14="http://schemas.microsoft.com/office/powerpoint/2010/main" val="794076276"/>
                  </p:ext>
                </p:extLst>
              </p:nvPr>
            </p:nvGraphicFramePr>
            <p:xfrm>
              <a:off x="8396287" y="4076700"/>
              <a:ext cx="623888" cy="288925"/>
            </p:xfrm>
            <a:graphic>
              <a:graphicData uri="http://schemas.openxmlformats.org/presentationml/2006/ole">
                <mc:AlternateContent xmlns:mc="http://schemas.openxmlformats.org/markup-compatibility/2006">
                  <mc:Choice xmlns:v="urn:schemas-microsoft-com:vml" Requires="v">
                    <p:oleObj name="Equation" r:id="rId13" imgW="495085" imgH="228501" progId="Equation.3">
                      <p:embed/>
                    </p:oleObj>
                  </mc:Choice>
                  <mc:Fallback>
                    <p:oleObj name="Equation" r:id="rId13" imgW="495085" imgH="228501" progId="Equation.3">
                      <p:embed/>
                      <p:pic>
                        <p:nvPicPr>
                          <p:cNvPr id="2667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96287" y="4076700"/>
                            <a:ext cx="623888"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6674" name="Szövegdoboz 87"/>
          <p:cNvSpPr txBox="1">
            <a:spLocks noChangeArrowheads="1"/>
          </p:cNvSpPr>
          <p:nvPr/>
        </p:nvSpPr>
        <p:spPr bwMode="auto">
          <a:xfrm>
            <a:off x="590228" y="6147898"/>
            <a:ext cx="2667000" cy="3385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Small effect (10</a:t>
            </a:r>
            <a:r>
              <a:rPr kumimoji="0" lang="en-US" sz="1600" b="0" i="0" u="none" strike="noStrike" kern="1200" cap="none" spc="0" normalizeH="0" baseline="30000" noProof="0" dirty="0">
                <a:ln>
                  <a:noFill/>
                </a:ln>
                <a:solidFill>
                  <a:prstClr val="black"/>
                </a:solidFill>
                <a:effectLst/>
                <a:uLnTx/>
                <a:uFillTx/>
                <a:latin typeface="Calibri" pitchFamily="34" charset="0"/>
                <a:ea typeface="+mn-ea"/>
                <a:cs typeface="+mn-cs"/>
              </a:rPr>
              <a:t>6</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A</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/cm</a:t>
            </a:r>
            <a:r>
              <a:rPr kumimoji="0" lang="en-US" sz="1600" b="0" i="0" u="none" strike="noStrike" kern="1200" cap="none" spc="0" normalizeH="0" baseline="30000" noProof="0" dirty="0">
                <a:ln>
                  <a:noFill/>
                </a:ln>
                <a:solidFill>
                  <a:prstClr val="black"/>
                </a:solidFill>
                <a:effectLst/>
                <a:uLnTx/>
                <a:uFillTx/>
                <a:latin typeface="Calibri" pitchFamily="34" charset="0"/>
                <a:ea typeface="+mn-ea"/>
                <a:cs typeface="+mn-cs"/>
              </a:rPr>
              <a:t>2</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graphicFrame>
        <p:nvGraphicFramePr>
          <p:cNvPr id="26676" name="Object 16"/>
          <p:cNvGraphicFramePr>
            <a:graphicFrameLocks noChangeAspect="1"/>
          </p:cNvGraphicFramePr>
          <p:nvPr>
            <p:extLst>
              <p:ext uri="{D42A27DB-BD31-4B8C-83A1-F6EECF244321}">
                <p14:modId xmlns:p14="http://schemas.microsoft.com/office/powerpoint/2010/main" val="3582159870"/>
              </p:ext>
            </p:extLst>
          </p:nvPr>
        </p:nvGraphicFramePr>
        <p:xfrm>
          <a:off x="792148" y="6495552"/>
          <a:ext cx="1628775" cy="336550"/>
        </p:xfrm>
        <a:graphic>
          <a:graphicData uri="http://schemas.openxmlformats.org/presentationml/2006/ole">
            <mc:AlternateContent xmlns:mc="http://schemas.openxmlformats.org/markup-compatibility/2006">
              <mc:Choice xmlns:v="urn:schemas-microsoft-com:vml" Requires="v">
                <p:oleObj name="Equation" r:id="rId15" imgW="1104900" imgH="228600" progId="Equation.3">
                  <p:embed/>
                </p:oleObj>
              </mc:Choice>
              <mc:Fallback>
                <p:oleObj name="Equation" r:id="rId15" imgW="1104900" imgH="228600" progId="Equation.3">
                  <p:embed/>
                  <p:pic>
                    <p:nvPicPr>
                      <p:cNvPr id="26676"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148" y="6495552"/>
                        <a:ext cx="1628775"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79" name="Object 18"/>
          <p:cNvGraphicFramePr>
            <a:graphicFrameLocks noChangeAspect="1"/>
          </p:cNvGraphicFramePr>
          <p:nvPr>
            <p:extLst>
              <p:ext uri="{D42A27DB-BD31-4B8C-83A1-F6EECF244321}">
                <p14:modId xmlns:p14="http://schemas.microsoft.com/office/powerpoint/2010/main" val="794397978"/>
              </p:ext>
            </p:extLst>
          </p:nvPr>
        </p:nvGraphicFramePr>
        <p:xfrm>
          <a:off x="2879901" y="4290194"/>
          <a:ext cx="1023937" cy="376237"/>
        </p:xfrm>
        <a:graphic>
          <a:graphicData uri="http://schemas.openxmlformats.org/presentationml/2006/ole">
            <mc:AlternateContent xmlns:mc="http://schemas.openxmlformats.org/markup-compatibility/2006">
              <mc:Choice xmlns:v="urn:schemas-microsoft-com:vml" Requires="v">
                <p:oleObj name="Equation" r:id="rId17" imgW="723586" imgH="266584" progId="Equation.3">
                  <p:embed/>
                </p:oleObj>
              </mc:Choice>
              <mc:Fallback>
                <p:oleObj name="Equation" r:id="rId17" imgW="723586" imgH="266584" progId="Equation.3">
                  <p:embed/>
                  <p:pic>
                    <p:nvPicPr>
                      <p:cNvPr id="26679" name="Object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79901" y="4290194"/>
                        <a:ext cx="1023937" cy="376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80" name="Téglalap 56"/>
          <p:cNvSpPr>
            <a:spLocks noChangeArrowheads="1"/>
          </p:cNvSpPr>
          <p:nvPr/>
        </p:nvSpPr>
        <p:spPr bwMode="auto">
          <a:xfrm>
            <a:off x="3997511" y="6625284"/>
            <a:ext cx="3923928" cy="30777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J. E. Hirsch, Phys. Rev. </a:t>
            </a:r>
            <a:r>
              <a:rPr kumimoji="0" lang="en-US" sz="1400" b="0" i="1" u="none" strike="noStrike" kern="1200" cap="none" spc="0" normalizeH="0" baseline="0" noProof="0" dirty="0" err="1">
                <a:ln>
                  <a:noFill/>
                </a:ln>
                <a:solidFill>
                  <a:prstClr val="black"/>
                </a:solidFill>
                <a:effectLst/>
                <a:uLnTx/>
                <a:uFillTx/>
                <a:latin typeface="Calibri" pitchFamily="34" charset="0"/>
                <a:ea typeface="+mn-ea"/>
                <a:cs typeface="+mn-cs"/>
              </a:rPr>
              <a:t>Lett</a:t>
            </a:r>
            <a:r>
              <a:rPr kumimoji="0" lang="hu-HU" sz="1400" b="0" i="1"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US" sz="1400" b="0" i="1" u="none" strike="noStrike" kern="1200" cap="none" spc="0" normalizeH="0" baseline="0" noProof="0" dirty="0">
                <a:ln>
                  <a:noFill/>
                </a:ln>
                <a:solidFill>
                  <a:prstClr val="black"/>
                </a:solidFill>
                <a:effectLst/>
                <a:uLnTx/>
                <a:uFillTx/>
                <a:latin typeface="Calibri" pitchFamily="34" charset="0"/>
                <a:ea typeface="+mn-ea"/>
                <a:cs typeface="+mn-cs"/>
              </a:rPr>
              <a:t> 83, 1834 (1999)</a:t>
            </a:r>
          </a:p>
        </p:txBody>
      </p:sp>
      <p:sp>
        <p:nvSpPr>
          <p:cNvPr id="58" name="Line 14"/>
          <p:cNvSpPr>
            <a:spLocks noChangeShapeType="1"/>
          </p:cNvSpPr>
          <p:nvPr/>
        </p:nvSpPr>
        <p:spPr bwMode="auto">
          <a:xfrm>
            <a:off x="0" y="3140968"/>
            <a:ext cx="9144000" cy="0"/>
          </a:xfrm>
          <a:prstGeom prst="line">
            <a:avLst/>
          </a:prstGeom>
          <a:noFill/>
          <a:ln w="22225">
            <a:solidFill>
              <a:schemeClr val="tx1"/>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 name="TextBox 58"/>
          <p:cNvSpPr txBox="1"/>
          <p:nvPr/>
        </p:nvSpPr>
        <p:spPr>
          <a:xfrm>
            <a:off x="90785" y="5554023"/>
            <a:ext cx="3427587" cy="584775"/>
          </a:xfrm>
          <a:prstGeom prst="rect">
            <a:avLst/>
          </a:prstGeom>
          <a:solidFill>
            <a:srgbClr val="0066CC"/>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rPr>
              <a:t>Does not require an external magnetic field nor a</a:t>
            </a:r>
            <a:r>
              <a:rPr kumimoji="0" lang="hu-HU" sz="1600" b="0" i="0" u="none" strike="noStrike" kern="1200" cap="none" spc="0" normalizeH="0" baseline="0" noProof="0" dirty="0">
                <a:ln>
                  <a:noFill/>
                </a:ln>
                <a:solidFill>
                  <a:prstClr val="white"/>
                </a:solidFill>
                <a:effectLst/>
                <a:uLnTx/>
                <a:uFillTx/>
                <a:latin typeface="Calibri" pitchFamily="34" charset="0"/>
                <a:ea typeface="+mn-ea"/>
                <a:cs typeface="+mn-cs"/>
              </a:rPr>
              <a:t> FM ele</a:t>
            </a:r>
            <a:r>
              <a:rPr kumimoji="0" lang="en-US" sz="1600" b="0" i="0" u="none" strike="noStrike" kern="1200" cap="none" spc="0" normalizeH="0" baseline="0" noProof="0" dirty="0" err="1">
                <a:ln>
                  <a:noFill/>
                </a:ln>
                <a:solidFill>
                  <a:prstClr val="white"/>
                </a:solidFill>
                <a:effectLst/>
                <a:uLnTx/>
                <a:uFillTx/>
                <a:latin typeface="Calibri" pitchFamily="34" charset="0"/>
                <a:ea typeface="+mn-ea"/>
                <a:cs typeface="+mn-cs"/>
              </a:rPr>
              <a:t>ctrode</a:t>
            </a:r>
            <a:r>
              <a:rPr kumimoji="0" lang="hu-HU" sz="1600" b="0" i="0" u="none" strike="noStrike" kern="1200" cap="none" spc="0" normalizeH="0" baseline="0" noProof="0" dirty="0">
                <a:ln>
                  <a:noFill/>
                </a:ln>
                <a:solidFill>
                  <a:prstClr val="white"/>
                </a:solidFill>
                <a:effectLst/>
                <a:uLnTx/>
                <a:uFillTx/>
                <a:latin typeface="Calibri" pitchFamily="34" charset="0"/>
                <a:ea typeface="+mn-ea"/>
                <a:cs typeface="+mn-cs"/>
              </a:rPr>
              <a:t>!</a:t>
            </a:r>
            <a:endPar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56" name="Text Box 60"/>
          <p:cNvSpPr txBox="1">
            <a:spLocks noChangeArrowheads="1"/>
          </p:cNvSpPr>
          <p:nvPr/>
        </p:nvSpPr>
        <p:spPr bwMode="auto">
          <a:xfrm>
            <a:off x="26693" y="71835"/>
            <a:ext cx="2582823" cy="55399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3000" i="0" u="none" strike="noStrike" kern="1200" cap="none" spc="0" normalizeH="0" baseline="0" noProof="0" dirty="0">
                <a:ln>
                  <a:noFill/>
                </a:ln>
                <a:solidFill>
                  <a:srgbClr val="000000"/>
                </a:solidFill>
                <a:effectLst/>
                <a:uLnTx/>
                <a:uFillTx/>
                <a:latin typeface="Calibri" pitchFamily="34" charset="0"/>
                <a:ea typeface="+mn-ea"/>
                <a:cs typeface="+mn-cs"/>
              </a:rPr>
              <a:t>Spin Hall effect</a:t>
            </a:r>
          </a:p>
        </p:txBody>
      </p:sp>
      <p:sp>
        <p:nvSpPr>
          <p:cNvPr id="66" name="TextBox 65"/>
          <p:cNvSpPr txBox="1"/>
          <p:nvPr/>
        </p:nvSpPr>
        <p:spPr>
          <a:xfrm>
            <a:off x="890587" y="3930932"/>
            <a:ext cx="309700"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k</a:t>
            </a:r>
            <a:r>
              <a:rPr kumimoji="0" lang="hu-HU" sz="1600" b="0" i="0" u="none" strike="noStrike" kern="1200" cap="none" spc="0" normalizeH="0" baseline="-25000" noProof="0" dirty="0">
                <a:ln>
                  <a:noFill/>
                </a:ln>
                <a:solidFill>
                  <a:prstClr val="black"/>
                </a:solidFill>
                <a:effectLst/>
                <a:uLnTx/>
                <a:uFillTx/>
                <a:latin typeface="Calibri" pitchFamily="34" charset="0"/>
                <a:ea typeface="+mn-ea"/>
                <a:cs typeface="+mn-cs"/>
              </a:rPr>
              <a:t>i</a:t>
            </a:r>
            <a:endParaRPr kumimoji="0" lang="en-US" sz="1600" b="0" i="0" u="none" strike="noStrike" kern="1200" cap="none" spc="0" normalizeH="0" baseline="-25000" noProof="0" dirty="0">
              <a:ln>
                <a:noFill/>
              </a:ln>
              <a:solidFill>
                <a:prstClr val="black"/>
              </a:solidFill>
              <a:effectLst/>
              <a:uLnTx/>
              <a:uFillTx/>
              <a:latin typeface="Calibri" pitchFamily="34" charset="0"/>
              <a:ea typeface="+mn-ea"/>
              <a:cs typeface="+mn-cs"/>
            </a:endParaRPr>
          </a:p>
        </p:txBody>
      </p:sp>
      <p:sp>
        <p:nvSpPr>
          <p:cNvPr id="67" name="TextBox 66"/>
          <p:cNvSpPr txBox="1"/>
          <p:nvPr/>
        </p:nvSpPr>
        <p:spPr>
          <a:xfrm>
            <a:off x="2097492" y="3861136"/>
            <a:ext cx="31931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Calibri" pitchFamily="34" charset="0"/>
                <a:ea typeface="+mn-ea"/>
                <a:cs typeface="+mn-cs"/>
              </a:rPr>
              <a:t>k</a:t>
            </a:r>
            <a:r>
              <a:rPr kumimoji="0" lang="hu-HU" sz="1600" b="0" i="0" u="none" strike="noStrike" kern="1200" cap="none" spc="0" normalizeH="0" baseline="-25000" noProof="0" dirty="0">
                <a:ln>
                  <a:noFill/>
                </a:ln>
                <a:solidFill>
                  <a:prstClr val="black"/>
                </a:solidFill>
                <a:effectLst/>
                <a:uLnTx/>
                <a:uFillTx/>
                <a:latin typeface="Calibri" pitchFamily="34" charset="0"/>
                <a:ea typeface="+mn-ea"/>
                <a:cs typeface="+mn-cs"/>
              </a:rPr>
              <a:t>f</a:t>
            </a:r>
            <a:endParaRPr kumimoji="0" lang="en-US" sz="1600" b="0" i="0" u="none" strike="noStrike" kern="1200" cap="none" spc="0" normalizeH="0" baseline="-25000" noProof="0" dirty="0">
              <a:ln>
                <a:noFill/>
              </a:ln>
              <a:solidFill>
                <a:prstClr val="black"/>
              </a:solidFill>
              <a:effectLst/>
              <a:uLnTx/>
              <a:uFillTx/>
              <a:latin typeface="Calibri" pitchFamily="34" charset="0"/>
              <a:ea typeface="+mn-ea"/>
              <a:cs typeface="+mn-cs"/>
            </a:endParaRPr>
          </a:p>
        </p:txBody>
      </p:sp>
      <p:pic>
        <p:nvPicPr>
          <p:cNvPr id="5" name="Picture 2">
            <a:extLst>
              <a:ext uri="{FF2B5EF4-FFF2-40B4-BE49-F238E27FC236}">
                <a16:creationId xmlns:a16="http://schemas.microsoft.com/office/drawing/2014/main" id="{17E09619-7FB9-7483-7ADD-47F8A5DC2D85}"/>
              </a:ext>
            </a:extLst>
          </p:cNvPr>
          <p:cNvPicPr>
            <a:picLocks noChangeAspect="1" noChangeArrowheads="1"/>
          </p:cNvPicPr>
          <p:nvPr/>
        </p:nvPicPr>
        <p:blipFill>
          <a:blip r:embed="rId19" cstate="print"/>
          <a:srcRect l="8889" t="23112" r="64444" b="10222"/>
          <a:stretch>
            <a:fillRect/>
          </a:stretch>
        </p:blipFill>
        <p:spPr bwMode="auto">
          <a:xfrm>
            <a:off x="6850405" y="3209505"/>
            <a:ext cx="2093746" cy="3271478"/>
          </a:xfrm>
          <a:prstGeom prst="rect">
            <a:avLst/>
          </a:prstGeom>
          <a:noFill/>
          <a:ln w="9525">
            <a:noFill/>
            <a:miter lim="800000"/>
            <a:headEnd/>
            <a:tailEnd/>
          </a:ln>
        </p:spPr>
      </p:pic>
      <p:sp>
        <p:nvSpPr>
          <p:cNvPr id="6" name="TextBox 5">
            <a:extLst>
              <a:ext uri="{FF2B5EF4-FFF2-40B4-BE49-F238E27FC236}">
                <a16:creationId xmlns:a16="http://schemas.microsoft.com/office/drawing/2014/main" id="{5B070AD0-AAB1-DF66-4C14-22756E1C2B92}"/>
              </a:ext>
            </a:extLst>
          </p:cNvPr>
          <p:cNvSpPr txBox="1"/>
          <p:nvPr/>
        </p:nvSpPr>
        <p:spPr>
          <a:xfrm>
            <a:off x="3721963" y="6360922"/>
            <a:ext cx="3635896" cy="307777"/>
          </a:xfrm>
          <a:prstGeom prst="rect">
            <a:avLst/>
          </a:prstGeom>
          <a:noFill/>
        </p:spPr>
        <p:txBody>
          <a:bodyPr wrap="square" rtlCol="0">
            <a:spAutoFit/>
          </a:bodyPr>
          <a:lstStyle/>
          <a:p>
            <a:r>
              <a:rPr lang="hu-HU" sz="1400" i="1" dirty="0">
                <a:latin typeface="Calibri" pitchFamily="34" charset="0"/>
              </a:rPr>
              <a:t>Y. K. Kato et al.</a:t>
            </a:r>
            <a:r>
              <a:rPr lang="en-US" sz="1400" i="1" dirty="0">
                <a:latin typeface="Calibri" pitchFamily="34" charset="0"/>
              </a:rPr>
              <a:t>, </a:t>
            </a:r>
            <a:r>
              <a:rPr lang="hu-HU" sz="1400" i="1" dirty="0">
                <a:latin typeface="Calibri" pitchFamily="34" charset="0"/>
              </a:rPr>
              <a:t>Science</a:t>
            </a:r>
            <a:r>
              <a:rPr lang="en-US" sz="1400" i="1" dirty="0">
                <a:latin typeface="Calibri" pitchFamily="34" charset="0"/>
              </a:rPr>
              <a:t> </a:t>
            </a:r>
            <a:r>
              <a:rPr lang="hu-HU" sz="1400" b="1" i="1" dirty="0">
                <a:latin typeface="Calibri" pitchFamily="34" charset="0"/>
              </a:rPr>
              <a:t>306</a:t>
            </a:r>
            <a:r>
              <a:rPr lang="en-US" sz="1400" i="1" dirty="0">
                <a:latin typeface="Calibri" pitchFamily="34" charset="0"/>
              </a:rPr>
              <a:t>, </a:t>
            </a:r>
            <a:r>
              <a:rPr lang="hu-HU" sz="1400" i="1" dirty="0">
                <a:latin typeface="Calibri" pitchFamily="34" charset="0"/>
              </a:rPr>
              <a:t>1910</a:t>
            </a:r>
            <a:r>
              <a:rPr lang="en-US" sz="1400" i="1" dirty="0">
                <a:latin typeface="Calibri" pitchFamily="34" charset="0"/>
              </a:rPr>
              <a:t> (</a:t>
            </a:r>
            <a:r>
              <a:rPr lang="hu-HU" sz="1400" i="1" dirty="0">
                <a:latin typeface="Calibri" pitchFamily="34" charset="0"/>
              </a:rPr>
              <a:t>2004</a:t>
            </a:r>
            <a:r>
              <a:rPr lang="en-US" sz="1400" i="1" dirty="0">
                <a:latin typeface="Calibri" pitchFamily="34" charset="0"/>
              </a:rPr>
              <a:t>).</a:t>
            </a:r>
            <a:endParaRPr lang="hu-HU" sz="1400" i="1" dirty="0">
              <a:latin typeface="Calibri" pitchFamily="34" charset="0"/>
            </a:endParaRPr>
          </a:p>
        </p:txBody>
      </p:sp>
      <p:sp>
        <p:nvSpPr>
          <p:cNvPr id="7" name="Szövegdoboz 69">
            <a:extLst>
              <a:ext uri="{FF2B5EF4-FFF2-40B4-BE49-F238E27FC236}">
                <a16:creationId xmlns:a16="http://schemas.microsoft.com/office/drawing/2014/main" id="{90CB9A59-5375-A161-DD15-F53CE7A27038}"/>
              </a:ext>
            </a:extLst>
          </p:cNvPr>
          <p:cNvSpPr txBox="1">
            <a:spLocks noChangeArrowheads="1"/>
          </p:cNvSpPr>
          <p:nvPr/>
        </p:nvSpPr>
        <p:spPr bwMode="auto">
          <a:xfrm>
            <a:off x="4192763" y="5348893"/>
            <a:ext cx="3264882" cy="5847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Spin polarization – detected by magneto optics</a:t>
            </a:r>
          </a:p>
        </p:txBody>
      </p:sp>
      <p:sp>
        <p:nvSpPr>
          <p:cNvPr id="26647" name="Szövegdoboz 45"/>
          <p:cNvSpPr txBox="1">
            <a:spLocks noChangeArrowheads="1"/>
          </p:cNvSpPr>
          <p:nvPr/>
        </p:nvSpPr>
        <p:spPr bwMode="auto">
          <a:xfrm>
            <a:off x="307852" y="694369"/>
            <a:ext cx="1600200" cy="3385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itchFamily="34" charset="0"/>
                <a:ea typeface="+mn-ea"/>
                <a:cs typeface="+mn-cs"/>
              </a:rPr>
              <a:t>Hall effect:</a:t>
            </a:r>
          </a:p>
        </p:txBody>
      </p:sp>
    </p:spTree>
    <p:extLst>
      <p:ext uri="{BB962C8B-B14F-4D97-AF65-F5344CB8AC3E}">
        <p14:creationId xmlns:p14="http://schemas.microsoft.com/office/powerpoint/2010/main" val="20070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zövegdoboz 42"/>
          <p:cNvSpPr txBox="1"/>
          <p:nvPr/>
        </p:nvSpPr>
        <p:spPr>
          <a:xfrm>
            <a:off x="180748" y="3773"/>
            <a:ext cx="4039054"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Quantum in electronics</a:t>
            </a:r>
          </a:p>
        </p:txBody>
      </p:sp>
      <p:sp>
        <p:nvSpPr>
          <p:cNvPr id="25" name="Szövegdoboz 24"/>
          <p:cNvSpPr txBox="1"/>
          <p:nvPr/>
        </p:nvSpPr>
        <p:spPr>
          <a:xfrm>
            <a:off x="304800" y="2438400"/>
            <a:ext cx="5852756" cy="954107"/>
          </a:xfrm>
          <a:prstGeom prst="rect">
            <a:avLst/>
          </a:prstGeom>
          <a:noFill/>
        </p:spPr>
        <p:txBody>
          <a:bodyPr wrap="none" rtlCol="0">
            <a:spAutoFit/>
          </a:bodyPr>
          <a:lstStyle/>
          <a:p>
            <a:pPr algn="l" eaLnBrk="1" fontAlgn="auto" hangingPunct="1">
              <a:spcBef>
                <a:spcPts val="0"/>
              </a:spcBef>
              <a:spcAft>
                <a:spcPts val="0"/>
              </a:spcAft>
            </a:pPr>
            <a:r>
              <a:rPr lang="en-US" sz="2800" b="1" dirty="0" err="1">
                <a:solidFill>
                  <a:srgbClr val="000000"/>
                </a:solidFill>
                <a:latin typeface="Calibri"/>
              </a:rPr>
              <a:t>Nanoscale</a:t>
            </a:r>
            <a:r>
              <a:rPr lang="en-US" sz="2800" b="1" dirty="0">
                <a:solidFill>
                  <a:srgbClr val="000000"/>
                </a:solidFill>
                <a:latin typeface="Calibri"/>
              </a:rPr>
              <a:t> objects: </a:t>
            </a:r>
          </a:p>
          <a:p>
            <a:pPr algn="l" eaLnBrk="1" fontAlgn="auto" hangingPunct="1">
              <a:spcBef>
                <a:spcPts val="0"/>
              </a:spcBef>
              <a:spcAft>
                <a:spcPts val="0"/>
              </a:spcAft>
            </a:pPr>
            <a:r>
              <a:rPr lang="en-US" sz="2800" dirty="0">
                <a:solidFill>
                  <a:srgbClr val="000000"/>
                </a:solidFill>
                <a:latin typeface="Calibri"/>
              </a:rPr>
              <a:t>If L ≈ </a:t>
            </a:r>
            <a:r>
              <a:rPr lang="el-GR" sz="2800" dirty="0">
                <a:solidFill>
                  <a:srgbClr val="000000"/>
                </a:solidFill>
                <a:latin typeface="Calibri"/>
              </a:rPr>
              <a:t>λ</a:t>
            </a:r>
            <a:r>
              <a:rPr lang="en-US" sz="1400" dirty="0">
                <a:solidFill>
                  <a:srgbClr val="000000"/>
                </a:solidFill>
                <a:latin typeface="Calibri"/>
              </a:rPr>
              <a:t>F </a:t>
            </a:r>
            <a:r>
              <a:rPr lang="en-US" sz="2800" dirty="0">
                <a:solidFill>
                  <a:srgbClr val="000000"/>
                </a:solidFill>
                <a:latin typeface="Calibri"/>
              </a:rPr>
              <a:t>or L</a:t>
            </a:r>
            <a:r>
              <a:rPr lang="en-US" sz="1400" dirty="0">
                <a:solidFill>
                  <a:srgbClr val="000000"/>
                </a:solidFill>
                <a:latin typeface="Calibri"/>
              </a:rPr>
              <a:t> </a:t>
            </a:r>
            <a:r>
              <a:rPr lang="el-GR" sz="1400" dirty="0">
                <a:solidFill>
                  <a:srgbClr val="000000"/>
                </a:solidFill>
                <a:latin typeface="Calibri"/>
              </a:rPr>
              <a:t>φ</a:t>
            </a:r>
            <a:r>
              <a:rPr lang="en-US" sz="1400" dirty="0">
                <a:solidFill>
                  <a:srgbClr val="000000"/>
                </a:solidFill>
                <a:latin typeface="Calibri"/>
              </a:rPr>
              <a:t> </a:t>
            </a:r>
            <a:r>
              <a:rPr lang="en-US" sz="2800" dirty="0">
                <a:solidFill>
                  <a:srgbClr val="000000"/>
                </a:solidFill>
                <a:latin typeface="Calibri"/>
              </a:rPr>
              <a:t>various quantum effects….</a:t>
            </a:r>
          </a:p>
        </p:txBody>
      </p:sp>
      <p:grpSp>
        <p:nvGrpSpPr>
          <p:cNvPr id="2" name="Csoportba foglalás 9"/>
          <p:cNvGrpSpPr/>
          <p:nvPr/>
        </p:nvGrpSpPr>
        <p:grpSpPr>
          <a:xfrm flipH="1">
            <a:off x="2283819" y="4867275"/>
            <a:ext cx="2098764" cy="914400"/>
            <a:chOff x="-346164" y="1286691"/>
            <a:chExt cx="2098764" cy="914400"/>
          </a:xfrm>
        </p:grpSpPr>
        <p:sp>
          <p:nvSpPr>
            <p:cNvPr id="29" name="Lekerekített téglalap 28"/>
            <p:cNvSpPr/>
            <p:nvPr/>
          </p:nvSpPr>
          <p:spPr bwMode="auto">
            <a:xfrm>
              <a:off x="457200" y="1371600"/>
              <a:ext cx="1295400" cy="762000"/>
            </a:xfrm>
            <a:prstGeom prst="roundRect">
              <a:avLst>
                <a:gd name="adj" fmla="val 29429"/>
              </a:avLst>
            </a:prstGeom>
            <a:solidFill>
              <a:schemeClr val="tx2">
                <a:lumMod val="50000"/>
                <a:lumOff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C00000"/>
                </a:solidFill>
                <a:effectLst>
                  <a:outerShdw blurRad="38100" dist="38100" dir="2700000" algn="tl">
                    <a:srgbClr val="000000">
                      <a:alpha val="43137"/>
                    </a:srgbClr>
                  </a:outerShdw>
                </a:effectLst>
              </a:endParaRPr>
            </a:p>
          </p:txBody>
        </p:sp>
        <p:sp>
          <p:nvSpPr>
            <p:cNvPr id="30" name="Téglalap 29"/>
            <p:cNvSpPr/>
            <p:nvPr/>
          </p:nvSpPr>
          <p:spPr bwMode="auto">
            <a:xfrm>
              <a:off x="-346164" y="1286691"/>
              <a:ext cx="1143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C00000"/>
                </a:solidFill>
                <a:effectLst>
                  <a:outerShdw blurRad="38100" dist="38100" dir="2700000" algn="tl">
                    <a:srgbClr val="000000">
                      <a:alpha val="43137"/>
                    </a:srgbClr>
                  </a:outerShdw>
                </a:effectLst>
                <a:latin typeface="Calibri"/>
              </a:endParaRPr>
            </a:p>
          </p:txBody>
        </p:sp>
      </p:grpSp>
      <p:sp>
        <p:nvSpPr>
          <p:cNvPr id="31" name="Rectangle 2"/>
          <p:cNvSpPr txBox="1">
            <a:spLocks noChangeArrowheads="1"/>
          </p:cNvSpPr>
          <p:nvPr/>
        </p:nvSpPr>
        <p:spPr bwMode="auto">
          <a:xfrm>
            <a:off x="328612" y="3352800"/>
            <a:ext cx="7596188" cy="568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l" eaLnBrk="1" hangingPunct="1">
              <a:defRPr/>
            </a:pPr>
            <a:r>
              <a:rPr lang="en-US" sz="2800" b="1" kern="0" dirty="0">
                <a:solidFill>
                  <a:srgbClr val="000000"/>
                </a:solidFill>
                <a:latin typeface="Calibri"/>
              </a:rPr>
              <a:t>E.g. Quantum Dot </a:t>
            </a:r>
            <a:r>
              <a:rPr lang="en-US" sz="2800" kern="0" dirty="0">
                <a:solidFill>
                  <a:srgbClr val="000000"/>
                </a:solidFill>
                <a:latin typeface="Calibri"/>
              </a:rPr>
              <a:t>(Artificial atom)</a:t>
            </a:r>
          </a:p>
        </p:txBody>
      </p:sp>
      <p:sp>
        <p:nvSpPr>
          <p:cNvPr id="34" name="Szövegdoboz 33"/>
          <p:cNvSpPr txBox="1"/>
          <p:nvPr/>
        </p:nvSpPr>
        <p:spPr>
          <a:xfrm>
            <a:off x="3810000" y="4710752"/>
            <a:ext cx="606256" cy="1107996"/>
          </a:xfrm>
          <a:prstGeom prst="rect">
            <a:avLst/>
          </a:prstGeom>
          <a:noFill/>
        </p:spPr>
        <p:txBody>
          <a:bodyPr wrap="none" rtlCol="0">
            <a:spAutoFit/>
          </a:bodyPr>
          <a:lstStyle/>
          <a:p>
            <a:pPr algn="l" eaLnBrk="1" fontAlgn="auto" hangingPunct="1">
              <a:spcBef>
                <a:spcPts val="0"/>
              </a:spcBef>
              <a:spcAft>
                <a:spcPts val="0"/>
              </a:spcAft>
            </a:pPr>
            <a:r>
              <a:rPr lang="en-US" sz="6600" b="1" dirty="0">
                <a:solidFill>
                  <a:srgbClr val="000000"/>
                </a:solidFill>
                <a:latin typeface="Calibri"/>
              </a:rPr>
              <a:t>=</a:t>
            </a:r>
          </a:p>
        </p:txBody>
      </p:sp>
      <p:grpSp>
        <p:nvGrpSpPr>
          <p:cNvPr id="3" name="Csoportba foglalás 10"/>
          <p:cNvGrpSpPr/>
          <p:nvPr/>
        </p:nvGrpSpPr>
        <p:grpSpPr>
          <a:xfrm>
            <a:off x="-685800" y="4867275"/>
            <a:ext cx="2098764" cy="914400"/>
            <a:chOff x="-346164" y="1286691"/>
            <a:chExt cx="2098764" cy="914400"/>
          </a:xfrm>
        </p:grpSpPr>
        <p:sp>
          <p:nvSpPr>
            <p:cNvPr id="37" name="Lekerekített téglalap 36"/>
            <p:cNvSpPr/>
            <p:nvPr/>
          </p:nvSpPr>
          <p:spPr bwMode="auto">
            <a:xfrm>
              <a:off x="457200" y="1371600"/>
              <a:ext cx="1295400" cy="762000"/>
            </a:xfrm>
            <a:prstGeom prst="roundRect">
              <a:avLst>
                <a:gd name="adj" fmla="val 29429"/>
              </a:avLst>
            </a:prstGeom>
            <a:solidFill>
              <a:schemeClr val="tx2">
                <a:lumMod val="50000"/>
                <a:lumOff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38" name="Téglalap 37"/>
            <p:cNvSpPr/>
            <p:nvPr/>
          </p:nvSpPr>
          <p:spPr bwMode="auto">
            <a:xfrm>
              <a:off x="-346164" y="1286691"/>
              <a:ext cx="1143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grpSp>
      <p:sp>
        <p:nvSpPr>
          <p:cNvPr id="39" name="Ellipszis 38"/>
          <p:cNvSpPr/>
          <p:nvPr/>
        </p:nvSpPr>
        <p:spPr bwMode="auto">
          <a:xfrm>
            <a:off x="1497873" y="4981575"/>
            <a:ext cx="685800" cy="685800"/>
          </a:xfrm>
          <a:prstGeom prst="ellipse">
            <a:avLst/>
          </a:prstGeom>
          <a:solidFill>
            <a:srgbClr val="FFFF66"/>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40" name="Szövegdoboz 39"/>
          <p:cNvSpPr txBox="1"/>
          <p:nvPr/>
        </p:nvSpPr>
        <p:spPr>
          <a:xfrm>
            <a:off x="685800" y="4936034"/>
            <a:ext cx="460382" cy="769441"/>
          </a:xfrm>
          <a:prstGeom prst="rect">
            <a:avLst/>
          </a:prstGeom>
          <a:noFill/>
        </p:spPr>
        <p:txBody>
          <a:bodyPr wrap="none" rtlCol="0">
            <a:spAutoFit/>
          </a:bodyPr>
          <a:lstStyle/>
          <a:p>
            <a:pPr algn="l" eaLnBrk="1" fontAlgn="auto" hangingPunct="1">
              <a:spcBef>
                <a:spcPts val="0"/>
              </a:spcBef>
              <a:spcAft>
                <a:spcPts val="0"/>
              </a:spcAft>
            </a:pPr>
            <a:r>
              <a:rPr lang="en-US" sz="4400" b="1" dirty="0">
                <a:solidFill>
                  <a:srgbClr val="FFFFFF"/>
                </a:solidFill>
                <a:latin typeface="Calibri"/>
              </a:rPr>
              <a:t>E</a:t>
            </a:r>
          </a:p>
        </p:txBody>
      </p:sp>
      <p:sp>
        <p:nvSpPr>
          <p:cNvPr id="41" name="Szövegdoboz 40"/>
          <p:cNvSpPr txBox="1"/>
          <p:nvPr/>
        </p:nvSpPr>
        <p:spPr>
          <a:xfrm>
            <a:off x="1457325" y="5005254"/>
            <a:ext cx="724878" cy="584775"/>
          </a:xfrm>
          <a:prstGeom prst="rect">
            <a:avLst/>
          </a:prstGeom>
          <a:noFill/>
        </p:spPr>
        <p:txBody>
          <a:bodyPr wrap="none" rtlCol="0">
            <a:spAutoFit/>
          </a:bodyPr>
          <a:lstStyle/>
          <a:p>
            <a:pPr algn="l" eaLnBrk="1" fontAlgn="auto" hangingPunct="1">
              <a:spcBef>
                <a:spcPts val="0"/>
              </a:spcBef>
              <a:spcAft>
                <a:spcPts val="0"/>
              </a:spcAft>
            </a:pPr>
            <a:r>
              <a:rPr lang="en-US" sz="3200" b="1" dirty="0">
                <a:solidFill>
                  <a:srgbClr val="000000"/>
                </a:solidFill>
                <a:latin typeface="Calibri"/>
              </a:rPr>
              <a:t>QD</a:t>
            </a:r>
          </a:p>
        </p:txBody>
      </p:sp>
      <p:sp>
        <p:nvSpPr>
          <p:cNvPr id="42" name="Szövegdoboz 41"/>
          <p:cNvSpPr txBox="1"/>
          <p:nvPr/>
        </p:nvSpPr>
        <p:spPr>
          <a:xfrm>
            <a:off x="2549436" y="4943475"/>
            <a:ext cx="460382" cy="769441"/>
          </a:xfrm>
          <a:prstGeom prst="rect">
            <a:avLst/>
          </a:prstGeom>
          <a:noFill/>
        </p:spPr>
        <p:txBody>
          <a:bodyPr wrap="none" rtlCol="0">
            <a:spAutoFit/>
          </a:bodyPr>
          <a:lstStyle/>
          <a:p>
            <a:pPr algn="l" eaLnBrk="1" fontAlgn="auto" hangingPunct="1">
              <a:spcBef>
                <a:spcPts val="0"/>
              </a:spcBef>
              <a:spcAft>
                <a:spcPts val="0"/>
              </a:spcAft>
            </a:pPr>
            <a:r>
              <a:rPr lang="en-US" sz="4400" b="1" dirty="0">
                <a:solidFill>
                  <a:srgbClr val="FFFFFF"/>
                </a:solidFill>
                <a:latin typeface="Calibri"/>
              </a:rPr>
              <a:t>E</a:t>
            </a:r>
            <a:endParaRPr lang="en-US" sz="4400" b="1" dirty="0">
              <a:solidFill>
                <a:srgbClr val="000000"/>
              </a:solidFill>
              <a:latin typeface="Calibri"/>
            </a:endParaRPr>
          </a:p>
        </p:txBody>
      </p:sp>
      <p:grpSp>
        <p:nvGrpSpPr>
          <p:cNvPr id="4" name="Csoportba foglalás 62"/>
          <p:cNvGrpSpPr/>
          <p:nvPr/>
        </p:nvGrpSpPr>
        <p:grpSpPr>
          <a:xfrm>
            <a:off x="5441950" y="4648200"/>
            <a:ext cx="1447800" cy="1447800"/>
            <a:chOff x="5441950" y="1000125"/>
            <a:chExt cx="1447800" cy="1447800"/>
          </a:xfrm>
        </p:grpSpPr>
        <p:sp>
          <p:nvSpPr>
            <p:cNvPr id="48" name="Szövegdoboz 47"/>
            <p:cNvSpPr txBox="1"/>
            <p:nvPr/>
          </p:nvSpPr>
          <p:spPr>
            <a:xfrm>
              <a:off x="5536550" y="1000125"/>
              <a:ext cx="362600" cy="369332"/>
            </a:xfrm>
            <a:prstGeom prst="rect">
              <a:avLst/>
            </a:prstGeom>
            <a:noFill/>
          </p:spPr>
          <p:txBody>
            <a:bodyPr wrap="none" rtlCol="0">
              <a:spAutoFit/>
            </a:bodyPr>
            <a:lstStyle/>
            <a:p>
              <a:pPr algn="l" eaLnBrk="1" fontAlgn="auto" hangingPunct="1">
                <a:spcBef>
                  <a:spcPts val="0"/>
                </a:spcBef>
                <a:spcAft>
                  <a:spcPts val="0"/>
                </a:spcAft>
              </a:pPr>
              <a:r>
                <a:rPr lang="el-GR" sz="1800" dirty="0">
                  <a:solidFill>
                    <a:srgbClr val="000000"/>
                  </a:solidFill>
                  <a:latin typeface="Calibri"/>
                </a:rPr>
                <a:t>λ</a:t>
              </a:r>
              <a:r>
                <a:rPr lang="en-US" sz="1050" dirty="0">
                  <a:solidFill>
                    <a:srgbClr val="000000"/>
                  </a:solidFill>
                  <a:latin typeface="Calibri"/>
                </a:rPr>
                <a:t>F</a:t>
              </a:r>
              <a:endParaRPr lang="en-US" sz="1800" dirty="0">
                <a:solidFill>
                  <a:srgbClr val="000000"/>
                </a:solidFill>
                <a:latin typeface="Calibri"/>
              </a:endParaRPr>
            </a:p>
          </p:txBody>
        </p:sp>
        <p:sp>
          <p:nvSpPr>
            <p:cNvPr id="49" name="Téglalap 48"/>
            <p:cNvSpPr/>
            <p:nvPr/>
          </p:nvSpPr>
          <p:spPr bwMode="auto">
            <a:xfrm>
              <a:off x="6496050" y="1000125"/>
              <a:ext cx="228600" cy="1371600"/>
            </a:xfrm>
            <a:prstGeom prst="rect">
              <a:avLst/>
            </a:prstGeom>
            <a:solidFill>
              <a:srgbClr val="B2B2B2"/>
            </a:solidFill>
            <a:ln w="19050" cap="flat" cmpd="sng" algn="ctr">
              <a:solidFill>
                <a:schemeClr val="tx1"/>
              </a:solidFill>
              <a:prstDash val="solid"/>
              <a:round/>
              <a:headEnd type="none" w="med" len="med"/>
              <a:tailEnd type="none" w="med" len="med"/>
            </a:ln>
            <a:effectLst/>
            <a:scene3d>
              <a:camera prst="orthographicFront"/>
              <a:lightRig rig="threePt" dir="t"/>
            </a:scene3d>
            <a:sp3d prstMaterial="dkEdge"/>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50" name="Egyenes összekötő 49"/>
            <p:cNvCxnSpPr/>
            <p:nvPr/>
          </p:nvCxnSpPr>
          <p:spPr bwMode="auto">
            <a:xfrm>
              <a:off x="5441950" y="2295525"/>
              <a:ext cx="2286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1" name="Egyenes összekötő 50"/>
            <p:cNvCxnSpPr/>
            <p:nvPr/>
          </p:nvCxnSpPr>
          <p:spPr bwMode="auto">
            <a:xfrm>
              <a:off x="5835650" y="2293901"/>
              <a:ext cx="666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2" name="Téglalap 51"/>
            <p:cNvSpPr/>
            <p:nvPr/>
          </p:nvSpPr>
          <p:spPr bwMode="auto">
            <a:xfrm>
              <a:off x="5607050" y="1000125"/>
              <a:ext cx="228600" cy="1371600"/>
            </a:xfrm>
            <a:prstGeom prst="rect">
              <a:avLst/>
            </a:prstGeom>
            <a:solidFill>
              <a:srgbClr val="B2B2B2"/>
            </a:solidFill>
            <a:ln w="19050" cap="flat" cmpd="sng" algn="ctr">
              <a:solidFill>
                <a:schemeClr val="tx1"/>
              </a:solidFill>
              <a:prstDash val="solid"/>
              <a:round/>
              <a:headEnd type="none" w="med" len="med"/>
              <a:tailEnd type="none" w="med" len="med"/>
            </a:ln>
            <a:effectLst/>
            <a:scene3d>
              <a:camera prst="orthographicFront"/>
              <a:lightRig rig="threePt" dir="t"/>
            </a:scene3d>
            <a:sp3d prstMaterial="dkEdge"/>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53" name="Téglalap 52"/>
            <p:cNvSpPr/>
            <p:nvPr/>
          </p:nvSpPr>
          <p:spPr bwMode="auto">
            <a:xfrm>
              <a:off x="5441950" y="2305253"/>
              <a:ext cx="1447800" cy="142672"/>
            </a:xfrm>
            <a:prstGeom prst="rect">
              <a:avLst/>
            </a:prstGeom>
            <a:solidFill>
              <a:srgbClr val="B2B2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54" name="Egyenes összekötő 53"/>
            <p:cNvCxnSpPr/>
            <p:nvPr/>
          </p:nvCxnSpPr>
          <p:spPr bwMode="auto">
            <a:xfrm>
              <a:off x="6731000" y="2295525"/>
              <a:ext cx="1524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5" name="Csoportba foglalás 57"/>
            <p:cNvGrpSpPr/>
            <p:nvPr/>
          </p:nvGrpSpPr>
          <p:grpSpPr>
            <a:xfrm>
              <a:off x="5886132" y="1914525"/>
              <a:ext cx="514668" cy="412598"/>
              <a:chOff x="6012116" y="914400"/>
              <a:chExt cx="514668" cy="412598"/>
            </a:xfrm>
          </p:grpSpPr>
          <p:sp>
            <p:nvSpPr>
              <p:cNvPr id="58" name="Szövegdoboz 57"/>
              <p:cNvSpPr txBox="1"/>
              <p:nvPr/>
            </p:nvSpPr>
            <p:spPr>
              <a:xfrm>
                <a:off x="6172200" y="914400"/>
                <a:ext cx="354584" cy="369332"/>
              </a:xfrm>
              <a:prstGeom prst="rect">
                <a:avLst/>
              </a:prstGeom>
              <a:noFill/>
            </p:spPr>
            <p:txBody>
              <a:bodyPr wrap="none" rtlCol="0">
                <a:spAutoFit/>
              </a:bodyPr>
              <a:lstStyle/>
              <a:p>
                <a:pPr algn="l" eaLnBrk="1" fontAlgn="auto" hangingPunct="1">
                  <a:spcBef>
                    <a:spcPts val="0"/>
                  </a:spcBef>
                  <a:spcAft>
                    <a:spcPts val="0"/>
                  </a:spcAft>
                </a:pPr>
                <a:r>
                  <a:rPr lang="el-GR" sz="1800" dirty="0">
                    <a:solidFill>
                      <a:srgbClr val="000000"/>
                    </a:solidFill>
                    <a:latin typeface="Calibri"/>
                  </a:rPr>
                  <a:t>λ</a:t>
                </a:r>
                <a:r>
                  <a:rPr lang="en-US" sz="1050" dirty="0">
                    <a:solidFill>
                      <a:srgbClr val="000000"/>
                    </a:solidFill>
                    <a:latin typeface="Calibri"/>
                  </a:rPr>
                  <a:t>F</a:t>
                </a:r>
                <a:endParaRPr lang="en-US" sz="1800" dirty="0">
                  <a:solidFill>
                    <a:srgbClr val="000000"/>
                  </a:solidFill>
                  <a:latin typeface="Calibri"/>
                </a:endParaRPr>
              </a:p>
            </p:txBody>
          </p:sp>
          <p:sp>
            <p:nvSpPr>
              <p:cNvPr id="59" name="Szövegdoboz 58"/>
              <p:cNvSpPr txBox="1"/>
              <p:nvPr/>
            </p:nvSpPr>
            <p:spPr>
              <a:xfrm>
                <a:off x="6012116" y="957666"/>
                <a:ext cx="300082"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srgbClr val="000000"/>
                    </a:solidFill>
                    <a:latin typeface="Calibri"/>
                  </a:rPr>
                  <a:t>~</a:t>
                </a:r>
              </a:p>
            </p:txBody>
          </p:sp>
        </p:grpSp>
        <p:cxnSp>
          <p:nvCxnSpPr>
            <p:cNvPr id="57" name="Egyenes összekötő nyíllal 56"/>
            <p:cNvCxnSpPr/>
            <p:nvPr/>
          </p:nvCxnSpPr>
          <p:spPr bwMode="auto">
            <a:xfrm>
              <a:off x="5835650" y="1989137"/>
              <a:ext cx="660400" cy="1588"/>
            </a:xfrm>
            <a:prstGeom prst="straightConnector1">
              <a:avLst/>
            </a:prstGeom>
            <a:solidFill>
              <a:schemeClr val="accent1"/>
            </a:solidFill>
            <a:ln w="9525" cap="flat" cmpd="sng" algn="ctr">
              <a:solidFill>
                <a:schemeClr val="tx1"/>
              </a:solidFill>
              <a:prstDash val="solid"/>
              <a:round/>
              <a:headEnd type="arrow"/>
              <a:tailEnd type="arrow"/>
            </a:ln>
            <a:effectLst/>
          </p:spPr>
        </p:cxnSp>
      </p:grpSp>
      <p:sp>
        <p:nvSpPr>
          <p:cNvPr id="60" name="Téglalap 59"/>
          <p:cNvSpPr/>
          <p:nvPr/>
        </p:nvSpPr>
        <p:spPr bwMode="auto">
          <a:xfrm>
            <a:off x="1781175" y="4324350"/>
            <a:ext cx="152400" cy="533400"/>
          </a:xfrm>
          <a:prstGeom prst="rect">
            <a:avLst/>
          </a:prstGeom>
          <a:solidFill>
            <a:srgbClr val="FFFF9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61" name="Szalagív 60"/>
          <p:cNvSpPr/>
          <p:nvPr/>
        </p:nvSpPr>
        <p:spPr bwMode="auto">
          <a:xfrm>
            <a:off x="1485900" y="4829175"/>
            <a:ext cx="714375" cy="400050"/>
          </a:xfrm>
          <a:prstGeom prst="blockArc">
            <a:avLst>
              <a:gd name="adj1" fmla="val 10800000"/>
              <a:gd name="adj2" fmla="val 0"/>
              <a:gd name="adj3" fmla="val 17857"/>
            </a:avLst>
          </a:prstGeom>
          <a:solidFill>
            <a:srgbClr val="FFFF9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62" name="Ív 61"/>
          <p:cNvSpPr/>
          <p:nvPr/>
        </p:nvSpPr>
        <p:spPr bwMode="auto">
          <a:xfrm rot="18967190">
            <a:off x="5328687" y="4867275"/>
            <a:ext cx="762000" cy="762000"/>
          </a:xfrm>
          <a:prstGeom prst="arc">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63" name="Ív 62"/>
          <p:cNvSpPr/>
          <p:nvPr/>
        </p:nvSpPr>
        <p:spPr bwMode="auto">
          <a:xfrm rot="18967190">
            <a:off x="6224037" y="4872588"/>
            <a:ext cx="762000" cy="762000"/>
          </a:xfrm>
          <a:prstGeom prst="arc">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64" name="Szövegdoboz 63"/>
          <p:cNvSpPr txBox="1"/>
          <p:nvPr/>
        </p:nvSpPr>
        <p:spPr>
          <a:xfrm>
            <a:off x="5791200" y="4574143"/>
            <a:ext cx="352982" cy="369332"/>
          </a:xfrm>
          <a:prstGeom prst="rect">
            <a:avLst/>
          </a:prstGeom>
          <a:noFill/>
        </p:spPr>
        <p:txBody>
          <a:bodyPr wrap="none" rtlCol="0">
            <a:spAutoFit/>
          </a:bodyPr>
          <a:lstStyle/>
          <a:p>
            <a:pPr algn="l" eaLnBrk="1" fontAlgn="auto" hangingPunct="1">
              <a:spcBef>
                <a:spcPts val="0"/>
              </a:spcBef>
              <a:spcAft>
                <a:spcPts val="0"/>
              </a:spcAft>
            </a:pPr>
            <a:r>
              <a:rPr lang="el-GR" sz="1800" kern="0" dirty="0">
                <a:solidFill>
                  <a:sysClr val="windowText" lastClr="000000"/>
                </a:solidFill>
                <a:latin typeface="Calibri"/>
              </a:rPr>
              <a:t>Γ</a:t>
            </a:r>
            <a:r>
              <a:rPr lang="en-US" sz="1050" kern="0" dirty="0">
                <a:solidFill>
                  <a:sysClr val="windowText" lastClr="000000"/>
                </a:solidFill>
                <a:latin typeface="Calibri"/>
              </a:rPr>
              <a:t>1</a:t>
            </a:r>
            <a:endParaRPr lang="en-US" sz="1800" dirty="0">
              <a:solidFill>
                <a:srgbClr val="000000"/>
              </a:solidFill>
              <a:latin typeface="Calibri"/>
            </a:endParaRPr>
          </a:p>
        </p:txBody>
      </p:sp>
      <p:sp>
        <p:nvSpPr>
          <p:cNvPr id="65" name="Szövegdoboz 64"/>
          <p:cNvSpPr txBox="1"/>
          <p:nvPr/>
        </p:nvSpPr>
        <p:spPr>
          <a:xfrm>
            <a:off x="6679674" y="4572000"/>
            <a:ext cx="349776" cy="369332"/>
          </a:xfrm>
          <a:prstGeom prst="rect">
            <a:avLst/>
          </a:prstGeom>
          <a:noFill/>
        </p:spPr>
        <p:txBody>
          <a:bodyPr wrap="none" rtlCol="0">
            <a:spAutoFit/>
          </a:bodyPr>
          <a:lstStyle/>
          <a:p>
            <a:pPr algn="l" eaLnBrk="1" fontAlgn="auto" hangingPunct="1">
              <a:spcBef>
                <a:spcPts val="0"/>
              </a:spcBef>
              <a:spcAft>
                <a:spcPts val="0"/>
              </a:spcAft>
            </a:pPr>
            <a:r>
              <a:rPr lang="el-GR" sz="1800" kern="0" dirty="0">
                <a:solidFill>
                  <a:sysClr val="windowText" lastClr="000000"/>
                </a:solidFill>
                <a:latin typeface="Calibri"/>
              </a:rPr>
              <a:t>Γ</a:t>
            </a:r>
            <a:r>
              <a:rPr lang="en-US" sz="1050" kern="0" dirty="0">
                <a:solidFill>
                  <a:sysClr val="windowText" lastClr="000000"/>
                </a:solidFill>
                <a:latin typeface="Calibri"/>
              </a:rPr>
              <a:t>2</a:t>
            </a:r>
            <a:endParaRPr lang="en-US" sz="1800" dirty="0">
              <a:solidFill>
                <a:srgbClr val="000000"/>
              </a:solidFill>
              <a:latin typeface="Calibri"/>
            </a:endParaRPr>
          </a:p>
        </p:txBody>
      </p:sp>
      <p:pic>
        <p:nvPicPr>
          <p:cNvPr id="66" name="Picture 1"/>
          <p:cNvPicPr>
            <a:picLocks noChangeAspect="1" noChangeArrowheads="1"/>
          </p:cNvPicPr>
          <p:nvPr/>
        </p:nvPicPr>
        <p:blipFill>
          <a:blip r:embed="rId3" cstate="print"/>
          <a:srcRect/>
          <a:stretch>
            <a:fillRect/>
          </a:stretch>
        </p:blipFill>
        <p:spPr bwMode="auto">
          <a:xfrm>
            <a:off x="5844539" y="5010532"/>
            <a:ext cx="632461" cy="914400"/>
          </a:xfrm>
          <a:prstGeom prst="rect">
            <a:avLst/>
          </a:prstGeom>
          <a:noFill/>
          <a:ln w="9525">
            <a:noFill/>
            <a:miter lim="800000"/>
            <a:headEnd/>
            <a:tailEnd/>
          </a:ln>
        </p:spPr>
      </p:pic>
      <p:sp>
        <p:nvSpPr>
          <p:cNvPr id="67" name="Szövegdoboz 66"/>
          <p:cNvSpPr txBox="1"/>
          <p:nvPr/>
        </p:nvSpPr>
        <p:spPr>
          <a:xfrm>
            <a:off x="4098880" y="4710752"/>
            <a:ext cx="606256" cy="1107996"/>
          </a:xfrm>
          <a:prstGeom prst="rect">
            <a:avLst/>
          </a:prstGeom>
          <a:noFill/>
        </p:spPr>
        <p:txBody>
          <a:bodyPr wrap="none" rtlCol="0">
            <a:spAutoFit/>
          </a:bodyPr>
          <a:lstStyle/>
          <a:p>
            <a:pPr algn="l" eaLnBrk="1" fontAlgn="auto" hangingPunct="1">
              <a:spcBef>
                <a:spcPts val="0"/>
              </a:spcBef>
              <a:spcAft>
                <a:spcPts val="0"/>
              </a:spcAft>
            </a:pPr>
            <a:r>
              <a:rPr lang="en-US" sz="6600" b="1" dirty="0">
                <a:solidFill>
                  <a:srgbClr val="000000"/>
                </a:solidFill>
                <a:latin typeface="Calibri"/>
              </a:rPr>
              <a:t>=</a:t>
            </a:r>
          </a:p>
        </p:txBody>
      </p:sp>
      <p:sp>
        <p:nvSpPr>
          <p:cNvPr id="45" name="Rectangle 2"/>
          <p:cNvSpPr txBox="1">
            <a:spLocks noChangeArrowheads="1"/>
          </p:cNvSpPr>
          <p:nvPr/>
        </p:nvSpPr>
        <p:spPr bwMode="auto">
          <a:xfrm>
            <a:off x="11906" y="6154265"/>
            <a:ext cx="7596188" cy="568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l" eaLnBrk="1" hangingPunct="1">
              <a:defRPr/>
            </a:pPr>
            <a:r>
              <a:rPr lang="hu-HU" sz="1600" kern="0" dirty="0" err="1">
                <a:solidFill>
                  <a:srgbClr val="000000"/>
                </a:solidFill>
                <a:latin typeface="Calibri"/>
              </a:rPr>
              <a:t>See</a:t>
            </a:r>
            <a:r>
              <a:rPr lang="hu-HU" sz="1600" kern="0" dirty="0">
                <a:solidFill>
                  <a:srgbClr val="000000"/>
                </a:solidFill>
                <a:latin typeface="Calibri"/>
              </a:rPr>
              <a:t> more: Fundamentals of </a:t>
            </a:r>
            <a:r>
              <a:rPr lang="hu-HU" sz="1600" kern="0" dirty="0" err="1">
                <a:solidFill>
                  <a:srgbClr val="000000"/>
                </a:solidFill>
                <a:latin typeface="Calibri"/>
              </a:rPr>
              <a:t>Nanoelectronics</a:t>
            </a:r>
            <a:r>
              <a:rPr lang="hu-HU" sz="1600" kern="0" dirty="0">
                <a:solidFill>
                  <a:srgbClr val="000000"/>
                </a:solidFill>
                <a:latin typeface="Calibri"/>
              </a:rPr>
              <a:t>, </a:t>
            </a:r>
            <a:br>
              <a:rPr lang="hu-HU" sz="1600" kern="0" dirty="0">
                <a:solidFill>
                  <a:srgbClr val="000000"/>
                </a:solidFill>
                <a:latin typeface="Calibri"/>
              </a:rPr>
            </a:br>
            <a:r>
              <a:rPr lang="hu-HU" sz="1600" kern="0" dirty="0">
                <a:solidFill>
                  <a:srgbClr val="000000"/>
                </a:solidFill>
                <a:latin typeface="Calibri"/>
              </a:rPr>
              <a:t>A. </a:t>
            </a:r>
            <a:r>
              <a:rPr lang="hu-HU" sz="1600" kern="0" dirty="0" err="1">
                <a:solidFill>
                  <a:srgbClr val="000000"/>
                </a:solidFill>
                <a:latin typeface="Calibri"/>
              </a:rPr>
              <a:t>Palyi</a:t>
            </a:r>
            <a:r>
              <a:rPr lang="hu-HU" sz="1600" kern="0" dirty="0">
                <a:solidFill>
                  <a:srgbClr val="000000"/>
                </a:solidFill>
                <a:latin typeface="Calibri"/>
              </a:rPr>
              <a:t>: </a:t>
            </a:r>
            <a:r>
              <a:rPr lang="hu-HU" sz="1600" kern="0" dirty="0" err="1">
                <a:solidFill>
                  <a:srgbClr val="000000"/>
                </a:solidFill>
                <a:latin typeface="Calibri"/>
              </a:rPr>
              <a:t>Quantum</a:t>
            </a:r>
            <a:r>
              <a:rPr lang="hu-HU" sz="1600" kern="0" dirty="0">
                <a:solidFill>
                  <a:srgbClr val="000000"/>
                </a:solidFill>
                <a:latin typeface="Calibri"/>
              </a:rPr>
              <a:t> </a:t>
            </a:r>
            <a:r>
              <a:rPr lang="hu-HU" sz="1600" kern="0" dirty="0" err="1">
                <a:solidFill>
                  <a:srgbClr val="000000"/>
                </a:solidFill>
                <a:latin typeface="Calibri"/>
              </a:rPr>
              <a:t>Information</a:t>
            </a:r>
            <a:r>
              <a:rPr lang="hu-HU" sz="1600" kern="0" dirty="0">
                <a:solidFill>
                  <a:srgbClr val="000000"/>
                </a:solidFill>
                <a:latin typeface="Calibri"/>
              </a:rPr>
              <a:t> </a:t>
            </a:r>
            <a:r>
              <a:rPr lang="hu-HU" sz="1600" kern="0" dirty="0" err="1">
                <a:solidFill>
                  <a:srgbClr val="000000"/>
                </a:solidFill>
                <a:latin typeface="Calibri"/>
              </a:rPr>
              <a:t>Processing</a:t>
            </a:r>
            <a:r>
              <a:rPr lang="hu-HU" sz="1600" kern="0" dirty="0">
                <a:solidFill>
                  <a:srgbClr val="000000"/>
                </a:solidFill>
                <a:latin typeface="Calibri"/>
              </a:rPr>
              <a:t> </a:t>
            </a:r>
            <a:endParaRPr lang="en-US" sz="1600" kern="0" dirty="0">
              <a:solidFill>
                <a:srgbClr val="000000"/>
              </a:solidFill>
              <a:latin typeface="Calibri"/>
            </a:endParaRPr>
          </a:p>
        </p:txBody>
      </p:sp>
      <p:pic>
        <p:nvPicPr>
          <p:cNvPr id="6" name="Picture 9" descr="intel-fin">
            <a:extLst>
              <a:ext uri="{FF2B5EF4-FFF2-40B4-BE49-F238E27FC236}">
                <a16:creationId xmlns:a16="http://schemas.microsoft.com/office/drawing/2014/main" id="{CC8D041A-C689-DE86-D930-28AC8C85DAD4}"/>
              </a:ext>
            </a:extLst>
          </p:cNvPr>
          <p:cNvPicPr>
            <a:picLocks noChangeAspect="1" noChangeArrowheads="1"/>
          </p:cNvPicPr>
          <p:nvPr/>
        </p:nvPicPr>
        <p:blipFill>
          <a:blip r:embed="rId4" cstate="print"/>
          <a:srcRect b="28223"/>
          <a:stretch>
            <a:fillRect/>
          </a:stretch>
        </p:blipFill>
        <p:spPr bwMode="auto">
          <a:xfrm>
            <a:off x="7726680" y="805139"/>
            <a:ext cx="1323419" cy="1633261"/>
          </a:xfrm>
          <a:prstGeom prst="rect">
            <a:avLst/>
          </a:prstGeom>
          <a:noFill/>
        </p:spPr>
      </p:pic>
      <p:pic>
        <p:nvPicPr>
          <p:cNvPr id="7" name="Picture 2">
            <a:extLst>
              <a:ext uri="{FF2B5EF4-FFF2-40B4-BE49-F238E27FC236}">
                <a16:creationId xmlns:a16="http://schemas.microsoft.com/office/drawing/2014/main" id="{D95CE44A-6A76-EBE1-F87E-7B1D4628E0D6}"/>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895144">
            <a:off x="6133243" y="2612547"/>
            <a:ext cx="1483849" cy="1235900"/>
          </a:xfrm>
          <a:prstGeom prst="rect">
            <a:avLst/>
          </a:prstGeom>
          <a:noFill/>
          <a:ln w="9525">
            <a:noFill/>
            <a:miter lim="800000"/>
            <a:headEnd/>
            <a:tailEnd/>
          </a:ln>
        </p:spPr>
      </p:pic>
      <p:pic>
        <p:nvPicPr>
          <p:cNvPr id="8" name="Picture 21">
            <a:extLst>
              <a:ext uri="{FF2B5EF4-FFF2-40B4-BE49-F238E27FC236}">
                <a16:creationId xmlns:a16="http://schemas.microsoft.com/office/drawing/2014/main" id="{9DDF66B1-2DD5-CA56-1D00-CA0DDCC55553}"/>
              </a:ext>
            </a:extLst>
          </p:cNvPr>
          <p:cNvPicPr>
            <a:picLocks noChangeAspect="1" noChangeArrowheads="1"/>
          </p:cNvPicPr>
          <p:nvPr/>
        </p:nvPicPr>
        <p:blipFill>
          <a:blip r:embed="rId6" cstate="print"/>
          <a:srcRect l="37289" r="11461" b="26945"/>
          <a:stretch>
            <a:fillRect/>
          </a:stretch>
        </p:blipFill>
        <p:spPr bwMode="auto">
          <a:xfrm>
            <a:off x="7706708" y="2446284"/>
            <a:ext cx="1315372" cy="1406856"/>
          </a:xfrm>
          <a:prstGeom prst="rect">
            <a:avLst/>
          </a:prstGeom>
          <a:noFill/>
          <a:ln w="9525">
            <a:noFill/>
            <a:miter lim="800000"/>
            <a:headEnd/>
            <a:tailEnd/>
          </a:ln>
        </p:spPr>
      </p:pic>
      <p:sp>
        <p:nvSpPr>
          <p:cNvPr id="9" name="Szövegdoboz 54">
            <a:extLst>
              <a:ext uri="{FF2B5EF4-FFF2-40B4-BE49-F238E27FC236}">
                <a16:creationId xmlns:a16="http://schemas.microsoft.com/office/drawing/2014/main" id="{A306D2BF-8116-7446-6D5C-4C1C7F263B95}"/>
              </a:ext>
            </a:extLst>
          </p:cNvPr>
          <p:cNvSpPr txBox="1"/>
          <p:nvPr/>
        </p:nvSpPr>
        <p:spPr>
          <a:xfrm>
            <a:off x="228600" y="835224"/>
            <a:ext cx="4741747" cy="954107"/>
          </a:xfrm>
          <a:prstGeom prst="rect">
            <a:avLst/>
          </a:prstGeom>
          <a:noFill/>
        </p:spPr>
        <p:txBody>
          <a:bodyPr wrap="none" rtlCol="0">
            <a:spAutoFit/>
          </a:bodyPr>
          <a:lstStyle/>
          <a:p>
            <a:pPr algn="l" eaLnBrk="1" fontAlgn="auto" hangingPunct="1">
              <a:spcBef>
                <a:spcPts val="0"/>
              </a:spcBef>
              <a:spcAft>
                <a:spcPts val="0"/>
              </a:spcAft>
            </a:pPr>
            <a:r>
              <a:rPr lang="en-US" sz="2800" b="1" dirty="0" err="1">
                <a:solidFill>
                  <a:srgbClr val="000000"/>
                </a:solidFill>
                <a:latin typeface="Calibri"/>
              </a:rPr>
              <a:t>MosFET</a:t>
            </a:r>
            <a:r>
              <a:rPr lang="en-US" sz="2800" b="1" dirty="0">
                <a:solidFill>
                  <a:srgbClr val="000000"/>
                </a:solidFill>
                <a:latin typeface="Calibri"/>
              </a:rPr>
              <a:t>: </a:t>
            </a:r>
            <a:r>
              <a:rPr lang="en-US" sz="2800" b="1" dirty="0">
                <a:solidFill>
                  <a:srgbClr val="C00000"/>
                </a:solidFill>
                <a:latin typeface="Calibri"/>
              </a:rPr>
              <a:t>Bottleneck is leakage </a:t>
            </a:r>
          </a:p>
          <a:p>
            <a:pPr algn="l" eaLnBrk="1" fontAlgn="auto" hangingPunct="1">
              <a:spcBef>
                <a:spcPts val="0"/>
              </a:spcBef>
              <a:spcAft>
                <a:spcPts val="0"/>
              </a:spcAft>
            </a:pPr>
            <a:r>
              <a:rPr lang="en-US" sz="2800" b="1" dirty="0">
                <a:solidFill>
                  <a:srgbClr val="C00000"/>
                </a:solidFill>
                <a:latin typeface="Calibri"/>
              </a:rPr>
              <a:t>			</a:t>
            </a:r>
          </a:p>
        </p:txBody>
      </p:sp>
    </p:spTree>
    <p:extLst>
      <p:ext uri="{BB962C8B-B14F-4D97-AF65-F5344CB8AC3E}">
        <p14:creationId xmlns:p14="http://schemas.microsoft.com/office/powerpoint/2010/main" val="284021256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Kép 74" descr="SHE_meas_nonlocal_l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437063"/>
            <a:ext cx="25717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Kép 66" descr="SHE_meas_schem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772816"/>
            <a:ext cx="259873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56"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5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58"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5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1"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2"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3"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4"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5"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6"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7"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8"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69"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0"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1" name="Rectangle 2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2"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3"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4"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5"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6"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7"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black"/>
              </a:solidFill>
              <a:latin typeface="Comic Sans MS" pitchFamily="66" charset="0"/>
            </a:endParaRPr>
          </a:p>
        </p:txBody>
      </p:sp>
      <p:sp>
        <p:nvSpPr>
          <p:cNvPr id="27678" name="Szövegdoboz 56"/>
          <p:cNvSpPr txBox="1">
            <a:spLocks noChangeArrowheads="1"/>
          </p:cNvSpPr>
          <p:nvPr/>
        </p:nvSpPr>
        <p:spPr bwMode="auto">
          <a:xfrm>
            <a:off x="251520" y="764704"/>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prstClr val="black"/>
                </a:solidFill>
                <a:latin typeface="Calibri" pitchFamily="34" charset="0"/>
              </a:rPr>
              <a:t>How to measure it?</a:t>
            </a:r>
          </a:p>
        </p:txBody>
      </p:sp>
      <p:sp>
        <p:nvSpPr>
          <p:cNvPr id="27679" name="Szövegdoboz 57"/>
          <p:cNvSpPr txBox="1">
            <a:spLocks noChangeArrowheads="1"/>
          </p:cNvSpPr>
          <p:nvPr/>
        </p:nvSpPr>
        <p:spPr bwMode="auto">
          <a:xfrm>
            <a:off x="251520" y="1124744"/>
            <a:ext cx="41052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solidFill>
                  <a:prstClr val="black"/>
                </a:solidFill>
                <a:latin typeface="Calibri" pitchFamily="34" charset="0"/>
              </a:rPr>
              <a:t>Idea: if the incident current is already spin polarized, then a measureable voltage develops (e.g. more down spins accumulate than up spins </a:t>
            </a:r>
            <a:r>
              <a:rPr lang="en-US" altLang="en-US" sz="1600" dirty="0">
                <a:solidFill>
                  <a:prstClr val="black"/>
                </a:solidFill>
                <a:latin typeface="Calibri" pitchFamily="34" charset="0"/>
                <a:sym typeface="Wingdings" pitchFamily="2" charset="2"/>
              </a:rPr>
              <a:t> Hall voltage)</a:t>
            </a:r>
            <a:endParaRPr lang="en-US" altLang="en-US" sz="1600" dirty="0">
              <a:solidFill>
                <a:prstClr val="black"/>
              </a:solidFill>
              <a:latin typeface="Calibri" pitchFamily="34" charset="0"/>
            </a:endParaRPr>
          </a:p>
        </p:txBody>
      </p:sp>
      <p:pic>
        <p:nvPicPr>
          <p:cNvPr id="27680" name="Kép 63" descr="SHE_asym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349500"/>
            <a:ext cx="290497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1" name="Szövegdoboz 65"/>
          <p:cNvSpPr txBox="1">
            <a:spLocks noChangeArrowheads="1"/>
          </p:cNvSpPr>
          <p:nvPr/>
        </p:nvSpPr>
        <p:spPr bwMode="auto">
          <a:xfrm>
            <a:off x="4283968" y="764704"/>
            <a:ext cx="4860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solidFill>
                  <a:prstClr val="black"/>
                </a:solidFill>
                <a:latin typeface="Calibri" pitchFamily="34" charset="0"/>
              </a:rPr>
              <a:t>Spin injection: using FM </a:t>
            </a:r>
            <a:r>
              <a:rPr lang="en-US" altLang="en-US" sz="1600" dirty="0" err="1">
                <a:solidFill>
                  <a:prstClr val="black"/>
                </a:solidFill>
                <a:latin typeface="Calibri" pitchFamily="34" charset="0"/>
              </a:rPr>
              <a:t>contac</a:t>
            </a:r>
            <a:r>
              <a:rPr lang="hu-HU" altLang="en-US" sz="1600" dirty="0">
                <a:solidFill>
                  <a:prstClr val="black"/>
                </a:solidFill>
                <a:latin typeface="Calibri" pitchFamily="34" charset="0"/>
              </a:rPr>
              <a:t>t</a:t>
            </a:r>
            <a:r>
              <a:rPr lang="en-US" altLang="en-US" sz="1600" dirty="0">
                <a:solidFill>
                  <a:prstClr val="black"/>
                </a:solidFill>
                <a:latin typeface="Calibri" pitchFamily="34" charset="0"/>
              </a:rPr>
              <a:t>s</a:t>
            </a:r>
          </a:p>
          <a:p>
            <a:pPr eaLnBrk="1" hangingPunct="1"/>
            <a:r>
              <a:rPr lang="en-US" altLang="en-US" sz="1600" dirty="0">
                <a:solidFill>
                  <a:prstClr val="black"/>
                </a:solidFill>
                <a:latin typeface="Calibri" pitchFamily="34" charset="0"/>
              </a:rPr>
              <a:t>In actual nonlocal experiments, there is no net current through the device, but spin diffusion/current appears</a:t>
            </a:r>
          </a:p>
        </p:txBody>
      </p:sp>
      <p:pic>
        <p:nvPicPr>
          <p:cNvPr id="27682" name="Kép 67" descr="SHE_meas_devic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1" y="1700213"/>
            <a:ext cx="2472333" cy="206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3" name="Kép 68" descr="SHE_meas_result.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508500"/>
            <a:ext cx="2916238"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4" name="Szövegdoboz 70"/>
          <p:cNvSpPr txBox="1">
            <a:spLocks noChangeArrowheads="1"/>
          </p:cNvSpPr>
          <p:nvPr/>
        </p:nvSpPr>
        <p:spPr bwMode="auto">
          <a:xfrm>
            <a:off x="1042988" y="6381750"/>
            <a:ext cx="1225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a:solidFill>
                  <a:prstClr val="black"/>
                </a:solidFill>
                <a:latin typeface="Comic Sans MS" pitchFamily="66" charset="0"/>
              </a:rPr>
              <a:t>magnetic field</a:t>
            </a:r>
          </a:p>
        </p:txBody>
      </p:sp>
      <p:sp>
        <p:nvSpPr>
          <p:cNvPr id="27685" name="Szövegdoboz 71"/>
          <p:cNvSpPr txBox="1">
            <a:spLocks noChangeArrowheads="1"/>
          </p:cNvSpPr>
          <p:nvPr/>
        </p:nvSpPr>
        <p:spPr bwMode="auto">
          <a:xfrm>
            <a:off x="179388" y="3573463"/>
            <a:ext cx="54007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solidFill>
                  <a:prstClr val="black"/>
                </a:solidFill>
                <a:latin typeface="Calibri" pitchFamily="34" charset="0"/>
              </a:rPr>
              <a:t>At zero B-field magnet polarization is in-plane. </a:t>
            </a:r>
          </a:p>
          <a:p>
            <a:pPr eaLnBrk="1" hangingPunct="1"/>
            <a:r>
              <a:rPr lang="en-US" altLang="en-US" sz="1600">
                <a:solidFill>
                  <a:prstClr val="black"/>
                </a:solidFill>
                <a:latin typeface="Calibri" pitchFamily="34" charset="0"/>
              </a:rPr>
              <a:t>j ~ j</a:t>
            </a:r>
            <a:r>
              <a:rPr lang="en-US" altLang="en-US" sz="1600" baseline="-25000">
                <a:solidFill>
                  <a:prstClr val="black"/>
                </a:solidFill>
                <a:latin typeface="Calibri" pitchFamily="34" charset="0"/>
              </a:rPr>
              <a:t>s</a:t>
            </a:r>
            <a:r>
              <a:rPr lang="en-US" altLang="en-US" sz="1600">
                <a:solidFill>
                  <a:prstClr val="black"/>
                </a:solidFill>
                <a:latin typeface="Calibri" pitchFamily="34" charset="0"/>
              </a:rPr>
              <a:t>  </a:t>
            </a:r>
            <a:r>
              <a:rPr lang="en-US" altLang="en-US" sz="1600">
                <a:solidFill>
                  <a:prstClr val="black"/>
                </a:solidFill>
                <a:latin typeface="Calibri" pitchFamily="34" charset="0"/>
                <a:sym typeface="Symbol"/>
              </a:rPr>
              <a:t> s, o</a:t>
            </a:r>
            <a:r>
              <a:rPr lang="en-US" altLang="en-US" sz="1600">
                <a:solidFill>
                  <a:prstClr val="black"/>
                </a:solidFill>
                <a:latin typeface="Calibri" pitchFamily="34" charset="0"/>
              </a:rPr>
              <a:t>ut-of-plane magnetic field (and spinpol) is necessary to have a transverse spin current and a Hall voltage</a:t>
            </a:r>
          </a:p>
        </p:txBody>
      </p:sp>
      <p:pic>
        <p:nvPicPr>
          <p:cNvPr id="27686" name="Kép 72" descr="SHE_meas_ls.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7675" y="4365625"/>
            <a:ext cx="273685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7" name="Szövegdoboz 73"/>
          <p:cNvSpPr txBox="1">
            <a:spLocks noChangeArrowheads="1"/>
          </p:cNvSpPr>
          <p:nvPr/>
        </p:nvSpPr>
        <p:spPr bwMode="auto">
          <a:xfrm>
            <a:off x="5795963" y="3789363"/>
            <a:ext cx="33480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solidFill>
                  <a:prstClr val="black"/>
                </a:solidFill>
                <a:latin typeface="Calibri" pitchFamily="34" charset="0"/>
              </a:rPr>
              <a:t>the device is characterized using FM2 in a standard nonlocal measurement</a:t>
            </a:r>
          </a:p>
        </p:txBody>
      </p:sp>
      <p:sp>
        <p:nvSpPr>
          <p:cNvPr id="27688" name="Téglalap 39"/>
          <p:cNvSpPr>
            <a:spLocks noChangeArrowheads="1"/>
          </p:cNvSpPr>
          <p:nvPr/>
        </p:nvSpPr>
        <p:spPr bwMode="auto">
          <a:xfrm>
            <a:off x="4716463" y="658177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n-US" sz="1200" i="1" dirty="0">
                <a:solidFill>
                  <a:srgbClr val="0070C0"/>
                </a:solidFill>
                <a:latin typeface="Calibri" pitchFamily="34" charset="0"/>
              </a:rPr>
              <a:t>S. O. Valenzuela and M. Tinkham, Nature, 442, 176 (2006)</a:t>
            </a:r>
          </a:p>
        </p:txBody>
      </p:sp>
      <p:sp>
        <p:nvSpPr>
          <p:cNvPr id="39" name="Text Box 60"/>
          <p:cNvSpPr txBox="1">
            <a:spLocks noChangeArrowheads="1"/>
          </p:cNvSpPr>
          <p:nvPr/>
        </p:nvSpPr>
        <p:spPr bwMode="auto">
          <a:xfrm>
            <a:off x="-253156" y="33591"/>
            <a:ext cx="4537124" cy="55399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a:buNone/>
              <a:defRPr/>
            </a:pPr>
            <a:r>
              <a:rPr lang="hu-HU" sz="3000" dirty="0">
                <a:latin typeface="Calibri" pitchFamily="34" charset="0"/>
              </a:rPr>
              <a:t>Inverse s</a:t>
            </a:r>
            <a:r>
              <a:rPr lang="en-US" sz="3000" dirty="0">
                <a:latin typeface="Calibri" pitchFamily="34" charset="0"/>
              </a:rPr>
              <a:t>pin Hall </a:t>
            </a:r>
            <a:r>
              <a:rPr lang="en-US" sz="3000" dirty="0" err="1">
                <a:latin typeface="Calibri" pitchFamily="34" charset="0"/>
              </a:rPr>
              <a:t>effec</a:t>
            </a:r>
            <a:r>
              <a:rPr lang="hu-HU" sz="3000" dirty="0">
                <a:latin typeface="Calibri" pitchFamily="34" charset="0"/>
              </a:rPr>
              <a:t>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4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4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4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3"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4"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5"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6"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8"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9"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0"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1"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2" name="Rectangle 2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3"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4" name="Szövegdoboz 48"/>
          <p:cNvSpPr txBox="1">
            <a:spLocks noChangeArrowheads="1"/>
          </p:cNvSpPr>
          <p:nvPr/>
        </p:nvSpPr>
        <p:spPr bwMode="auto">
          <a:xfrm>
            <a:off x="179388" y="908050"/>
            <a:ext cx="396081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n-ea"/>
                <a:cs typeface="+mn-cs"/>
              </a:rPr>
              <a:t>previously: versatile devices, but an external magnetic field is necessary to manipulate spin states. All electric control would be better.</a:t>
            </a:r>
          </a:p>
        </p:txBody>
      </p:sp>
      <p:grpSp>
        <p:nvGrpSpPr>
          <p:cNvPr id="14365" name="Csoportba foglalás 49"/>
          <p:cNvGrpSpPr>
            <a:grpSpLocks/>
          </p:cNvGrpSpPr>
          <p:nvPr/>
        </p:nvGrpSpPr>
        <p:grpSpPr bwMode="auto">
          <a:xfrm>
            <a:off x="179512" y="1916832"/>
            <a:ext cx="4500563" cy="1582738"/>
            <a:chOff x="40481" y="4333271"/>
            <a:chExt cx="5650707" cy="2143730"/>
          </a:xfrm>
        </p:grpSpPr>
        <p:sp>
          <p:nvSpPr>
            <p:cNvPr id="14449" name="Rectangle 48"/>
            <p:cNvSpPr>
              <a:spLocks noChangeAspect="1" noChangeArrowheads="1"/>
            </p:cNvSpPr>
            <p:nvPr/>
          </p:nvSpPr>
          <p:spPr bwMode="auto">
            <a:xfrm>
              <a:off x="1943100" y="4900613"/>
              <a:ext cx="604838" cy="1093788"/>
            </a:xfrm>
            <a:prstGeom prst="rect">
              <a:avLst/>
            </a:prstGeom>
            <a:solidFill>
              <a:srgbClr val="EAEAEA"/>
            </a:solidFill>
            <a:ln w="25400" algn="ctr">
              <a:solidFill>
                <a:schemeClr val="bg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aphicFrame>
          <p:nvGraphicFramePr>
            <p:cNvPr id="14341" name="Object 13"/>
            <p:cNvGraphicFramePr>
              <a:graphicFrameLocks noChangeAspect="1"/>
            </p:cNvGraphicFramePr>
            <p:nvPr/>
          </p:nvGraphicFramePr>
          <p:xfrm>
            <a:off x="2001838" y="4986338"/>
            <a:ext cx="468313" cy="909638"/>
          </p:xfrm>
          <a:graphic>
            <a:graphicData uri="http://schemas.openxmlformats.org/presentationml/2006/ole">
              <mc:AlternateContent xmlns:mc="http://schemas.openxmlformats.org/markup-compatibility/2006">
                <mc:Choice xmlns:v="urn:schemas-microsoft-com:vml" Requires="v">
                  <p:oleObj name="CorelDRAW" r:id="rId2" imgW="730080" imgH="4255920" progId="">
                    <p:embed/>
                  </p:oleObj>
                </mc:Choice>
                <mc:Fallback>
                  <p:oleObj name="CorelDRAW" r:id="rId2" imgW="730080" imgH="4255920" progId="">
                    <p:embed/>
                    <p:pic>
                      <p:nvPicPr>
                        <p:cNvPr id="14341"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838" y="4986338"/>
                          <a:ext cx="468313"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450" name="Rectangle 50"/>
            <p:cNvSpPr>
              <a:spLocks noChangeAspect="1" noChangeArrowheads="1"/>
            </p:cNvSpPr>
            <p:nvPr/>
          </p:nvSpPr>
          <p:spPr bwMode="auto">
            <a:xfrm>
              <a:off x="2549525" y="4900613"/>
              <a:ext cx="1325563" cy="1093788"/>
            </a:xfrm>
            <a:prstGeom prst="rect">
              <a:avLst/>
            </a:prstGeom>
            <a:noFill/>
            <a:ln w="25400"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451" name="Rectangle 51"/>
            <p:cNvSpPr>
              <a:spLocks noChangeAspect="1" noChangeArrowheads="1"/>
            </p:cNvSpPr>
            <p:nvPr/>
          </p:nvSpPr>
          <p:spPr bwMode="auto">
            <a:xfrm>
              <a:off x="3875088" y="4900613"/>
              <a:ext cx="173038" cy="1093788"/>
            </a:xfrm>
            <a:prstGeom prst="rect">
              <a:avLst/>
            </a:prstGeom>
            <a:solidFill>
              <a:srgbClr val="EAEAEA"/>
            </a:solidFill>
            <a:ln w="25400" algn="ctr">
              <a:solidFill>
                <a:schemeClr val="bg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452" name="Rectangle 3"/>
            <p:cNvSpPr>
              <a:spLocks noChangeArrowheads="1"/>
            </p:cNvSpPr>
            <p:nvPr/>
          </p:nvSpPr>
          <p:spPr bwMode="auto">
            <a:xfrm>
              <a:off x="3963988" y="5900738"/>
              <a:ext cx="1727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marR="0" lvl="0" indent="-342900" algn="l" defTabSz="914400" rtl="0" eaLnBrk="1" fontAlgn="base" latinLnBrk="0" hangingPunct="1">
                <a:lnSpc>
                  <a:spcPct val="90000"/>
                </a:lnSpc>
                <a:spcBef>
                  <a:spcPct val="20000"/>
                </a:spcBef>
                <a:spcAft>
                  <a:spcPct val="7000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free layer</a:t>
              </a:r>
              <a:endPar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453" name="AutoShape 53"/>
            <p:cNvSpPr>
              <a:spLocks noChangeAspect="1" noChangeArrowheads="1"/>
            </p:cNvSpPr>
            <p:nvPr/>
          </p:nvSpPr>
          <p:spPr bwMode="auto">
            <a:xfrm>
              <a:off x="2811463" y="6081713"/>
              <a:ext cx="777875" cy="85725"/>
            </a:xfrm>
            <a:prstGeom prst="rightArrow">
              <a:avLst>
                <a:gd name="adj1" fmla="val 50000"/>
                <a:gd name="adj2" fmla="val 226852"/>
              </a:avLst>
            </a:prstGeom>
            <a:solidFill>
              <a:srgbClr val="3366FF"/>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aphicFrame>
          <p:nvGraphicFramePr>
            <p:cNvPr id="14342" name="Object 14"/>
            <p:cNvGraphicFramePr>
              <a:graphicFrameLocks noChangeAspect="1"/>
            </p:cNvGraphicFramePr>
            <p:nvPr/>
          </p:nvGraphicFramePr>
          <p:xfrm>
            <a:off x="3905250" y="4986338"/>
            <a:ext cx="85725" cy="912813"/>
          </p:xfrm>
          <a:graphic>
            <a:graphicData uri="http://schemas.openxmlformats.org/presentationml/2006/ole">
              <mc:AlternateContent xmlns:mc="http://schemas.openxmlformats.org/markup-compatibility/2006">
                <mc:Choice xmlns:v="urn:schemas-microsoft-com:vml" Requires="v">
                  <p:oleObj name="CorelDRAW" r:id="rId4" imgW="730440" imgH="1944000" progId="">
                    <p:embed/>
                  </p:oleObj>
                </mc:Choice>
                <mc:Fallback>
                  <p:oleObj name="CorelDRAW" r:id="rId4" imgW="730440" imgH="1944000" progId="">
                    <p:embed/>
                    <p:pic>
                      <p:nvPicPr>
                        <p:cNvPr id="14342"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0" y="4986338"/>
                          <a:ext cx="85725"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454" name="AutoShape 55"/>
            <p:cNvSpPr>
              <a:spLocks noChangeAspect="1" noChangeArrowheads="1"/>
            </p:cNvSpPr>
            <p:nvPr/>
          </p:nvSpPr>
          <p:spPr bwMode="auto">
            <a:xfrm>
              <a:off x="2260600" y="4583113"/>
              <a:ext cx="1962150" cy="260350"/>
            </a:xfrm>
            <a:prstGeom prst="rightArrow">
              <a:avLst>
                <a:gd name="adj1" fmla="val 50000"/>
                <a:gd name="adj2" fmla="val 188415"/>
              </a:avLst>
            </a:prstGeom>
            <a:solidFill>
              <a:srgbClr val="0000FF"/>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455" name="Text Box 56"/>
            <p:cNvSpPr txBox="1">
              <a:spLocks noChangeAspect="1" noChangeArrowheads="1"/>
            </p:cNvSpPr>
            <p:nvPr/>
          </p:nvSpPr>
          <p:spPr bwMode="auto">
            <a:xfrm>
              <a:off x="1799123" y="4333271"/>
              <a:ext cx="477402" cy="70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Comic Sans MS" pitchFamily="66" charset="0"/>
                  <a:ea typeface="+mn-ea"/>
                  <a:cs typeface="+mn-cs"/>
                </a:rPr>
                <a:t>I</a:t>
              </a:r>
            </a:p>
          </p:txBody>
        </p:sp>
        <p:grpSp>
          <p:nvGrpSpPr>
            <p:cNvPr id="14456" name="Group 57"/>
            <p:cNvGrpSpPr>
              <a:grpSpLocks noChangeAspect="1"/>
            </p:cNvGrpSpPr>
            <p:nvPr/>
          </p:nvGrpSpPr>
          <p:grpSpPr bwMode="auto">
            <a:xfrm rot="-7993437">
              <a:off x="377825" y="5053012"/>
              <a:ext cx="282575" cy="322263"/>
              <a:chOff x="1227" y="2324"/>
              <a:chExt cx="449" cy="527"/>
            </a:xfrm>
          </p:grpSpPr>
          <p:sp>
            <p:nvSpPr>
              <p:cNvPr id="14528" name="Oval 58"/>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529" name="Group 59"/>
              <p:cNvGrpSpPr>
                <a:grpSpLocks noChangeAspect="1"/>
              </p:cNvGrpSpPr>
              <p:nvPr/>
            </p:nvGrpSpPr>
            <p:grpSpPr bwMode="auto">
              <a:xfrm rot="10272016">
                <a:off x="1451" y="2535"/>
                <a:ext cx="225" cy="316"/>
                <a:chOff x="1198" y="2161"/>
                <a:chExt cx="225" cy="316"/>
              </a:xfrm>
            </p:grpSpPr>
            <p:sp>
              <p:nvSpPr>
                <p:cNvPr id="14530" name="Freeform 60"/>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31" name="Freeform 61"/>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57" name="Group 62"/>
            <p:cNvGrpSpPr>
              <a:grpSpLocks noChangeAspect="1"/>
            </p:cNvGrpSpPr>
            <p:nvPr/>
          </p:nvGrpSpPr>
          <p:grpSpPr bwMode="auto">
            <a:xfrm rot="-7704140">
              <a:off x="60325" y="5053012"/>
              <a:ext cx="282575" cy="322263"/>
              <a:chOff x="1227" y="2324"/>
              <a:chExt cx="449" cy="527"/>
            </a:xfrm>
          </p:grpSpPr>
          <p:sp>
            <p:nvSpPr>
              <p:cNvPr id="14524" name="Oval 63"/>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525" name="Group 64"/>
              <p:cNvGrpSpPr>
                <a:grpSpLocks noChangeAspect="1"/>
              </p:cNvGrpSpPr>
              <p:nvPr/>
            </p:nvGrpSpPr>
            <p:grpSpPr bwMode="auto">
              <a:xfrm rot="10272016">
                <a:off x="1451" y="2535"/>
                <a:ext cx="225" cy="316"/>
                <a:chOff x="1198" y="2161"/>
                <a:chExt cx="225" cy="316"/>
              </a:xfrm>
            </p:grpSpPr>
            <p:sp>
              <p:nvSpPr>
                <p:cNvPr id="14526" name="Freeform 65"/>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27" name="Freeform 66"/>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58" name="Group 67"/>
            <p:cNvGrpSpPr>
              <a:grpSpLocks noChangeAspect="1"/>
            </p:cNvGrpSpPr>
            <p:nvPr/>
          </p:nvGrpSpPr>
          <p:grpSpPr bwMode="auto">
            <a:xfrm rot="-8712746">
              <a:off x="962025" y="5043488"/>
              <a:ext cx="282575" cy="322263"/>
              <a:chOff x="1227" y="2324"/>
              <a:chExt cx="449" cy="527"/>
            </a:xfrm>
          </p:grpSpPr>
          <p:sp>
            <p:nvSpPr>
              <p:cNvPr id="14520" name="Oval 68"/>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521" name="Group 69"/>
              <p:cNvGrpSpPr>
                <a:grpSpLocks noChangeAspect="1"/>
              </p:cNvGrpSpPr>
              <p:nvPr/>
            </p:nvGrpSpPr>
            <p:grpSpPr bwMode="auto">
              <a:xfrm rot="10272016">
                <a:off x="1451" y="2535"/>
                <a:ext cx="225" cy="316"/>
                <a:chOff x="1198" y="2161"/>
                <a:chExt cx="225" cy="316"/>
              </a:xfrm>
            </p:grpSpPr>
            <p:sp>
              <p:nvSpPr>
                <p:cNvPr id="14522" name="Freeform 70"/>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23" name="Freeform 71"/>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59" name="Group 72"/>
            <p:cNvGrpSpPr>
              <a:grpSpLocks noChangeAspect="1"/>
            </p:cNvGrpSpPr>
            <p:nvPr/>
          </p:nvGrpSpPr>
          <p:grpSpPr bwMode="auto">
            <a:xfrm rot="-8078174">
              <a:off x="3521075" y="5059362"/>
              <a:ext cx="282575" cy="322263"/>
              <a:chOff x="1227" y="2324"/>
              <a:chExt cx="449" cy="527"/>
            </a:xfrm>
          </p:grpSpPr>
          <p:sp>
            <p:nvSpPr>
              <p:cNvPr id="14516" name="Oval 73"/>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517" name="Group 74"/>
              <p:cNvGrpSpPr>
                <a:grpSpLocks noChangeAspect="1"/>
              </p:cNvGrpSpPr>
              <p:nvPr/>
            </p:nvGrpSpPr>
            <p:grpSpPr bwMode="auto">
              <a:xfrm rot="10272016">
                <a:off x="1451" y="2535"/>
                <a:ext cx="225" cy="316"/>
                <a:chOff x="1198" y="2161"/>
                <a:chExt cx="225" cy="316"/>
              </a:xfrm>
            </p:grpSpPr>
            <p:sp>
              <p:nvSpPr>
                <p:cNvPr id="14518" name="Freeform 75"/>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19" name="Freeform 76"/>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60" name="Group 77"/>
            <p:cNvGrpSpPr>
              <a:grpSpLocks noChangeAspect="1"/>
            </p:cNvGrpSpPr>
            <p:nvPr/>
          </p:nvGrpSpPr>
          <p:grpSpPr bwMode="auto">
            <a:xfrm rot="-8115663">
              <a:off x="2952750" y="5043488"/>
              <a:ext cx="282575" cy="322263"/>
              <a:chOff x="1227" y="2324"/>
              <a:chExt cx="449" cy="527"/>
            </a:xfrm>
          </p:grpSpPr>
          <p:sp>
            <p:nvSpPr>
              <p:cNvPr id="14512" name="Oval 78"/>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513" name="Group 79"/>
              <p:cNvGrpSpPr>
                <a:grpSpLocks noChangeAspect="1"/>
              </p:cNvGrpSpPr>
              <p:nvPr/>
            </p:nvGrpSpPr>
            <p:grpSpPr bwMode="auto">
              <a:xfrm rot="10272016">
                <a:off x="1451" y="2535"/>
                <a:ext cx="225" cy="316"/>
                <a:chOff x="1198" y="2161"/>
                <a:chExt cx="225" cy="316"/>
              </a:xfrm>
            </p:grpSpPr>
            <p:sp>
              <p:nvSpPr>
                <p:cNvPr id="14514" name="Freeform 80"/>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15" name="Freeform 81"/>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61" name="Group 82"/>
            <p:cNvGrpSpPr>
              <a:grpSpLocks noChangeAspect="1"/>
            </p:cNvGrpSpPr>
            <p:nvPr/>
          </p:nvGrpSpPr>
          <p:grpSpPr bwMode="auto">
            <a:xfrm rot="-8278030">
              <a:off x="3241675" y="5043488"/>
              <a:ext cx="280988" cy="322263"/>
              <a:chOff x="1227" y="2324"/>
              <a:chExt cx="449" cy="527"/>
            </a:xfrm>
          </p:grpSpPr>
          <p:sp>
            <p:nvSpPr>
              <p:cNvPr id="14508" name="Oval 83"/>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509" name="Group 84"/>
              <p:cNvGrpSpPr>
                <a:grpSpLocks noChangeAspect="1"/>
              </p:cNvGrpSpPr>
              <p:nvPr/>
            </p:nvGrpSpPr>
            <p:grpSpPr bwMode="auto">
              <a:xfrm rot="10272016">
                <a:off x="1451" y="2535"/>
                <a:ext cx="225" cy="316"/>
                <a:chOff x="1198" y="2161"/>
                <a:chExt cx="225" cy="316"/>
              </a:xfrm>
            </p:grpSpPr>
            <p:sp>
              <p:nvSpPr>
                <p:cNvPr id="14510" name="Freeform 85"/>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11" name="Freeform 86"/>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62" name="Group 87"/>
            <p:cNvGrpSpPr>
              <a:grpSpLocks noChangeAspect="1"/>
            </p:cNvGrpSpPr>
            <p:nvPr/>
          </p:nvGrpSpPr>
          <p:grpSpPr bwMode="auto">
            <a:xfrm rot="1892173">
              <a:off x="646113" y="5159375"/>
              <a:ext cx="282575" cy="322263"/>
              <a:chOff x="1227" y="2324"/>
              <a:chExt cx="449" cy="527"/>
            </a:xfrm>
          </p:grpSpPr>
          <p:sp>
            <p:nvSpPr>
              <p:cNvPr id="14504" name="Oval 88"/>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505" name="Group 89"/>
              <p:cNvGrpSpPr>
                <a:grpSpLocks noChangeAspect="1"/>
              </p:cNvGrpSpPr>
              <p:nvPr/>
            </p:nvGrpSpPr>
            <p:grpSpPr bwMode="auto">
              <a:xfrm rot="10272016">
                <a:off x="1451" y="2535"/>
                <a:ext cx="225" cy="316"/>
                <a:chOff x="1198" y="2161"/>
                <a:chExt cx="225" cy="316"/>
              </a:xfrm>
            </p:grpSpPr>
            <p:sp>
              <p:nvSpPr>
                <p:cNvPr id="14506" name="Freeform 90"/>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07" name="Freeform 91"/>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4463" name="AutoShape 92"/>
            <p:cNvSpPr>
              <a:spLocks noChangeAspect="1" noChangeArrowheads="1"/>
            </p:cNvSpPr>
            <p:nvPr/>
          </p:nvSpPr>
          <p:spPr bwMode="auto">
            <a:xfrm>
              <a:off x="1627188" y="5187950"/>
              <a:ext cx="258763" cy="144463"/>
            </a:xfrm>
            <a:prstGeom prst="rightArrow">
              <a:avLst>
                <a:gd name="adj1" fmla="val 50000"/>
                <a:gd name="adj2" fmla="val 44780"/>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464" name="AutoShape 93"/>
            <p:cNvSpPr>
              <a:spLocks noChangeAspect="1" noChangeArrowheads="1"/>
            </p:cNvSpPr>
            <p:nvPr/>
          </p:nvSpPr>
          <p:spPr bwMode="auto">
            <a:xfrm>
              <a:off x="2635250" y="5159375"/>
              <a:ext cx="260350" cy="146050"/>
            </a:xfrm>
            <a:prstGeom prst="rightArrow">
              <a:avLst>
                <a:gd name="adj1" fmla="val 50000"/>
                <a:gd name="adj2" fmla="val 44565"/>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465" name="AutoShape 94"/>
            <p:cNvSpPr>
              <a:spLocks noChangeAspect="1" noChangeArrowheads="1"/>
            </p:cNvSpPr>
            <p:nvPr/>
          </p:nvSpPr>
          <p:spPr bwMode="auto">
            <a:xfrm>
              <a:off x="1627188" y="5765800"/>
              <a:ext cx="228600" cy="142875"/>
            </a:xfrm>
            <a:prstGeom prst="leftArrow">
              <a:avLst>
                <a:gd name="adj1" fmla="val 50000"/>
                <a:gd name="adj2" fmla="val 40000"/>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66" name="Group 95"/>
            <p:cNvGrpSpPr>
              <a:grpSpLocks noChangeAspect="1"/>
            </p:cNvGrpSpPr>
            <p:nvPr/>
          </p:nvGrpSpPr>
          <p:grpSpPr bwMode="auto">
            <a:xfrm rot="2299512">
              <a:off x="1222375" y="5159375"/>
              <a:ext cx="282575" cy="322263"/>
              <a:chOff x="1227" y="2324"/>
              <a:chExt cx="449" cy="527"/>
            </a:xfrm>
          </p:grpSpPr>
          <p:sp>
            <p:nvSpPr>
              <p:cNvPr id="14500" name="Oval 96"/>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501" name="Group 97"/>
              <p:cNvGrpSpPr>
                <a:grpSpLocks noChangeAspect="1"/>
              </p:cNvGrpSpPr>
              <p:nvPr/>
            </p:nvGrpSpPr>
            <p:grpSpPr bwMode="auto">
              <a:xfrm rot="10272016">
                <a:off x="1451" y="2535"/>
                <a:ext cx="225" cy="316"/>
                <a:chOff x="1198" y="2161"/>
                <a:chExt cx="225" cy="316"/>
              </a:xfrm>
            </p:grpSpPr>
            <p:sp>
              <p:nvSpPr>
                <p:cNvPr id="14502" name="Freeform 98"/>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03" name="Freeform 99"/>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67" name="Group 100"/>
            <p:cNvGrpSpPr>
              <a:grpSpLocks noChangeAspect="1"/>
            </p:cNvGrpSpPr>
            <p:nvPr/>
          </p:nvGrpSpPr>
          <p:grpSpPr bwMode="auto">
            <a:xfrm rot="2622206">
              <a:off x="992188" y="5761038"/>
              <a:ext cx="282575" cy="322263"/>
              <a:chOff x="1227" y="2324"/>
              <a:chExt cx="449" cy="527"/>
            </a:xfrm>
          </p:grpSpPr>
          <p:sp>
            <p:nvSpPr>
              <p:cNvPr id="14496" name="Oval 101"/>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97" name="Group 102"/>
              <p:cNvGrpSpPr>
                <a:grpSpLocks noChangeAspect="1"/>
              </p:cNvGrpSpPr>
              <p:nvPr/>
            </p:nvGrpSpPr>
            <p:grpSpPr bwMode="auto">
              <a:xfrm rot="10272016">
                <a:off x="1451" y="2535"/>
                <a:ext cx="225" cy="316"/>
                <a:chOff x="1198" y="2161"/>
                <a:chExt cx="225" cy="316"/>
              </a:xfrm>
            </p:grpSpPr>
            <p:sp>
              <p:nvSpPr>
                <p:cNvPr id="14498" name="Freeform 103"/>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99" name="Freeform 104"/>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68" name="Group 105"/>
            <p:cNvGrpSpPr>
              <a:grpSpLocks noChangeAspect="1"/>
            </p:cNvGrpSpPr>
            <p:nvPr/>
          </p:nvGrpSpPr>
          <p:grpSpPr bwMode="auto">
            <a:xfrm rot="1892173">
              <a:off x="1281113" y="5735638"/>
              <a:ext cx="280988" cy="322263"/>
              <a:chOff x="1227" y="2324"/>
              <a:chExt cx="449" cy="527"/>
            </a:xfrm>
          </p:grpSpPr>
          <p:sp>
            <p:nvSpPr>
              <p:cNvPr id="14492" name="Oval 106"/>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93" name="Group 107"/>
              <p:cNvGrpSpPr>
                <a:grpSpLocks noChangeAspect="1"/>
              </p:cNvGrpSpPr>
              <p:nvPr/>
            </p:nvGrpSpPr>
            <p:grpSpPr bwMode="auto">
              <a:xfrm rot="10272016">
                <a:off x="1451" y="2535"/>
                <a:ext cx="225" cy="316"/>
                <a:chOff x="1198" y="2161"/>
                <a:chExt cx="225" cy="316"/>
              </a:xfrm>
            </p:grpSpPr>
            <p:sp>
              <p:nvSpPr>
                <p:cNvPr id="14494" name="Freeform 108"/>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95" name="Freeform 109"/>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69" name="Group 110"/>
            <p:cNvGrpSpPr>
              <a:grpSpLocks noChangeAspect="1"/>
            </p:cNvGrpSpPr>
            <p:nvPr/>
          </p:nvGrpSpPr>
          <p:grpSpPr bwMode="auto">
            <a:xfrm rot="1892173">
              <a:off x="681038" y="5761038"/>
              <a:ext cx="280988" cy="322263"/>
              <a:chOff x="1227" y="2324"/>
              <a:chExt cx="449" cy="527"/>
            </a:xfrm>
          </p:grpSpPr>
          <p:sp>
            <p:nvSpPr>
              <p:cNvPr id="14488" name="Oval 111"/>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89" name="Group 112"/>
              <p:cNvGrpSpPr>
                <a:grpSpLocks noChangeAspect="1"/>
              </p:cNvGrpSpPr>
              <p:nvPr/>
            </p:nvGrpSpPr>
            <p:grpSpPr bwMode="auto">
              <a:xfrm rot="10272016">
                <a:off x="1451" y="2535"/>
                <a:ext cx="225" cy="316"/>
                <a:chOff x="1198" y="2161"/>
                <a:chExt cx="225" cy="316"/>
              </a:xfrm>
            </p:grpSpPr>
            <p:sp>
              <p:nvSpPr>
                <p:cNvPr id="14490" name="Freeform 113"/>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91" name="Freeform 114"/>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4470" name="AutoShape 115"/>
            <p:cNvSpPr>
              <a:spLocks noChangeAspect="1" noChangeArrowheads="1"/>
            </p:cNvSpPr>
            <p:nvPr/>
          </p:nvSpPr>
          <p:spPr bwMode="auto">
            <a:xfrm>
              <a:off x="4337050" y="5100638"/>
              <a:ext cx="258763" cy="146050"/>
            </a:xfrm>
            <a:prstGeom prst="rightArrow">
              <a:avLst>
                <a:gd name="adj1" fmla="val 50000"/>
                <a:gd name="adj2" fmla="val 44294"/>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71" name="Group 116"/>
            <p:cNvGrpSpPr>
              <a:grpSpLocks noChangeAspect="1"/>
            </p:cNvGrpSpPr>
            <p:nvPr/>
          </p:nvGrpSpPr>
          <p:grpSpPr bwMode="auto">
            <a:xfrm rot="2622206">
              <a:off x="4919663" y="5045075"/>
              <a:ext cx="282575" cy="322263"/>
              <a:chOff x="1227" y="2324"/>
              <a:chExt cx="449" cy="527"/>
            </a:xfrm>
          </p:grpSpPr>
          <p:sp>
            <p:nvSpPr>
              <p:cNvPr id="14484" name="Oval 117"/>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85" name="Group 118"/>
              <p:cNvGrpSpPr>
                <a:grpSpLocks noChangeAspect="1"/>
              </p:cNvGrpSpPr>
              <p:nvPr/>
            </p:nvGrpSpPr>
            <p:grpSpPr bwMode="auto">
              <a:xfrm rot="10272016">
                <a:off x="1451" y="2535"/>
                <a:ext cx="225" cy="316"/>
                <a:chOff x="1198" y="2161"/>
                <a:chExt cx="225" cy="316"/>
              </a:xfrm>
            </p:grpSpPr>
            <p:sp>
              <p:nvSpPr>
                <p:cNvPr id="14486" name="Freeform 119"/>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87" name="Freeform 120"/>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472" name="Group 121"/>
            <p:cNvGrpSpPr>
              <a:grpSpLocks noChangeAspect="1"/>
            </p:cNvGrpSpPr>
            <p:nvPr/>
          </p:nvGrpSpPr>
          <p:grpSpPr bwMode="auto">
            <a:xfrm rot="2622206">
              <a:off x="5265738" y="5049838"/>
              <a:ext cx="282575" cy="322263"/>
              <a:chOff x="1227" y="2324"/>
              <a:chExt cx="449" cy="527"/>
            </a:xfrm>
          </p:grpSpPr>
          <p:sp>
            <p:nvSpPr>
              <p:cNvPr id="14480" name="Oval 122"/>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81" name="Group 123"/>
              <p:cNvGrpSpPr>
                <a:grpSpLocks noChangeAspect="1"/>
              </p:cNvGrpSpPr>
              <p:nvPr/>
            </p:nvGrpSpPr>
            <p:grpSpPr bwMode="auto">
              <a:xfrm rot="10272016">
                <a:off x="1451" y="2535"/>
                <a:ext cx="225" cy="316"/>
                <a:chOff x="1198" y="2161"/>
                <a:chExt cx="225" cy="316"/>
              </a:xfrm>
            </p:grpSpPr>
            <p:sp>
              <p:nvSpPr>
                <p:cNvPr id="14482" name="Freeform 124"/>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83" name="Freeform 125"/>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4473" name="AutoShape 126"/>
            <p:cNvSpPr>
              <a:spLocks noChangeAspect="1" noChangeArrowheads="1"/>
            </p:cNvSpPr>
            <p:nvPr/>
          </p:nvSpPr>
          <p:spPr bwMode="auto">
            <a:xfrm>
              <a:off x="4078288" y="5132388"/>
              <a:ext cx="346075" cy="606425"/>
            </a:xfrm>
            <a:prstGeom prst="curvedDownArrow">
              <a:avLst>
                <a:gd name="adj1" fmla="val 20000"/>
                <a:gd name="adj2" fmla="val 40000"/>
                <a:gd name="adj3" fmla="val 5841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74" name="Group 127"/>
            <p:cNvGrpSpPr>
              <a:grpSpLocks noChangeAspect="1"/>
            </p:cNvGrpSpPr>
            <p:nvPr/>
          </p:nvGrpSpPr>
          <p:grpSpPr bwMode="auto">
            <a:xfrm rot="-7704140">
              <a:off x="4616450" y="4972050"/>
              <a:ext cx="282575" cy="322263"/>
              <a:chOff x="1227" y="2324"/>
              <a:chExt cx="449" cy="527"/>
            </a:xfrm>
          </p:grpSpPr>
          <p:sp>
            <p:nvSpPr>
              <p:cNvPr id="14476" name="Oval 128"/>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77" name="Group 129"/>
              <p:cNvGrpSpPr>
                <a:grpSpLocks noChangeAspect="1"/>
              </p:cNvGrpSpPr>
              <p:nvPr/>
            </p:nvGrpSpPr>
            <p:grpSpPr bwMode="auto">
              <a:xfrm rot="10272016">
                <a:off x="1451" y="2535"/>
                <a:ext cx="225" cy="316"/>
                <a:chOff x="1198" y="2161"/>
                <a:chExt cx="225" cy="316"/>
              </a:xfrm>
            </p:grpSpPr>
            <p:sp>
              <p:nvSpPr>
                <p:cNvPr id="14478" name="Freeform 130"/>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79" name="Freeform 131"/>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4475" name="Rectangle 3"/>
            <p:cNvSpPr>
              <a:spLocks noChangeArrowheads="1"/>
            </p:cNvSpPr>
            <p:nvPr/>
          </p:nvSpPr>
          <p:spPr bwMode="auto">
            <a:xfrm>
              <a:off x="2127250" y="6224588"/>
              <a:ext cx="23764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marR="0" lvl="0" indent="-342900" algn="l" defTabSz="914400" rtl="0" eaLnBrk="1" fontAlgn="base" latinLnBrk="0" hangingPunct="1">
                <a:lnSpc>
                  <a:spcPct val="90000"/>
                </a:lnSpc>
                <a:spcBef>
                  <a:spcPct val="20000"/>
                </a:spcBef>
                <a:spcAft>
                  <a:spcPct val="7000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spin polarized current</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omic Sans MS" pitchFamily="66" charset="0"/>
                  <a:ea typeface="+mn-ea"/>
                  <a:cs typeface="+mn-cs"/>
                </a:rPr>
                <a:t>	</a:t>
              </a:r>
            </a:p>
          </p:txBody>
        </p:sp>
      </p:grpSp>
      <p:grpSp>
        <p:nvGrpSpPr>
          <p:cNvPr id="14366" name="Csoportba foglalás 139"/>
          <p:cNvGrpSpPr>
            <a:grpSpLocks/>
          </p:cNvGrpSpPr>
          <p:nvPr/>
        </p:nvGrpSpPr>
        <p:grpSpPr bwMode="auto">
          <a:xfrm>
            <a:off x="179512" y="3789040"/>
            <a:ext cx="4681214" cy="1584547"/>
            <a:chOff x="398463" y="3798045"/>
            <a:chExt cx="5977920" cy="2218891"/>
          </a:xfrm>
        </p:grpSpPr>
        <p:sp>
          <p:nvSpPr>
            <p:cNvPr id="14375" name="Rectangle 102"/>
            <p:cNvSpPr>
              <a:spLocks noChangeAspect="1" noChangeArrowheads="1"/>
            </p:cNvSpPr>
            <p:nvPr/>
          </p:nvSpPr>
          <p:spPr bwMode="auto">
            <a:xfrm>
              <a:off x="1874838" y="4467225"/>
              <a:ext cx="606425" cy="1095375"/>
            </a:xfrm>
            <a:prstGeom prst="rect">
              <a:avLst/>
            </a:prstGeom>
            <a:solidFill>
              <a:srgbClr val="EAEAEA"/>
            </a:solidFill>
            <a:ln w="25400" algn="ctr">
              <a:solidFill>
                <a:schemeClr val="bg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aphicFrame>
          <p:nvGraphicFramePr>
            <p:cNvPr id="14339" name="Object 15"/>
            <p:cNvGraphicFramePr>
              <a:graphicFrameLocks noChangeAspect="1"/>
            </p:cNvGraphicFramePr>
            <p:nvPr/>
          </p:nvGraphicFramePr>
          <p:xfrm>
            <a:off x="1933575" y="4554538"/>
            <a:ext cx="468312" cy="909637"/>
          </p:xfrm>
          <a:graphic>
            <a:graphicData uri="http://schemas.openxmlformats.org/presentationml/2006/ole">
              <mc:AlternateContent xmlns:mc="http://schemas.openxmlformats.org/markup-compatibility/2006">
                <mc:Choice xmlns:v="urn:schemas-microsoft-com:vml" Requires="v">
                  <p:oleObj name="CorelDRAW" r:id="rId6" imgW="730080" imgH="4255920" progId="">
                    <p:embed/>
                  </p:oleObj>
                </mc:Choice>
                <mc:Fallback>
                  <p:oleObj name="CorelDRAW" r:id="rId6" imgW="730080" imgH="4255920" progId="">
                    <p:embed/>
                    <p:pic>
                      <p:nvPicPr>
                        <p:cNvPr id="14339" name="Object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4554538"/>
                          <a:ext cx="468312"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76" name="Rectangle 104"/>
            <p:cNvSpPr>
              <a:spLocks noChangeAspect="1" noChangeArrowheads="1"/>
            </p:cNvSpPr>
            <p:nvPr/>
          </p:nvSpPr>
          <p:spPr bwMode="auto">
            <a:xfrm>
              <a:off x="2482850" y="4467225"/>
              <a:ext cx="1327150" cy="1095375"/>
            </a:xfrm>
            <a:prstGeom prst="rect">
              <a:avLst/>
            </a:prstGeom>
            <a:noFill/>
            <a:ln w="25400"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77" name="Rectangle 105"/>
            <p:cNvSpPr>
              <a:spLocks noChangeAspect="1" noChangeArrowheads="1"/>
            </p:cNvSpPr>
            <p:nvPr/>
          </p:nvSpPr>
          <p:spPr bwMode="auto">
            <a:xfrm>
              <a:off x="3810000" y="4467225"/>
              <a:ext cx="173038" cy="1095375"/>
            </a:xfrm>
            <a:prstGeom prst="rect">
              <a:avLst/>
            </a:prstGeom>
            <a:solidFill>
              <a:srgbClr val="EAEAEA"/>
            </a:solidFill>
            <a:ln w="25400" algn="ctr">
              <a:solidFill>
                <a:schemeClr val="bg2"/>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78" name="AutoShape 106"/>
            <p:cNvSpPr>
              <a:spLocks noChangeAspect="1" noChangeArrowheads="1"/>
            </p:cNvSpPr>
            <p:nvPr/>
          </p:nvSpPr>
          <p:spPr bwMode="auto">
            <a:xfrm>
              <a:off x="2682875" y="5649913"/>
              <a:ext cx="781050" cy="87312"/>
            </a:xfrm>
            <a:prstGeom prst="rightArrow">
              <a:avLst>
                <a:gd name="adj1" fmla="val 50000"/>
                <a:gd name="adj2" fmla="val 223638"/>
              </a:avLst>
            </a:prstGeom>
            <a:solidFill>
              <a:srgbClr val="FF0000"/>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79" name="Text Box 107"/>
            <p:cNvSpPr txBox="1">
              <a:spLocks noChangeAspect="1" noChangeArrowheads="1"/>
            </p:cNvSpPr>
            <p:nvPr/>
          </p:nvSpPr>
          <p:spPr bwMode="auto">
            <a:xfrm>
              <a:off x="4115332" y="3798045"/>
              <a:ext cx="485558" cy="73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Comic Sans MS" pitchFamily="66" charset="0"/>
                  <a:ea typeface="+mn-ea"/>
                  <a:cs typeface="+mn-cs"/>
                </a:rPr>
                <a:t>I</a:t>
              </a:r>
            </a:p>
          </p:txBody>
        </p:sp>
        <p:grpSp>
          <p:nvGrpSpPr>
            <p:cNvPr id="14380" name="Group 108"/>
            <p:cNvGrpSpPr>
              <a:grpSpLocks noChangeAspect="1"/>
            </p:cNvGrpSpPr>
            <p:nvPr/>
          </p:nvGrpSpPr>
          <p:grpSpPr bwMode="auto">
            <a:xfrm rot="-7993437">
              <a:off x="4963319" y="4558506"/>
              <a:ext cx="282575" cy="322263"/>
              <a:chOff x="1227" y="2324"/>
              <a:chExt cx="449" cy="527"/>
            </a:xfrm>
          </p:grpSpPr>
          <p:sp>
            <p:nvSpPr>
              <p:cNvPr id="14445" name="Oval 109"/>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46" name="Group 110"/>
              <p:cNvGrpSpPr>
                <a:grpSpLocks noChangeAspect="1"/>
              </p:cNvGrpSpPr>
              <p:nvPr/>
            </p:nvGrpSpPr>
            <p:grpSpPr bwMode="auto">
              <a:xfrm rot="10272016">
                <a:off x="1451" y="2535"/>
                <a:ext cx="225" cy="316"/>
                <a:chOff x="1198" y="2161"/>
                <a:chExt cx="225" cy="316"/>
              </a:xfrm>
            </p:grpSpPr>
            <p:sp>
              <p:nvSpPr>
                <p:cNvPr id="14447" name="Freeform 111"/>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48" name="Freeform 112"/>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81" name="Group 113"/>
            <p:cNvGrpSpPr>
              <a:grpSpLocks noChangeAspect="1"/>
            </p:cNvGrpSpPr>
            <p:nvPr/>
          </p:nvGrpSpPr>
          <p:grpSpPr bwMode="auto">
            <a:xfrm rot="-7704140">
              <a:off x="4644231" y="4558507"/>
              <a:ext cx="282575" cy="322262"/>
              <a:chOff x="1227" y="2324"/>
              <a:chExt cx="449" cy="527"/>
            </a:xfrm>
          </p:grpSpPr>
          <p:sp>
            <p:nvSpPr>
              <p:cNvPr id="14441" name="Oval 114"/>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42" name="Group 115"/>
              <p:cNvGrpSpPr>
                <a:grpSpLocks noChangeAspect="1"/>
              </p:cNvGrpSpPr>
              <p:nvPr/>
            </p:nvGrpSpPr>
            <p:grpSpPr bwMode="auto">
              <a:xfrm rot="10272016">
                <a:off x="1451" y="2535"/>
                <a:ext cx="225" cy="316"/>
                <a:chOff x="1198" y="2161"/>
                <a:chExt cx="225" cy="316"/>
              </a:xfrm>
            </p:grpSpPr>
            <p:sp>
              <p:nvSpPr>
                <p:cNvPr id="14443" name="Freeform 116"/>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44" name="Freeform 117"/>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82" name="Group 118"/>
            <p:cNvGrpSpPr>
              <a:grpSpLocks noChangeAspect="1"/>
            </p:cNvGrpSpPr>
            <p:nvPr/>
          </p:nvGrpSpPr>
          <p:grpSpPr bwMode="auto">
            <a:xfrm rot="-8078174">
              <a:off x="966788" y="4508500"/>
              <a:ext cx="282575" cy="320675"/>
              <a:chOff x="1227" y="2324"/>
              <a:chExt cx="449" cy="527"/>
            </a:xfrm>
          </p:grpSpPr>
          <p:sp>
            <p:nvSpPr>
              <p:cNvPr id="14437" name="Oval 119"/>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38" name="Group 120"/>
              <p:cNvGrpSpPr>
                <a:grpSpLocks noChangeAspect="1"/>
              </p:cNvGrpSpPr>
              <p:nvPr/>
            </p:nvGrpSpPr>
            <p:grpSpPr bwMode="auto">
              <a:xfrm rot="10272016">
                <a:off x="1451" y="2535"/>
                <a:ext cx="225" cy="316"/>
                <a:chOff x="1198" y="2161"/>
                <a:chExt cx="225" cy="316"/>
              </a:xfrm>
            </p:grpSpPr>
            <p:sp>
              <p:nvSpPr>
                <p:cNvPr id="14439" name="Freeform 121"/>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40" name="Freeform 122"/>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83" name="Group 123"/>
            <p:cNvGrpSpPr>
              <a:grpSpLocks noChangeAspect="1"/>
            </p:cNvGrpSpPr>
            <p:nvPr/>
          </p:nvGrpSpPr>
          <p:grpSpPr bwMode="auto">
            <a:xfrm rot="-8115663">
              <a:off x="398463" y="4491038"/>
              <a:ext cx="282575" cy="322262"/>
              <a:chOff x="1227" y="2324"/>
              <a:chExt cx="449" cy="527"/>
            </a:xfrm>
          </p:grpSpPr>
          <p:sp>
            <p:nvSpPr>
              <p:cNvPr id="14433" name="Oval 124"/>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34" name="Group 125"/>
              <p:cNvGrpSpPr>
                <a:grpSpLocks noChangeAspect="1"/>
              </p:cNvGrpSpPr>
              <p:nvPr/>
            </p:nvGrpSpPr>
            <p:grpSpPr bwMode="auto">
              <a:xfrm rot="10272016">
                <a:off x="1451" y="2535"/>
                <a:ext cx="225" cy="316"/>
                <a:chOff x="1198" y="2161"/>
                <a:chExt cx="225" cy="316"/>
              </a:xfrm>
            </p:grpSpPr>
            <p:sp>
              <p:nvSpPr>
                <p:cNvPr id="14435" name="Freeform 126"/>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36" name="Freeform 127"/>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84" name="Group 128"/>
            <p:cNvGrpSpPr>
              <a:grpSpLocks noChangeAspect="1"/>
            </p:cNvGrpSpPr>
            <p:nvPr/>
          </p:nvGrpSpPr>
          <p:grpSpPr bwMode="auto">
            <a:xfrm rot="-8278030">
              <a:off x="687388" y="4491038"/>
              <a:ext cx="282575" cy="322262"/>
              <a:chOff x="1227" y="2324"/>
              <a:chExt cx="449" cy="527"/>
            </a:xfrm>
          </p:grpSpPr>
          <p:sp>
            <p:nvSpPr>
              <p:cNvPr id="14429" name="Oval 129"/>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30" name="Group 130"/>
              <p:cNvGrpSpPr>
                <a:grpSpLocks noChangeAspect="1"/>
              </p:cNvGrpSpPr>
              <p:nvPr/>
            </p:nvGrpSpPr>
            <p:grpSpPr bwMode="auto">
              <a:xfrm rot="10272016">
                <a:off x="1451" y="2535"/>
                <a:ext cx="225" cy="316"/>
                <a:chOff x="1198" y="2161"/>
                <a:chExt cx="225" cy="316"/>
              </a:xfrm>
            </p:grpSpPr>
            <p:sp>
              <p:nvSpPr>
                <p:cNvPr id="14431" name="Freeform 131"/>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32" name="Freeform 132"/>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85" name="Group 133"/>
            <p:cNvGrpSpPr>
              <a:grpSpLocks noChangeAspect="1"/>
            </p:cNvGrpSpPr>
            <p:nvPr/>
          </p:nvGrpSpPr>
          <p:grpSpPr bwMode="auto">
            <a:xfrm rot="1892173">
              <a:off x="5232400" y="4664075"/>
              <a:ext cx="282575" cy="322263"/>
              <a:chOff x="1227" y="2324"/>
              <a:chExt cx="449" cy="527"/>
            </a:xfrm>
          </p:grpSpPr>
          <p:sp>
            <p:nvSpPr>
              <p:cNvPr id="14425" name="Oval 134"/>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26" name="Group 135"/>
              <p:cNvGrpSpPr>
                <a:grpSpLocks noChangeAspect="1"/>
              </p:cNvGrpSpPr>
              <p:nvPr/>
            </p:nvGrpSpPr>
            <p:grpSpPr bwMode="auto">
              <a:xfrm rot="10272016">
                <a:off x="1451" y="2535"/>
                <a:ext cx="225" cy="316"/>
                <a:chOff x="1198" y="2161"/>
                <a:chExt cx="225" cy="316"/>
              </a:xfrm>
            </p:grpSpPr>
            <p:sp>
              <p:nvSpPr>
                <p:cNvPr id="14427" name="Freeform 136"/>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28" name="Freeform 137"/>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4386" name="AutoShape 138"/>
            <p:cNvSpPr>
              <a:spLocks noChangeAspect="1" noChangeArrowheads="1"/>
            </p:cNvSpPr>
            <p:nvPr/>
          </p:nvSpPr>
          <p:spPr bwMode="auto">
            <a:xfrm>
              <a:off x="4098925" y="4670425"/>
              <a:ext cx="460375" cy="142875"/>
            </a:xfrm>
            <a:prstGeom prst="leftArrow">
              <a:avLst>
                <a:gd name="adj1" fmla="val 50000"/>
                <a:gd name="adj2" fmla="val 80556"/>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87" name="AutoShape 139"/>
            <p:cNvSpPr>
              <a:spLocks noChangeAspect="1" noChangeArrowheads="1"/>
            </p:cNvSpPr>
            <p:nvPr/>
          </p:nvSpPr>
          <p:spPr bwMode="auto">
            <a:xfrm>
              <a:off x="2540000" y="5187950"/>
              <a:ext cx="258763" cy="144463"/>
            </a:xfrm>
            <a:prstGeom prst="rightArrow">
              <a:avLst>
                <a:gd name="adj1" fmla="val 50000"/>
                <a:gd name="adj2" fmla="val 44780"/>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388" name="Group 140"/>
            <p:cNvGrpSpPr>
              <a:grpSpLocks noChangeAspect="1"/>
            </p:cNvGrpSpPr>
            <p:nvPr/>
          </p:nvGrpSpPr>
          <p:grpSpPr bwMode="auto">
            <a:xfrm rot="2622206">
              <a:off x="3122613" y="5045075"/>
              <a:ext cx="282575" cy="322263"/>
              <a:chOff x="1227" y="2324"/>
              <a:chExt cx="449" cy="527"/>
            </a:xfrm>
          </p:grpSpPr>
          <p:sp>
            <p:nvSpPr>
              <p:cNvPr id="14421" name="Oval 141"/>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22" name="Group 142"/>
              <p:cNvGrpSpPr>
                <a:grpSpLocks noChangeAspect="1"/>
              </p:cNvGrpSpPr>
              <p:nvPr/>
            </p:nvGrpSpPr>
            <p:grpSpPr bwMode="auto">
              <a:xfrm rot="10272016">
                <a:off x="1451" y="2535"/>
                <a:ext cx="225" cy="316"/>
                <a:chOff x="1198" y="2161"/>
                <a:chExt cx="225" cy="316"/>
              </a:xfrm>
            </p:grpSpPr>
            <p:sp>
              <p:nvSpPr>
                <p:cNvPr id="14423" name="Freeform 143"/>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24" name="Freeform 144"/>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89" name="Group 145"/>
            <p:cNvGrpSpPr>
              <a:grpSpLocks noChangeAspect="1"/>
            </p:cNvGrpSpPr>
            <p:nvPr/>
          </p:nvGrpSpPr>
          <p:grpSpPr bwMode="auto">
            <a:xfrm rot="1892173">
              <a:off x="2805113" y="5073650"/>
              <a:ext cx="282575" cy="320675"/>
              <a:chOff x="1227" y="2324"/>
              <a:chExt cx="449" cy="527"/>
            </a:xfrm>
          </p:grpSpPr>
          <p:sp>
            <p:nvSpPr>
              <p:cNvPr id="14417" name="Oval 146"/>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18" name="Group 147"/>
              <p:cNvGrpSpPr>
                <a:grpSpLocks noChangeAspect="1"/>
              </p:cNvGrpSpPr>
              <p:nvPr/>
            </p:nvGrpSpPr>
            <p:grpSpPr bwMode="auto">
              <a:xfrm rot="10272016">
                <a:off x="1451" y="2535"/>
                <a:ext cx="225" cy="316"/>
                <a:chOff x="1198" y="2161"/>
                <a:chExt cx="225" cy="316"/>
              </a:xfrm>
            </p:grpSpPr>
            <p:sp>
              <p:nvSpPr>
                <p:cNvPr id="14419" name="Freeform 148"/>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20" name="Freeform 149"/>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90" name="Group 150"/>
            <p:cNvGrpSpPr>
              <a:grpSpLocks noChangeAspect="1"/>
            </p:cNvGrpSpPr>
            <p:nvPr/>
          </p:nvGrpSpPr>
          <p:grpSpPr bwMode="auto">
            <a:xfrm rot="2622206">
              <a:off x="3468688" y="5073650"/>
              <a:ext cx="282575" cy="320675"/>
              <a:chOff x="1227" y="2324"/>
              <a:chExt cx="449" cy="527"/>
            </a:xfrm>
          </p:grpSpPr>
          <p:sp>
            <p:nvSpPr>
              <p:cNvPr id="14413" name="Oval 151"/>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14" name="Group 152"/>
              <p:cNvGrpSpPr>
                <a:grpSpLocks noChangeAspect="1"/>
              </p:cNvGrpSpPr>
              <p:nvPr/>
            </p:nvGrpSpPr>
            <p:grpSpPr bwMode="auto">
              <a:xfrm rot="10272016">
                <a:off x="1451" y="2535"/>
                <a:ext cx="225" cy="316"/>
                <a:chOff x="1198" y="2161"/>
                <a:chExt cx="225" cy="316"/>
              </a:xfrm>
            </p:grpSpPr>
            <p:sp>
              <p:nvSpPr>
                <p:cNvPr id="14415" name="Freeform 153"/>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16" name="Freeform 154"/>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4391" name="AutoShape 155"/>
            <p:cNvSpPr>
              <a:spLocks noChangeAspect="1" noChangeArrowheads="1"/>
            </p:cNvSpPr>
            <p:nvPr/>
          </p:nvSpPr>
          <p:spPr bwMode="auto">
            <a:xfrm rot="10800000">
              <a:off x="4040188" y="4900613"/>
              <a:ext cx="346075" cy="606425"/>
            </a:xfrm>
            <a:prstGeom prst="curvedDownArrow">
              <a:avLst>
                <a:gd name="adj1" fmla="val 20000"/>
                <a:gd name="adj2" fmla="val 40000"/>
                <a:gd name="adj3" fmla="val 5841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92" name="AutoShape 156"/>
            <p:cNvSpPr>
              <a:spLocks noChangeAspect="1" noChangeArrowheads="1"/>
            </p:cNvSpPr>
            <p:nvPr/>
          </p:nvSpPr>
          <p:spPr bwMode="auto">
            <a:xfrm rot="10800000">
              <a:off x="2087563" y="4108450"/>
              <a:ext cx="1963737" cy="260350"/>
            </a:xfrm>
            <a:prstGeom prst="rightArrow">
              <a:avLst>
                <a:gd name="adj1" fmla="val 50000"/>
                <a:gd name="adj2" fmla="val 188567"/>
              </a:avLst>
            </a:prstGeom>
            <a:solidFill>
              <a:srgbClr val="FF0000"/>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93" name="AutoShape 157"/>
            <p:cNvSpPr>
              <a:spLocks noChangeAspect="1" noChangeArrowheads="1"/>
            </p:cNvSpPr>
            <p:nvPr/>
          </p:nvSpPr>
          <p:spPr bwMode="auto">
            <a:xfrm>
              <a:off x="1300163" y="4641850"/>
              <a:ext cx="460375" cy="142875"/>
            </a:xfrm>
            <a:prstGeom prst="leftArrow">
              <a:avLst>
                <a:gd name="adj1" fmla="val 50000"/>
                <a:gd name="adj2" fmla="val 80556"/>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aphicFrame>
          <p:nvGraphicFramePr>
            <p:cNvPr id="14340" name="Object 16"/>
            <p:cNvGraphicFramePr>
              <a:graphicFrameLocks noChangeAspect="1"/>
            </p:cNvGraphicFramePr>
            <p:nvPr/>
          </p:nvGraphicFramePr>
          <p:xfrm>
            <a:off x="3840162" y="4583113"/>
            <a:ext cx="114301" cy="909637"/>
          </p:xfrm>
          <a:graphic>
            <a:graphicData uri="http://schemas.openxmlformats.org/presentationml/2006/ole">
              <mc:AlternateContent xmlns:mc="http://schemas.openxmlformats.org/markup-compatibility/2006">
                <mc:Choice xmlns:v="urn:schemas-microsoft-com:vml" Requires="v">
                  <p:oleObj name="CorelDRAW" r:id="rId7" imgW="730080" imgH="4255920" progId="">
                    <p:embed/>
                  </p:oleObj>
                </mc:Choice>
                <mc:Fallback>
                  <p:oleObj name="CorelDRAW" r:id="rId7" imgW="730080" imgH="4255920" progId="">
                    <p:embed/>
                    <p:pic>
                      <p:nvPicPr>
                        <p:cNvPr id="14340" name="Object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2" y="4583113"/>
                          <a:ext cx="114301"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94" name="AutoShape 159"/>
            <p:cNvSpPr>
              <a:spLocks noChangeAspect="1" noChangeArrowheads="1"/>
            </p:cNvSpPr>
            <p:nvPr/>
          </p:nvSpPr>
          <p:spPr bwMode="auto">
            <a:xfrm>
              <a:off x="2509838" y="4670425"/>
              <a:ext cx="1212850" cy="142875"/>
            </a:xfrm>
            <a:prstGeom prst="leftArrow">
              <a:avLst>
                <a:gd name="adj1" fmla="val 50000"/>
                <a:gd name="adj2" fmla="val 212222"/>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95" name="AutoShape 160"/>
            <p:cNvSpPr>
              <a:spLocks noChangeAspect="1" noChangeArrowheads="1"/>
            </p:cNvSpPr>
            <p:nvPr/>
          </p:nvSpPr>
          <p:spPr bwMode="auto">
            <a:xfrm>
              <a:off x="4213225" y="5189538"/>
              <a:ext cx="750888" cy="173037"/>
            </a:xfrm>
            <a:prstGeom prst="rightArrow">
              <a:avLst>
                <a:gd name="adj1" fmla="val 50000"/>
                <a:gd name="adj2" fmla="val 108487"/>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396" name="Group 161"/>
            <p:cNvGrpSpPr>
              <a:grpSpLocks noChangeAspect="1"/>
            </p:cNvGrpSpPr>
            <p:nvPr/>
          </p:nvGrpSpPr>
          <p:grpSpPr bwMode="auto">
            <a:xfrm rot="-8078174">
              <a:off x="5614194" y="5117306"/>
              <a:ext cx="282575" cy="322263"/>
              <a:chOff x="1227" y="2324"/>
              <a:chExt cx="449" cy="527"/>
            </a:xfrm>
          </p:grpSpPr>
          <p:sp>
            <p:nvSpPr>
              <p:cNvPr id="14409" name="Oval 162"/>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10" name="Group 163"/>
              <p:cNvGrpSpPr>
                <a:grpSpLocks noChangeAspect="1"/>
              </p:cNvGrpSpPr>
              <p:nvPr/>
            </p:nvGrpSpPr>
            <p:grpSpPr bwMode="auto">
              <a:xfrm rot="10272016">
                <a:off x="1451" y="2535"/>
                <a:ext cx="225" cy="316"/>
                <a:chOff x="1198" y="2161"/>
                <a:chExt cx="225" cy="316"/>
              </a:xfrm>
            </p:grpSpPr>
            <p:sp>
              <p:nvSpPr>
                <p:cNvPr id="14411" name="Freeform 164"/>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12" name="Freeform 165"/>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97" name="Group 166"/>
            <p:cNvGrpSpPr>
              <a:grpSpLocks noChangeAspect="1"/>
            </p:cNvGrpSpPr>
            <p:nvPr/>
          </p:nvGrpSpPr>
          <p:grpSpPr bwMode="auto">
            <a:xfrm rot="-8278030">
              <a:off x="5335588" y="5102225"/>
              <a:ext cx="282575" cy="322263"/>
              <a:chOff x="1227" y="2324"/>
              <a:chExt cx="449" cy="527"/>
            </a:xfrm>
          </p:grpSpPr>
          <p:sp>
            <p:nvSpPr>
              <p:cNvPr id="14405" name="Oval 167"/>
              <p:cNvSpPr>
                <a:spLocks noChangeAspect="1" noChangeArrowheads="1"/>
              </p:cNvSpPr>
              <p:nvPr/>
            </p:nvSpPr>
            <p:spPr bwMode="auto">
              <a:xfrm>
                <a:off x="1227" y="2324"/>
                <a:ext cx="372" cy="372"/>
              </a:xfrm>
              <a:prstGeom prst="ellipse">
                <a:avLst/>
              </a:prstGeom>
              <a:gradFill rotWithShape="0">
                <a:gsLst>
                  <a:gs pos="0">
                    <a:srgbClr val="C953E9"/>
                  </a:gs>
                  <a:gs pos="100000">
                    <a:srgbClr val="5D266C"/>
                  </a:gs>
                </a:gsLst>
                <a:lin ang="270000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06" name="Group 168"/>
              <p:cNvGrpSpPr>
                <a:grpSpLocks noChangeAspect="1"/>
              </p:cNvGrpSpPr>
              <p:nvPr/>
            </p:nvGrpSpPr>
            <p:grpSpPr bwMode="auto">
              <a:xfrm rot="10272016">
                <a:off x="1451" y="2535"/>
                <a:ext cx="225" cy="316"/>
                <a:chOff x="1198" y="2161"/>
                <a:chExt cx="225" cy="316"/>
              </a:xfrm>
            </p:grpSpPr>
            <p:sp>
              <p:nvSpPr>
                <p:cNvPr id="14407" name="Freeform 169"/>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08" name="Freeform 170"/>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0">
                  <a:gsLst>
                    <a:gs pos="0">
                      <a:srgbClr val="007676"/>
                    </a:gs>
                    <a:gs pos="100000">
                      <a:srgbClr val="00FFFF"/>
                    </a:gs>
                  </a:gsLst>
                  <a:lin ang="1890000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4398" name="Group 171"/>
            <p:cNvGrpSpPr>
              <a:grpSpLocks noChangeAspect="1"/>
            </p:cNvGrpSpPr>
            <p:nvPr/>
          </p:nvGrpSpPr>
          <p:grpSpPr bwMode="auto">
            <a:xfrm rot="1892173">
              <a:off x="4994275" y="5189538"/>
              <a:ext cx="282575" cy="320675"/>
              <a:chOff x="1227" y="2324"/>
              <a:chExt cx="449" cy="527"/>
            </a:xfrm>
          </p:grpSpPr>
          <p:sp>
            <p:nvSpPr>
              <p:cNvPr id="14401" name="Oval 172"/>
              <p:cNvSpPr>
                <a:spLocks noChangeAspect="1" noChangeArrowheads="1"/>
              </p:cNvSpPr>
              <p:nvPr/>
            </p:nvSpPr>
            <p:spPr bwMode="auto">
              <a:xfrm>
                <a:off x="1227" y="2324"/>
                <a:ext cx="372" cy="372"/>
              </a:xfrm>
              <a:prstGeom prst="ellipse">
                <a:avLst/>
              </a:prstGeom>
              <a:gradFill rotWithShape="1">
                <a:gsLst>
                  <a:gs pos="0">
                    <a:srgbClr val="FF9900"/>
                  </a:gs>
                  <a:gs pos="100000">
                    <a:srgbClr val="764700"/>
                  </a:gs>
                </a:gsLst>
                <a:lin ang="0" scaled="1"/>
              </a:gra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grpSp>
            <p:nvGrpSpPr>
              <p:cNvPr id="14402" name="Group 173"/>
              <p:cNvGrpSpPr>
                <a:grpSpLocks noChangeAspect="1"/>
              </p:cNvGrpSpPr>
              <p:nvPr/>
            </p:nvGrpSpPr>
            <p:grpSpPr bwMode="auto">
              <a:xfrm rot="10272016">
                <a:off x="1451" y="2535"/>
                <a:ext cx="225" cy="316"/>
                <a:chOff x="1198" y="2161"/>
                <a:chExt cx="225" cy="316"/>
              </a:xfrm>
            </p:grpSpPr>
            <p:sp>
              <p:nvSpPr>
                <p:cNvPr id="14403" name="Freeform 174"/>
                <p:cNvSpPr>
                  <a:spLocks noChangeAspect="1"/>
                </p:cNvSpPr>
                <p:nvPr/>
              </p:nvSpPr>
              <p:spPr bwMode="auto">
                <a:xfrm>
                  <a:off x="1218" y="2242"/>
                  <a:ext cx="205" cy="235"/>
                </a:xfrm>
                <a:custGeom>
                  <a:avLst/>
                  <a:gdLst>
                    <a:gd name="T0" fmla="*/ 0 w 205"/>
                    <a:gd name="T1" fmla="*/ 68 h 235"/>
                    <a:gd name="T2" fmla="*/ 117 w 205"/>
                    <a:gd name="T3" fmla="*/ 225 h 235"/>
                    <a:gd name="T4" fmla="*/ 175 w 205"/>
                    <a:gd name="T5" fmla="*/ 224 h 235"/>
                    <a:gd name="T6" fmla="*/ 205 w 205"/>
                    <a:gd name="T7" fmla="*/ 182 h 235"/>
                    <a:gd name="T8" fmla="*/ 147 w 205"/>
                    <a:gd name="T9" fmla="*/ 0 h 235"/>
                    <a:gd name="T10" fmla="*/ 0 w 205"/>
                    <a:gd name="T11" fmla="*/ 68 h 235"/>
                    <a:gd name="T12" fmla="*/ 0 60000 65536"/>
                    <a:gd name="T13" fmla="*/ 0 60000 65536"/>
                    <a:gd name="T14" fmla="*/ 0 60000 65536"/>
                    <a:gd name="T15" fmla="*/ 0 60000 65536"/>
                    <a:gd name="T16" fmla="*/ 0 60000 65536"/>
                    <a:gd name="T17" fmla="*/ 0 60000 65536"/>
                    <a:gd name="T18" fmla="*/ 0 w 205"/>
                    <a:gd name="T19" fmla="*/ 0 h 235"/>
                    <a:gd name="T20" fmla="*/ 205 w 205"/>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05" h="235">
                      <a:moveTo>
                        <a:pt x="0" y="68"/>
                      </a:moveTo>
                      <a:lnTo>
                        <a:pt x="117" y="225"/>
                      </a:lnTo>
                      <a:cubicBezTo>
                        <a:pt x="153" y="231"/>
                        <a:pt x="155" y="235"/>
                        <a:pt x="175" y="224"/>
                      </a:cubicBezTo>
                      <a:cubicBezTo>
                        <a:pt x="195" y="213"/>
                        <a:pt x="196" y="209"/>
                        <a:pt x="205" y="182"/>
                      </a:cubicBezTo>
                      <a:lnTo>
                        <a:pt x="147" y="0"/>
                      </a:lnTo>
                      <a:lnTo>
                        <a:pt x="0" y="68"/>
                      </a:lnTo>
                      <a:close/>
                    </a:path>
                  </a:pathLst>
                </a:custGeom>
                <a:gradFill rotWithShape="1">
                  <a:gsLst>
                    <a:gs pos="0">
                      <a:srgbClr val="99CC00"/>
                    </a:gs>
                    <a:gs pos="100000">
                      <a:srgbClr val="475E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04" name="Freeform 175"/>
                <p:cNvSpPr>
                  <a:spLocks noChangeAspect="1"/>
                </p:cNvSpPr>
                <p:nvPr/>
              </p:nvSpPr>
              <p:spPr bwMode="auto">
                <a:xfrm>
                  <a:off x="1198" y="2161"/>
                  <a:ext cx="209" cy="209"/>
                </a:xfrm>
                <a:custGeom>
                  <a:avLst/>
                  <a:gdLst>
                    <a:gd name="T0" fmla="*/ 25 w 209"/>
                    <a:gd name="T1" fmla="*/ 0 h 209"/>
                    <a:gd name="T2" fmla="*/ 0 w 209"/>
                    <a:gd name="T3" fmla="*/ 192 h 209"/>
                    <a:gd name="T4" fmla="*/ 64 w 209"/>
                    <a:gd name="T5" fmla="*/ 208 h 209"/>
                    <a:gd name="T6" fmla="*/ 178 w 209"/>
                    <a:gd name="T7" fmla="*/ 150 h 209"/>
                    <a:gd name="T8" fmla="*/ 209 w 209"/>
                    <a:gd name="T9" fmla="*/ 87 h 209"/>
                    <a:gd name="T10" fmla="*/ 25 w 209"/>
                    <a:gd name="T11" fmla="*/ 0 h 209"/>
                    <a:gd name="T12" fmla="*/ 0 60000 65536"/>
                    <a:gd name="T13" fmla="*/ 0 60000 65536"/>
                    <a:gd name="T14" fmla="*/ 0 60000 65536"/>
                    <a:gd name="T15" fmla="*/ 0 60000 65536"/>
                    <a:gd name="T16" fmla="*/ 0 60000 65536"/>
                    <a:gd name="T17" fmla="*/ 0 60000 65536"/>
                    <a:gd name="T18" fmla="*/ 0 w 209"/>
                    <a:gd name="T19" fmla="*/ 0 h 209"/>
                    <a:gd name="T20" fmla="*/ 209 w 209"/>
                    <a:gd name="T21" fmla="*/ 209 h 209"/>
                  </a:gdLst>
                  <a:ahLst/>
                  <a:cxnLst>
                    <a:cxn ang="T12">
                      <a:pos x="T0" y="T1"/>
                    </a:cxn>
                    <a:cxn ang="T13">
                      <a:pos x="T2" y="T3"/>
                    </a:cxn>
                    <a:cxn ang="T14">
                      <a:pos x="T4" y="T5"/>
                    </a:cxn>
                    <a:cxn ang="T15">
                      <a:pos x="T6" y="T7"/>
                    </a:cxn>
                    <a:cxn ang="T16">
                      <a:pos x="T8" y="T9"/>
                    </a:cxn>
                    <a:cxn ang="T17">
                      <a:pos x="T10" y="T11"/>
                    </a:cxn>
                  </a:cxnLst>
                  <a:rect l="T18" t="T19" r="T20" b="T21"/>
                  <a:pathLst>
                    <a:path w="209" h="209">
                      <a:moveTo>
                        <a:pt x="25" y="0"/>
                      </a:moveTo>
                      <a:lnTo>
                        <a:pt x="0" y="192"/>
                      </a:lnTo>
                      <a:cubicBezTo>
                        <a:pt x="29" y="208"/>
                        <a:pt x="38" y="209"/>
                        <a:pt x="64" y="208"/>
                      </a:cubicBezTo>
                      <a:cubicBezTo>
                        <a:pt x="102" y="200"/>
                        <a:pt x="154" y="169"/>
                        <a:pt x="178" y="150"/>
                      </a:cubicBezTo>
                      <a:cubicBezTo>
                        <a:pt x="206" y="121"/>
                        <a:pt x="199" y="143"/>
                        <a:pt x="209" y="87"/>
                      </a:cubicBezTo>
                      <a:lnTo>
                        <a:pt x="25" y="0"/>
                      </a:lnTo>
                      <a:close/>
                    </a:path>
                  </a:pathLst>
                </a:custGeom>
                <a:gradFill rotWithShape="1">
                  <a:gsLst>
                    <a:gs pos="0">
                      <a:srgbClr val="475E00"/>
                    </a:gs>
                    <a:gs pos="100000">
                      <a:srgbClr val="99CC00"/>
                    </a:gs>
                  </a:gsLst>
                  <a:lin ang="0" scaled="1"/>
                </a:gra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4399" name="Line 176"/>
            <p:cNvSpPr>
              <a:spLocks noChangeAspect="1" noChangeShapeType="1"/>
            </p:cNvSpPr>
            <p:nvPr/>
          </p:nvSpPr>
          <p:spPr bwMode="auto">
            <a:xfrm>
              <a:off x="2568575" y="5476875"/>
              <a:ext cx="1182688" cy="0"/>
            </a:xfrm>
            <a:prstGeom prst="line">
              <a:avLst/>
            </a:prstGeom>
            <a:noFill/>
            <a:ln w="9525">
              <a:solidFill>
                <a:srgbClr val="993300"/>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400" name="Rectangle 3"/>
            <p:cNvSpPr>
              <a:spLocks noChangeArrowheads="1"/>
            </p:cNvSpPr>
            <p:nvPr/>
          </p:nvSpPr>
          <p:spPr bwMode="auto">
            <a:xfrm>
              <a:off x="2051048" y="5764211"/>
              <a:ext cx="4325335" cy="2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marR="0" lvl="0" indent="-342900" algn="l" defTabSz="914400" rtl="0" eaLnBrk="1" fontAlgn="base" latinLnBrk="0" hangingPunct="1">
                <a:lnSpc>
                  <a:spcPct val="90000"/>
                </a:lnSpc>
                <a:spcBef>
                  <a:spcPct val="20000"/>
                </a:spcBef>
                <a:spcAft>
                  <a:spcPct val="7000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spin polarized current</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grpSp>
      <p:cxnSp>
        <p:nvCxnSpPr>
          <p:cNvPr id="222" name="Egyenes összekötő 221"/>
          <p:cNvCxnSpPr/>
          <p:nvPr/>
        </p:nvCxnSpPr>
        <p:spPr>
          <a:xfrm>
            <a:off x="0" y="3861048"/>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4368" name="Kép 222" descr="FNFv.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1638" y="908050"/>
            <a:ext cx="1412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9" name="Szövegdoboz 225"/>
          <p:cNvSpPr txBox="1">
            <a:spLocks noChangeArrowheads="1"/>
          </p:cNvSpPr>
          <p:nvPr/>
        </p:nvSpPr>
        <p:spPr bwMode="auto">
          <a:xfrm>
            <a:off x="5724524" y="836613"/>
            <a:ext cx="3419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n-ea"/>
                <a:cs typeface="+mn-cs"/>
              </a:rPr>
              <a:t>The free layer is rotated by the current instead of the external magnetic field. The structures are however similar.</a:t>
            </a:r>
          </a:p>
        </p:txBody>
      </p:sp>
      <p:sp>
        <p:nvSpPr>
          <p:cNvPr id="14370" name="Szövegdoboz 226"/>
          <p:cNvSpPr txBox="1">
            <a:spLocks noChangeArrowheads="1"/>
          </p:cNvSpPr>
          <p:nvPr/>
        </p:nvSpPr>
        <p:spPr bwMode="auto">
          <a:xfrm>
            <a:off x="5220072" y="3660775"/>
            <a:ext cx="3851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itchFamily="34" charset="0"/>
                <a:ea typeface="+mn-ea"/>
                <a:cs typeface="+mn-cs"/>
              </a:rPr>
              <a:t>Potential application: memory cell</a:t>
            </a:r>
          </a:p>
        </p:txBody>
      </p:sp>
      <p:sp>
        <p:nvSpPr>
          <p:cNvPr id="14371" name="Szövegdoboz 227"/>
          <p:cNvSpPr txBox="1">
            <a:spLocks noChangeArrowheads="1"/>
          </p:cNvSpPr>
          <p:nvPr/>
        </p:nvSpPr>
        <p:spPr bwMode="auto">
          <a:xfrm>
            <a:off x="5219700" y="4092575"/>
            <a:ext cx="3924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itchFamily="34" charset="0"/>
                <a:ea typeface="+mn-ea"/>
                <a:cs typeface="+mn-cs"/>
              </a:rPr>
              <a:t>write: STT with high current pulse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itchFamily="34" charset="0"/>
                <a:ea typeface="+mn-ea"/>
                <a:cs typeface="+mn-cs"/>
              </a:rPr>
              <a:t>read: GMR/TMR at low current</a:t>
            </a:r>
          </a:p>
        </p:txBody>
      </p:sp>
      <p:pic>
        <p:nvPicPr>
          <p:cNvPr id="14372" name="Kép 228" descr="MTJ_STT.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48263" y="1989138"/>
            <a:ext cx="3614737"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8" name="Object 18"/>
          <p:cNvGraphicFramePr>
            <a:graphicFrameLocks noChangeAspect="1"/>
          </p:cNvGraphicFramePr>
          <p:nvPr/>
        </p:nvGraphicFramePr>
        <p:xfrm>
          <a:off x="5795963" y="4868863"/>
          <a:ext cx="3092450" cy="1644650"/>
        </p:xfrm>
        <a:graphic>
          <a:graphicData uri="http://schemas.openxmlformats.org/presentationml/2006/ole">
            <mc:AlternateContent xmlns:mc="http://schemas.openxmlformats.org/markup-compatibility/2006">
              <mc:Choice xmlns:v="urn:schemas-microsoft-com:vml" Requires="v">
                <p:oleObj name="CorelPhotoPaint.Image.11" r:id="rId10" imgW="2864762" imgH="1523810" progId="">
                  <p:embed/>
                </p:oleObj>
              </mc:Choice>
              <mc:Fallback>
                <p:oleObj name="CorelPhotoPaint.Image.11" r:id="rId10" imgW="2864762" imgH="1523810" progId="">
                  <p:embed/>
                  <p:pic>
                    <p:nvPicPr>
                      <p:cNvPr id="14338"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5963" y="4868863"/>
                        <a:ext cx="309245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73" name="Szövegdoboz 229"/>
          <p:cNvSpPr txBox="1">
            <a:spLocks noChangeArrowheads="1"/>
          </p:cNvSpPr>
          <p:nvPr/>
        </p:nvSpPr>
        <p:spPr bwMode="auto">
          <a:xfrm>
            <a:off x="7034" y="5605804"/>
            <a:ext cx="4283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n-ea"/>
                <a:cs typeface="+mn-cs"/>
              </a:rPr>
              <a:t>Current density: 10</a:t>
            </a:r>
            <a:r>
              <a:rPr kumimoji="0" lang="en-US" altLang="en-US" sz="1500" b="0" i="0" u="none" strike="noStrike" kern="1200" cap="none" spc="0" normalizeH="0" baseline="30000" noProof="0" dirty="0">
                <a:ln>
                  <a:noFill/>
                </a:ln>
                <a:solidFill>
                  <a:prstClr val="black"/>
                </a:solidFill>
                <a:effectLst/>
                <a:uLnTx/>
                <a:uFillTx/>
                <a:latin typeface="Calibri" pitchFamily="34" charset="0"/>
                <a:ea typeface="+mn-ea"/>
                <a:cs typeface="+mn-cs"/>
              </a:rPr>
              <a:t>9</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n-ea"/>
                <a:cs typeface="+mn-cs"/>
              </a:rPr>
              <a:t> A/cm</a:t>
            </a:r>
            <a:r>
              <a:rPr kumimoji="0" lang="en-US" altLang="en-US" sz="1500" b="0" i="0" u="none" strike="noStrike" kern="1200" cap="none" spc="0" normalizeH="0" baseline="30000" noProof="0" dirty="0">
                <a:ln>
                  <a:noFill/>
                </a:ln>
                <a:solidFill>
                  <a:prstClr val="black"/>
                </a:solidFill>
                <a:effectLst/>
                <a:uLnTx/>
                <a:uFillTx/>
                <a:latin typeface="Calibri" pitchFamily="34" charset="0"/>
                <a:ea typeface="+mn-ea"/>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n-ea"/>
                <a:cs typeface="+mn-cs"/>
              </a:rPr>
              <a:t>Only feasible at the nanometer-scale!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n-ea"/>
                <a:cs typeface="+mn-cs"/>
              </a:rPr>
              <a:t>Dominate above </a:t>
            </a:r>
            <a:r>
              <a:rPr kumimoji="0" lang="en-US" altLang="en-US" sz="1500" b="0" i="0" u="none" strike="noStrike" kern="1200" cap="none" spc="0" normalizeH="0" baseline="0" noProof="0" dirty="0" err="1">
                <a:ln>
                  <a:noFill/>
                </a:ln>
                <a:solidFill>
                  <a:prstClr val="black"/>
                </a:solidFill>
                <a:effectLst/>
                <a:uLnTx/>
                <a:uFillTx/>
                <a:latin typeface="Calibri" pitchFamily="34" charset="0"/>
                <a:ea typeface="+mn-ea"/>
                <a:cs typeface="+mn-cs"/>
              </a:rPr>
              <a:t>Oersted</a:t>
            </a:r>
            <a:r>
              <a:rPr kumimoji="0" lang="en-US" altLang="en-US" sz="1500" b="0" i="0" u="none" strike="noStrike" kern="1200" cap="none" spc="0" normalizeH="0" baseline="0" noProof="0" dirty="0">
                <a:ln>
                  <a:noFill/>
                </a:ln>
                <a:solidFill>
                  <a:prstClr val="black"/>
                </a:solidFill>
                <a:effectLst/>
                <a:uLnTx/>
                <a:uFillTx/>
                <a:latin typeface="Calibri" pitchFamily="34" charset="0"/>
                <a:ea typeface="+mn-ea"/>
                <a:cs typeface="+mn-cs"/>
              </a:rPr>
              <a:t> fields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prstClr val="black"/>
                </a:solidFill>
                <a:effectLst/>
                <a:uLnTx/>
                <a:uFillTx/>
                <a:latin typeface="Calibri" pitchFamily="34" charset="0"/>
                <a:ea typeface="+mn-ea"/>
                <a:cs typeface="+mn-cs"/>
              </a:rPr>
              <a:t>Heating happens away from the contact region</a:t>
            </a:r>
          </a:p>
        </p:txBody>
      </p:sp>
      <p:sp>
        <p:nvSpPr>
          <p:cNvPr id="14374" name="Téglalap 216"/>
          <p:cNvSpPr>
            <a:spLocks noChangeArrowheads="1"/>
          </p:cNvSpPr>
          <p:nvPr/>
        </p:nvSpPr>
        <p:spPr bwMode="auto">
          <a:xfrm>
            <a:off x="5148263" y="6581001"/>
            <a:ext cx="44122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Calibri" pitchFamily="34" charset="0"/>
                <a:ea typeface="+mn-ea"/>
                <a:cs typeface="+mn-cs"/>
              </a:rPr>
              <a:t>D. C. Ralph et al., J. of </a:t>
            </a:r>
            <a:r>
              <a:rPr kumimoji="0" lang="en-US" altLang="en-US" sz="1200" b="0" i="1" u="none" strike="noStrike" kern="1200" cap="none" spc="0" normalizeH="0" baseline="0" noProof="0" dirty="0" err="1">
                <a:ln>
                  <a:noFill/>
                </a:ln>
                <a:solidFill>
                  <a:prstClr val="black"/>
                </a:solidFill>
                <a:effectLst/>
                <a:uLnTx/>
                <a:uFillTx/>
                <a:latin typeface="Calibri" pitchFamily="34" charset="0"/>
                <a:ea typeface="+mn-ea"/>
                <a:cs typeface="+mn-cs"/>
              </a:rPr>
              <a:t>Magn</a:t>
            </a:r>
            <a:r>
              <a:rPr kumimoji="0" lang="en-US" altLang="en-US" sz="1200" b="0" i="1" u="none" strike="noStrike" kern="1200" cap="none" spc="0" normalizeH="0" baseline="0" noProof="0" dirty="0">
                <a:ln>
                  <a:noFill/>
                </a:ln>
                <a:solidFill>
                  <a:prstClr val="black"/>
                </a:solidFill>
                <a:effectLst/>
                <a:uLnTx/>
                <a:uFillTx/>
                <a:latin typeface="Calibri" pitchFamily="34" charset="0"/>
                <a:ea typeface="+mn-ea"/>
                <a:cs typeface="+mn-cs"/>
              </a:rPr>
              <a:t>. Mag. Mater. 320, 1190 (2007)</a:t>
            </a:r>
          </a:p>
        </p:txBody>
      </p:sp>
      <p:sp>
        <p:nvSpPr>
          <p:cNvPr id="194" name="Text Box 60"/>
          <p:cNvSpPr txBox="1">
            <a:spLocks noChangeArrowheads="1"/>
          </p:cNvSpPr>
          <p:nvPr/>
        </p:nvSpPr>
        <p:spPr bwMode="auto">
          <a:xfrm>
            <a:off x="-159817" y="64866"/>
            <a:ext cx="4140523" cy="55399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742950" marR="0" lvl="1" indent="-285750" algn="l" defTabSz="914400" rtl="0" eaLnBrk="0" fontAlgn="base" latinLnBrk="0" hangingPunct="0">
              <a:lnSpc>
                <a:spcPct val="100000"/>
              </a:lnSpc>
              <a:spcBef>
                <a:spcPct val="20000"/>
              </a:spcBef>
              <a:spcAft>
                <a:spcPct val="0"/>
              </a:spcAft>
              <a:buClrTx/>
              <a:buSzTx/>
              <a:buFontTx/>
              <a:buNone/>
              <a:tabLst/>
              <a:defRPr/>
            </a:pPr>
            <a:r>
              <a:rPr kumimoji="0" lang="hu-HU" sz="3000" b="0" i="0" u="none" strike="noStrike" kern="1200" cap="none" spc="0" normalizeH="0" baseline="0" noProof="0" dirty="0">
                <a:ln>
                  <a:noFill/>
                </a:ln>
                <a:solidFill>
                  <a:prstClr val="black"/>
                </a:solidFill>
                <a:effectLst/>
                <a:uLnTx/>
                <a:uFillTx/>
                <a:latin typeface="Calibri" pitchFamily="34" charset="0"/>
                <a:ea typeface="+mn-ea"/>
                <a:cs typeface="+mn-cs"/>
              </a:rPr>
              <a:t>Spin transfer torque</a:t>
            </a:r>
          </a:p>
        </p:txBody>
      </p:sp>
    </p:spTree>
    <p:extLst>
      <p:ext uri="{BB962C8B-B14F-4D97-AF65-F5344CB8AC3E}">
        <p14:creationId xmlns:p14="http://schemas.microsoft.com/office/powerpoint/2010/main" val="2681916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4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4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4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3"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4"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5"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6"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8"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59"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0"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1"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2" name="Rectangle 2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4363"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
        <p:nvSpPr>
          <p:cNvPr id="194" name="Text Box 60"/>
          <p:cNvSpPr txBox="1">
            <a:spLocks noChangeArrowheads="1"/>
          </p:cNvSpPr>
          <p:nvPr/>
        </p:nvSpPr>
        <p:spPr bwMode="auto">
          <a:xfrm>
            <a:off x="234752" y="35859"/>
            <a:ext cx="3312368" cy="553998"/>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742950" marR="0" lvl="1" indent="-285750" algn="l" defTabSz="914400" rtl="0" eaLnBrk="0" fontAlgn="base" latinLnBrk="0" hangingPunct="0">
              <a:lnSpc>
                <a:spcPct val="100000"/>
              </a:lnSpc>
              <a:spcBef>
                <a:spcPct val="20000"/>
              </a:spcBef>
              <a:spcAft>
                <a:spcPct val="0"/>
              </a:spcAft>
              <a:buClrTx/>
              <a:buSzTx/>
              <a:buFontTx/>
              <a:buNone/>
              <a:tabLst/>
              <a:defRPr/>
            </a:pPr>
            <a:r>
              <a:rPr kumimoji="0" lang="hu-HU" sz="3000" b="0" i="0" u="none" strike="noStrike" kern="1200" cap="none" spc="0" normalizeH="0" baseline="0" noProof="0" dirty="0">
                <a:ln>
                  <a:noFill/>
                </a:ln>
                <a:solidFill>
                  <a:prstClr val="black"/>
                </a:solidFill>
                <a:effectLst/>
                <a:uLnTx/>
                <a:uFillTx/>
                <a:latin typeface="Calibri" pitchFamily="34" charset="0"/>
                <a:ea typeface="+mn-ea"/>
                <a:cs typeface="+mn-cs"/>
              </a:rPr>
              <a:t>Spin </a:t>
            </a:r>
            <a:r>
              <a:rPr kumimoji="0" lang="en-GB" sz="3000" b="0" i="0" u="none" strike="noStrike" kern="1200" cap="none" spc="0" normalizeH="0" baseline="0" noProof="0" dirty="0">
                <a:ln>
                  <a:noFill/>
                </a:ln>
                <a:solidFill>
                  <a:prstClr val="black"/>
                </a:solidFill>
                <a:effectLst/>
                <a:uLnTx/>
                <a:uFillTx/>
                <a:latin typeface="Calibri" pitchFamily="34" charset="0"/>
                <a:ea typeface="+mn-ea"/>
                <a:cs typeface="+mn-cs"/>
              </a:rPr>
              <a:t>orbit</a:t>
            </a:r>
            <a:r>
              <a:rPr kumimoji="0" lang="hu-HU" sz="3000" b="0" i="0" u="none" strike="noStrike" kern="1200" cap="none" spc="0" normalizeH="0" baseline="0" noProof="0" dirty="0">
                <a:ln>
                  <a:noFill/>
                </a:ln>
                <a:solidFill>
                  <a:prstClr val="black"/>
                </a:solidFill>
                <a:effectLst/>
                <a:uLnTx/>
                <a:uFillTx/>
                <a:latin typeface="Calibri" pitchFamily="34" charset="0"/>
                <a:ea typeface="+mn-ea"/>
                <a:cs typeface="+mn-cs"/>
              </a:rPr>
              <a:t> torque</a:t>
            </a:r>
          </a:p>
        </p:txBody>
      </p:sp>
      <p:sp>
        <p:nvSpPr>
          <p:cNvPr id="197" name="TextBox 196"/>
          <p:cNvSpPr txBox="1"/>
          <p:nvPr/>
        </p:nvSpPr>
        <p:spPr>
          <a:xfrm>
            <a:off x="107504" y="3456504"/>
            <a:ext cx="4176464" cy="1708160"/>
          </a:xfrm>
          <a:prstGeom prst="rect">
            <a:avLst/>
          </a:prstGeom>
          <a:noFill/>
        </p:spPr>
        <p:txBody>
          <a:bodyPr wrap="square" rtlCol="0">
            <a:spAutoFit/>
          </a:bodyPr>
          <a:lstStyle/>
          <a:p>
            <a:r>
              <a:rPr lang="en-GB" sz="1500" b="1" dirty="0">
                <a:solidFill>
                  <a:schemeClr val="accent1"/>
                </a:solidFill>
                <a:latin typeface="Calibri" panose="020F0502020204030204" pitchFamily="34" charset="0"/>
                <a:cs typeface="Calibri" panose="020F0502020204030204" pitchFamily="34" charset="0"/>
              </a:rPr>
              <a:t>Spin orbit torque</a:t>
            </a:r>
            <a:r>
              <a:rPr lang="en-GB" sz="1500" dirty="0">
                <a:latin typeface="Calibri" panose="020F0502020204030204" pitchFamily="34" charset="0"/>
                <a:cs typeface="Calibri" panose="020F0502020204030204" pitchFamily="34" charset="0"/>
              </a:rPr>
              <a:t>:</a:t>
            </a:r>
          </a:p>
          <a:p>
            <a:r>
              <a:rPr lang="en-GB" sz="1500" dirty="0">
                <a:latin typeface="Calibri" panose="020F0502020204030204" pitchFamily="34" charset="0"/>
                <a:cs typeface="Calibri" panose="020F0502020204030204" pitchFamily="34" charset="0"/>
              </a:rPr>
              <a:t>Spin polarization is generated in the substrate with large SOC using a current. The mechanism is either SHE effect or </a:t>
            </a:r>
            <a:r>
              <a:rPr lang="en-GB" sz="1500" dirty="0" err="1">
                <a:latin typeface="Calibri" panose="020F0502020204030204" pitchFamily="34" charset="0"/>
                <a:cs typeface="Calibri" panose="020F0502020204030204" pitchFamily="34" charset="0"/>
              </a:rPr>
              <a:t>Rashba</a:t>
            </a:r>
            <a:r>
              <a:rPr lang="en-GB" sz="1500" dirty="0">
                <a:latin typeface="Calibri" panose="020F0502020204030204" pitchFamily="34" charset="0"/>
                <a:cs typeface="Calibri" panose="020F0502020204030204" pitchFamily="34" charset="0"/>
              </a:rPr>
              <a:t> Edelstein effect. </a:t>
            </a:r>
          </a:p>
          <a:p>
            <a:r>
              <a:rPr lang="en-GB" sz="1500" dirty="0">
                <a:latin typeface="Calibri" panose="020F0502020204030204" pitchFamily="34" charset="0"/>
                <a:cs typeface="Calibri" panose="020F0502020204030204" pitchFamily="34" charset="0"/>
              </a:rPr>
              <a:t>The SOC generated spin current switches the FM.</a:t>
            </a:r>
          </a:p>
          <a:p>
            <a:pPr algn="l"/>
            <a:r>
              <a:rPr lang="en-GB" sz="1500" dirty="0">
                <a:latin typeface="Calibri" panose="020F0502020204030204" pitchFamily="34" charset="0"/>
                <a:cs typeface="Calibri" panose="020F0502020204030204" pitchFamily="34" charset="0"/>
              </a:rPr>
              <a:t>Readout: e.g. via anomalous Hall effect</a:t>
            </a:r>
          </a:p>
          <a:p>
            <a:endParaRPr lang="en-GB" sz="1500" dirty="0">
              <a:latin typeface="Calibri" panose="020F0502020204030204" pitchFamily="34" charset="0"/>
              <a:cs typeface="Calibri" panose="020F0502020204030204" pitchFamily="34" charset="0"/>
            </a:endParaRPr>
          </a:p>
        </p:txBody>
      </p:sp>
      <p:pic>
        <p:nvPicPr>
          <p:cNvPr id="6" name="Picture 5" descr="A diagram of a blue box&#10;&#10;Description automatically generated">
            <a:extLst>
              <a:ext uri="{FF2B5EF4-FFF2-40B4-BE49-F238E27FC236}">
                <a16:creationId xmlns:a16="http://schemas.microsoft.com/office/drawing/2014/main" id="{5491A199-2E33-7D17-CBBD-6D2B325B3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31" y="855865"/>
            <a:ext cx="2387237" cy="2339386"/>
          </a:xfrm>
          <a:prstGeom prst="rect">
            <a:avLst/>
          </a:prstGeom>
        </p:spPr>
      </p:pic>
      <p:pic>
        <p:nvPicPr>
          <p:cNvPr id="7" name="Picture 6">
            <a:extLst>
              <a:ext uri="{FF2B5EF4-FFF2-40B4-BE49-F238E27FC236}">
                <a16:creationId xmlns:a16="http://schemas.microsoft.com/office/drawing/2014/main" id="{AAA7C45F-ADF2-77E7-5468-4564E1AF2818}"/>
              </a:ext>
            </a:extLst>
          </p:cNvPr>
          <p:cNvPicPr>
            <a:picLocks noChangeAspect="1"/>
          </p:cNvPicPr>
          <p:nvPr/>
        </p:nvPicPr>
        <p:blipFill>
          <a:blip r:embed="rId3">
            <a:lum contrast="15000"/>
          </a:blip>
          <a:stretch>
            <a:fillRect/>
          </a:stretch>
        </p:blipFill>
        <p:spPr>
          <a:xfrm>
            <a:off x="4883046" y="736164"/>
            <a:ext cx="3492569" cy="2088226"/>
          </a:xfrm>
          <a:prstGeom prst="rect">
            <a:avLst/>
          </a:prstGeom>
        </p:spPr>
      </p:pic>
      <p:sp>
        <p:nvSpPr>
          <p:cNvPr id="8" name="TextBox 7">
            <a:extLst>
              <a:ext uri="{FF2B5EF4-FFF2-40B4-BE49-F238E27FC236}">
                <a16:creationId xmlns:a16="http://schemas.microsoft.com/office/drawing/2014/main" id="{F74E3A2E-0875-19AD-5130-AEE33D9E9920}"/>
              </a:ext>
            </a:extLst>
          </p:cNvPr>
          <p:cNvSpPr txBox="1"/>
          <p:nvPr/>
        </p:nvSpPr>
        <p:spPr>
          <a:xfrm>
            <a:off x="4528295" y="2717840"/>
            <a:ext cx="4615705" cy="1477328"/>
          </a:xfrm>
          <a:prstGeom prst="rect">
            <a:avLst/>
          </a:prstGeom>
          <a:noFill/>
        </p:spPr>
        <p:txBody>
          <a:bodyPr wrap="square" rtlCol="0">
            <a:spAutoFit/>
          </a:bodyPr>
          <a:lstStyle/>
          <a:p>
            <a:pPr algn="l"/>
            <a:r>
              <a:rPr lang="hu-HU" sz="1500" b="1" dirty="0">
                <a:solidFill>
                  <a:schemeClr val="accent1"/>
                </a:solidFill>
                <a:latin typeface="Calibri" panose="020F0502020204030204" pitchFamily="34" charset="0"/>
                <a:cs typeface="Calibri" panose="020F0502020204030204" pitchFamily="34" charset="0"/>
              </a:rPr>
              <a:t>Spin orbit switching</a:t>
            </a:r>
            <a:endParaRPr lang="en-GB" sz="1500" dirty="0">
              <a:latin typeface="Calibri" panose="020F0502020204030204" pitchFamily="34" charset="0"/>
              <a:cs typeface="Calibri" panose="020F0502020204030204" pitchFamily="34" charset="0"/>
            </a:endParaRPr>
          </a:p>
          <a:p>
            <a:pPr algn="l"/>
            <a:r>
              <a:rPr lang="hu-HU" sz="1500" dirty="0">
                <a:latin typeface="Calibri" panose="020F0502020204030204" pitchFamily="34" charset="0"/>
                <a:cs typeface="Calibri" panose="020F0502020204030204" pitchFamily="34" charset="0"/>
              </a:rPr>
              <a:t>Co with out of plane magnetization (extra thin) Pt Hall cross. With current generate spin polarization which acts with a torque on the FM.</a:t>
            </a:r>
          </a:p>
          <a:p>
            <a:pPr algn="l"/>
            <a:r>
              <a:rPr lang="hu-HU" sz="1500" dirty="0">
                <a:latin typeface="Calibri" panose="020F0502020204030204" pitchFamily="34" charset="0"/>
                <a:cs typeface="Calibri" panose="020F0502020204030204" pitchFamily="34" charset="0"/>
              </a:rPr>
              <a:t>Readout: measure Hall voltage on the heterostructure – AHE in the FM material</a:t>
            </a:r>
            <a:endParaRPr lang="en-GB" sz="15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0A640A8-A16C-699C-469E-F479CABB9E14}"/>
              </a:ext>
            </a:extLst>
          </p:cNvPr>
          <p:cNvPicPr>
            <a:picLocks noChangeAspect="1"/>
          </p:cNvPicPr>
          <p:nvPr/>
        </p:nvPicPr>
        <p:blipFill>
          <a:blip r:embed="rId4"/>
          <a:stretch>
            <a:fillRect/>
          </a:stretch>
        </p:blipFill>
        <p:spPr>
          <a:xfrm>
            <a:off x="4716131" y="4203201"/>
            <a:ext cx="4320365" cy="2539478"/>
          </a:xfrm>
          <a:prstGeom prst="rect">
            <a:avLst/>
          </a:prstGeom>
        </p:spPr>
      </p:pic>
      <p:sp>
        <p:nvSpPr>
          <p:cNvPr id="10" name="Rectangle 9">
            <a:extLst>
              <a:ext uri="{FF2B5EF4-FFF2-40B4-BE49-F238E27FC236}">
                <a16:creationId xmlns:a16="http://schemas.microsoft.com/office/drawing/2014/main" id="{5F71D7BA-E2F5-2800-52A9-3A581D4E99FE}"/>
              </a:ext>
            </a:extLst>
          </p:cNvPr>
          <p:cNvSpPr/>
          <p:nvPr/>
        </p:nvSpPr>
        <p:spPr>
          <a:xfrm>
            <a:off x="106934" y="6639573"/>
            <a:ext cx="3312368" cy="184666"/>
          </a:xfrm>
          <a:prstGeom prst="rect">
            <a:avLst/>
          </a:prstGeom>
        </p:spPr>
        <p:txBody>
          <a:bodyPr wrap="square" lIns="0" tIns="0" rIns="0" bIns="0" anchor="b">
            <a:spAutoFit/>
          </a:bodyPr>
          <a:lstStyle/>
          <a:p>
            <a:r>
              <a:rPr lang="hu-HU" sz="1200" i="1" dirty="0">
                <a:solidFill>
                  <a:prstClr val="black"/>
                </a:solidFill>
                <a:latin typeface="Calibri" pitchFamily="34" charset="0"/>
              </a:rPr>
              <a:t>I. M. Miron et al., </a:t>
            </a:r>
            <a:r>
              <a:rPr lang="hu-HU" sz="1200" i="1" dirty="0" err="1">
                <a:solidFill>
                  <a:prstClr val="black"/>
                </a:solidFill>
                <a:latin typeface="Calibri" pitchFamily="34" charset="0"/>
              </a:rPr>
              <a:t>Nat</a:t>
            </a:r>
            <a:r>
              <a:rPr lang="en-US" sz="1200" i="1" dirty="0">
                <a:solidFill>
                  <a:prstClr val="black"/>
                </a:solidFill>
                <a:latin typeface="Calibri" pitchFamily="34" charset="0"/>
              </a:rPr>
              <a:t>u</a:t>
            </a:r>
            <a:r>
              <a:rPr lang="hu-HU" sz="1200" i="1" dirty="0">
                <a:solidFill>
                  <a:prstClr val="black"/>
                </a:solidFill>
                <a:latin typeface="Calibri" pitchFamily="34" charset="0"/>
              </a:rPr>
              <a:t>re, 476, 189 (2011)</a:t>
            </a:r>
            <a:endParaRPr lang="de-CH" sz="1200" i="1" dirty="0">
              <a:solidFill>
                <a:prstClr val="black"/>
              </a:solidFill>
              <a:latin typeface="Calibri" pitchFamily="34" charset="0"/>
            </a:endParaRPr>
          </a:p>
        </p:txBody>
      </p:sp>
    </p:spTree>
    <p:extLst>
      <p:ext uri="{BB962C8B-B14F-4D97-AF65-F5344CB8AC3E}">
        <p14:creationId xmlns:p14="http://schemas.microsoft.com/office/powerpoint/2010/main" val="21304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827584" y="231752"/>
            <a:ext cx="7344816" cy="60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lIns="0" rIns="365760">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gn="ctr">
              <a:lnSpc>
                <a:spcPct val="130000"/>
              </a:lnSpc>
              <a:spcBef>
                <a:spcPct val="0"/>
              </a:spcBef>
              <a:buFontTx/>
              <a:buNone/>
            </a:pPr>
            <a:r>
              <a:rPr lang="hu-HU" altLang="hu-HU" dirty="0" err="1">
                <a:latin typeface="Calibri" panose="020F0502020204030204" pitchFamily="34" charset="0"/>
              </a:rPr>
              <a:t>Spintronics</a:t>
            </a:r>
            <a:endParaRPr lang="hu-HU" altLang="hu-HU" b="1" dirty="0">
              <a:latin typeface="Calibri" panose="020F0502020204030204" pitchFamily="34" charset="0"/>
            </a:endParaRPr>
          </a:p>
        </p:txBody>
      </p:sp>
      <p:sp>
        <p:nvSpPr>
          <p:cNvPr id="16387" name="Text Box 6"/>
          <p:cNvSpPr txBox="1">
            <a:spLocks noChangeArrowheads="1"/>
          </p:cNvSpPr>
          <p:nvPr/>
        </p:nvSpPr>
        <p:spPr bwMode="auto">
          <a:xfrm>
            <a:off x="251520" y="1143000"/>
            <a:ext cx="8568952" cy="206210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hu-HU" sz="1600" b="1" dirty="0">
                <a:latin typeface="Calibri" panose="020F0502020204030204" pitchFamily="34" charset="0"/>
              </a:rPr>
              <a:t>Literature:</a:t>
            </a:r>
          </a:p>
          <a:p>
            <a:pPr>
              <a:spcBef>
                <a:spcPct val="0"/>
              </a:spcBef>
              <a:buNone/>
            </a:pPr>
            <a:r>
              <a:rPr lang="en-US" altLang="hu-HU" sz="1600" i="1" dirty="0">
                <a:solidFill>
                  <a:srgbClr val="000000"/>
                </a:solidFill>
                <a:latin typeface="Calibri" panose="020F0502020204030204" pitchFamily="34" charset="0"/>
              </a:rPr>
              <a:t>J. Fabian et al., Semiconductor spintronics, </a:t>
            </a:r>
            <a:r>
              <a:rPr lang="en-US" altLang="hu-HU" sz="1600" i="1" dirty="0" err="1">
                <a:solidFill>
                  <a:srgbClr val="000000"/>
                </a:solidFill>
                <a:latin typeface="Calibri" panose="020F0502020204030204" pitchFamily="34" charset="0"/>
              </a:rPr>
              <a:t>Acta</a:t>
            </a:r>
            <a:r>
              <a:rPr lang="en-US" altLang="hu-HU" sz="1600" i="1" dirty="0">
                <a:solidFill>
                  <a:srgbClr val="000000"/>
                </a:solidFill>
                <a:latin typeface="Calibri" panose="020F0502020204030204" pitchFamily="34" charset="0"/>
              </a:rPr>
              <a:t> </a:t>
            </a:r>
            <a:r>
              <a:rPr lang="en-US" altLang="hu-HU" sz="1600" i="1" dirty="0" err="1">
                <a:solidFill>
                  <a:srgbClr val="000000"/>
                </a:solidFill>
                <a:latin typeface="Calibri" panose="020F0502020204030204" pitchFamily="34" charset="0"/>
              </a:rPr>
              <a:t>Physica</a:t>
            </a:r>
            <a:r>
              <a:rPr lang="en-US" altLang="hu-HU" sz="1600" i="1" dirty="0">
                <a:solidFill>
                  <a:srgbClr val="000000"/>
                </a:solidFill>
                <a:latin typeface="Calibri" panose="020F0502020204030204" pitchFamily="34" charset="0"/>
              </a:rPr>
              <a:t> </a:t>
            </a:r>
            <a:r>
              <a:rPr lang="en-US" altLang="hu-HU" sz="1600" i="1" dirty="0" err="1">
                <a:solidFill>
                  <a:srgbClr val="000000"/>
                </a:solidFill>
                <a:latin typeface="Calibri" panose="020F0502020204030204" pitchFamily="34" charset="0"/>
              </a:rPr>
              <a:t>Slovaca</a:t>
            </a:r>
            <a:r>
              <a:rPr lang="en-US" altLang="hu-HU" sz="1600" i="1" dirty="0">
                <a:solidFill>
                  <a:srgbClr val="000000"/>
                </a:solidFill>
                <a:latin typeface="Calibri" panose="020F0502020204030204" pitchFamily="34" charset="0"/>
              </a:rPr>
              <a:t> 57, 565 (2007) and  arXiv:0711.1461</a:t>
            </a:r>
          </a:p>
          <a:p>
            <a:pPr>
              <a:spcBef>
                <a:spcPct val="0"/>
              </a:spcBef>
              <a:buNone/>
            </a:pPr>
            <a:r>
              <a:rPr lang="en-US" altLang="hu-HU" sz="1600" i="1" dirty="0">
                <a:solidFill>
                  <a:srgbClr val="000000"/>
                </a:solidFill>
                <a:latin typeface="Calibri" panose="020F0502020204030204" pitchFamily="34" charset="0"/>
              </a:rPr>
              <a:t>I. </a:t>
            </a:r>
            <a:r>
              <a:rPr lang="en-US" altLang="hu-HU" sz="1600" i="1" dirty="0" err="1">
                <a:solidFill>
                  <a:srgbClr val="000000"/>
                </a:solidFill>
                <a:latin typeface="Calibri" panose="020F0502020204030204" pitchFamily="34" charset="0"/>
              </a:rPr>
              <a:t>Zutic</a:t>
            </a:r>
            <a:r>
              <a:rPr lang="en-US" altLang="hu-HU" sz="1600" i="1" dirty="0">
                <a:solidFill>
                  <a:srgbClr val="000000"/>
                </a:solidFill>
                <a:latin typeface="Calibri" panose="020F0502020204030204" pitchFamily="34" charset="0"/>
              </a:rPr>
              <a:t>, J. Fabian and S. Das </a:t>
            </a:r>
            <a:r>
              <a:rPr lang="hu-HU" altLang="hu-HU" sz="1600" i="1">
                <a:solidFill>
                  <a:srgbClr val="000000"/>
                </a:solidFill>
                <a:latin typeface="Calibri" panose="020F0502020204030204" pitchFamily="34" charset="0"/>
              </a:rPr>
              <a:t>S</a:t>
            </a:r>
            <a:r>
              <a:rPr lang="en-US" altLang="hu-HU" sz="1600" i="1">
                <a:solidFill>
                  <a:srgbClr val="000000"/>
                </a:solidFill>
                <a:latin typeface="Calibri" panose="020F0502020204030204" pitchFamily="34" charset="0"/>
              </a:rPr>
              <a:t>arma</a:t>
            </a:r>
            <a:r>
              <a:rPr lang="en-US" altLang="hu-HU" sz="1600" i="1" dirty="0">
                <a:solidFill>
                  <a:srgbClr val="000000"/>
                </a:solidFill>
                <a:latin typeface="Calibri" panose="020F0502020204030204" pitchFamily="34" charset="0"/>
              </a:rPr>
              <a:t>, Spintronics: Fundamentals and applications, Rev. Mod. Phys. 76, 323 (2004)</a:t>
            </a:r>
          </a:p>
          <a:p>
            <a:pPr>
              <a:spcBef>
                <a:spcPct val="0"/>
              </a:spcBef>
              <a:buNone/>
            </a:pPr>
            <a:r>
              <a:rPr lang="en-US" altLang="hu-HU" sz="1600" i="1" dirty="0">
                <a:solidFill>
                  <a:srgbClr val="000000"/>
                </a:solidFill>
                <a:latin typeface="Calibri" panose="020F0502020204030204" pitchFamily="34" charset="0"/>
              </a:rPr>
              <a:t>D. C. Ralph and M. D. Stiles, Spin transfer torques, J. </a:t>
            </a:r>
            <a:r>
              <a:rPr lang="en-US" altLang="hu-HU" sz="1600" i="1" dirty="0" err="1">
                <a:solidFill>
                  <a:srgbClr val="000000"/>
                </a:solidFill>
                <a:latin typeface="Calibri" panose="020F0502020204030204" pitchFamily="34" charset="0"/>
              </a:rPr>
              <a:t>Magn</a:t>
            </a:r>
            <a:r>
              <a:rPr lang="en-US" altLang="hu-HU" sz="1600" i="1" dirty="0">
                <a:solidFill>
                  <a:srgbClr val="000000"/>
                </a:solidFill>
                <a:latin typeface="Calibri" panose="020F0502020204030204" pitchFamily="34" charset="0"/>
              </a:rPr>
              <a:t>. Mag. Mater. 320, 1190 (2007)</a:t>
            </a:r>
          </a:p>
          <a:p>
            <a:pPr>
              <a:spcBef>
                <a:spcPct val="0"/>
              </a:spcBef>
              <a:buNone/>
            </a:pPr>
            <a:r>
              <a:rPr lang="en-US" altLang="hu-HU" sz="1600" i="1" dirty="0">
                <a:solidFill>
                  <a:srgbClr val="000000"/>
                </a:solidFill>
                <a:latin typeface="Calibri" panose="020F0502020204030204" pitchFamily="34" charset="0"/>
              </a:rPr>
              <a:t>T. </a:t>
            </a:r>
            <a:r>
              <a:rPr lang="en-US" altLang="hu-HU" sz="1600" i="1" dirty="0" err="1">
                <a:solidFill>
                  <a:srgbClr val="000000"/>
                </a:solidFill>
                <a:latin typeface="Calibri" panose="020F0502020204030204" pitchFamily="34" charset="0"/>
              </a:rPr>
              <a:t>Jungwirth</a:t>
            </a:r>
            <a:r>
              <a:rPr lang="en-US" altLang="hu-HU" sz="1600" i="1" dirty="0">
                <a:solidFill>
                  <a:srgbClr val="000000"/>
                </a:solidFill>
                <a:latin typeface="Calibri" panose="020F0502020204030204" pitchFamily="34" charset="0"/>
              </a:rPr>
              <a:t> et al.,  Spin Hall effect devices, Nat. Materials 11, 382 (2012)</a:t>
            </a:r>
          </a:p>
          <a:p>
            <a:pPr>
              <a:spcBef>
                <a:spcPct val="0"/>
              </a:spcBef>
              <a:buNone/>
            </a:pPr>
            <a:r>
              <a:rPr lang="en-US" altLang="hu-HU" sz="1600" i="1" dirty="0">
                <a:solidFill>
                  <a:srgbClr val="000000"/>
                </a:solidFill>
                <a:latin typeface="Calibri" panose="020F0502020204030204" pitchFamily="34" charset="0"/>
              </a:rPr>
              <a:t>and more.... See references</a:t>
            </a:r>
          </a:p>
          <a:p>
            <a:pPr lvl="0">
              <a:spcBef>
                <a:spcPct val="0"/>
              </a:spcBef>
              <a:buNone/>
            </a:pPr>
            <a:r>
              <a:rPr lang="en-US" altLang="hu-HU" sz="1600" i="1" dirty="0" err="1">
                <a:solidFill>
                  <a:srgbClr val="000000"/>
                </a:solidFill>
                <a:latin typeface="Calibri" panose="020F0502020204030204" pitchFamily="34" charset="0"/>
              </a:rPr>
              <a:t>Nanofizika</a:t>
            </a:r>
            <a:r>
              <a:rPr lang="en-US" altLang="hu-HU" sz="1600" i="1" dirty="0">
                <a:solidFill>
                  <a:srgbClr val="000000"/>
                </a:solidFill>
                <a:latin typeface="Calibri" panose="020F0502020204030204" pitchFamily="34" charset="0"/>
              </a:rPr>
              <a:t> </a:t>
            </a:r>
            <a:r>
              <a:rPr lang="en-US" altLang="hu-HU" sz="1600" i="1" dirty="0" err="1">
                <a:solidFill>
                  <a:srgbClr val="000000"/>
                </a:solidFill>
                <a:latin typeface="Calibri" panose="020F0502020204030204" pitchFamily="34" charset="0"/>
              </a:rPr>
              <a:t>tudásbázis</a:t>
            </a:r>
            <a:r>
              <a:rPr lang="en-US" altLang="hu-HU" sz="1600" b="0" dirty="0">
                <a:solidFill>
                  <a:srgbClr val="000000"/>
                </a:solidFill>
                <a:latin typeface="Calibri" panose="020F0502020204030204" pitchFamily="34" charset="0"/>
              </a:rPr>
              <a:t>, </a:t>
            </a:r>
            <a:r>
              <a:rPr lang="en-US" altLang="hu-HU" sz="1600" b="0" dirty="0">
                <a:solidFill>
                  <a:srgbClr val="000000"/>
                </a:solidFill>
                <a:latin typeface="Calibri" panose="020F0502020204030204" pitchFamily="34" charset="0"/>
                <a:hlinkClick r:id="rId2"/>
              </a:rPr>
              <a:t>fizipedia.bme.hu</a:t>
            </a:r>
            <a:r>
              <a:rPr lang="en-US" altLang="hu-HU" sz="1600" b="0" dirty="0">
                <a:solidFill>
                  <a:srgbClr val="000000"/>
                </a:solidFill>
                <a:latin typeface="Calibri" panose="020F0502020204030204" pitchFamily="34" charset="0"/>
              </a:rPr>
              <a:t> (in Hungarian)</a:t>
            </a:r>
          </a:p>
        </p:txBody>
      </p:sp>
      <p:pic>
        <p:nvPicPr>
          <p:cNvPr id="2" name="Picture 1" descr="A diagram of a blue box&#10;&#10;Description automatically generated">
            <a:extLst>
              <a:ext uri="{FF2B5EF4-FFF2-40B4-BE49-F238E27FC236}">
                <a16:creationId xmlns:a16="http://schemas.microsoft.com/office/drawing/2014/main" id="{C87A9015-870F-A282-CAC4-06F0F1360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258" y="4286862"/>
            <a:ext cx="2387237" cy="2339386"/>
          </a:xfrm>
          <a:prstGeom prst="rect">
            <a:avLst/>
          </a:prstGeom>
        </p:spPr>
      </p:pic>
      <p:pic>
        <p:nvPicPr>
          <p:cNvPr id="3" name="Picture 2">
            <a:extLst>
              <a:ext uri="{FF2B5EF4-FFF2-40B4-BE49-F238E27FC236}">
                <a16:creationId xmlns:a16="http://schemas.microsoft.com/office/drawing/2014/main" id="{8584DAA4-FEA2-1048-FF68-FD074FF24C02}"/>
              </a:ext>
            </a:extLst>
          </p:cNvPr>
          <p:cNvPicPr>
            <a:picLocks noChangeAspect="1"/>
          </p:cNvPicPr>
          <p:nvPr/>
        </p:nvPicPr>
        <p:blipFill>
          <a:blip r:embed="rId4"/>
          <a:stretch>
            <a:fillRect/>
          </a:stretch>
        </p:blipFill>
        <p:spPr>
          <a:xfrm>
            <a:off x="3804192" y="4416430"/>
            <a:ext cx="2414692" cy="1852167"/>
          </a:xfrm>
          <a:prstGeom prst="rect">
            <a:avLst/>
          </a:prstGeom>
          <a:ln w="31750">
            <a:noFill/>
          </a:ln>
        </p:spPr>
      </p:pic>
      <p:pic>
        <p:nvPicPr>
          <p:cNvPr id="4" name="Picture 5">
            <a:extLst>
              <a:ext uri="{FF2B5EF4-FFF2-40B4-BE49-F238E27FC236}">
                <a16:creationId xmlns:a16="http://schemas.microsoft.com/office/drawing/2014/main" id="{ED7AAD51-0E05-8E9D-D600-DFA897EBBF2F}"/>
              </a:ext>
            </a:extLst>
          </p:cNvPr>
          <p:cNvPicPr>
            <a:picLocks noChangeAspect="1" noChangeArrowheads="1"/>
          </p:cNvPicPr>
          <p:nvPr/>
        </p:nvPicPr>
        <p:blipFill>
          <a:blip r:embed="rId5" cstate="print"/>
          <a:srcRect/>
          <a:stretch>
            <a:fillRect/>
          </a:stretch>
        </p:blipFill>
        <p:spPr bwMode="auto">
          <a:xfrm>
            <a:off x="24280" y="4740728"/>
            <a:ext cx="3779912" cy="1431653"/>
          </a:xfrm>
          <a:prstGeom prst="rect">
            <a:avLst/>
          </a:prstGeom>
          <a:noFill/>
          <a:ln w="9525">
            <a:noFill/>
            <a:miter lim="800000"/>
            <a:headEnd/>
            <a:tailEnd/>
          </a:ln>
        </p:spPr>
      </p:pic>
    </p:spTree>
    <p:extLst>
      <p:ext uri="{BB962C8B-B14F-4D97-AF65-F5344CB8AC3E}">
        <p14:creationId xmlns:p14="http://schemas.microsoft.com/office/powerpoint/2010/main" val="235239997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zövegdoboz 42"/>
          <p:cNvSpPr txBox="1"/>
          <p:nvPr/>
        </p:nvSpPr>
        <p:spPr>
          <a:xfrm>
            <a:off x="148729" y="0"/>
            <a:ext cx="2617191"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Quantum Dots</a:t>
            </a:r>
          </a:p>
        </p:txBody>
      </p:sp>
      <p:grpSp>
        <p:nvGrpSpPr>
          <p:cNvPr id="2" name="Csoportba foglalás 9"/>
          <p:cNvGrpSpPr/>
          <p:nvPr/>
        </p:nvGrpSpPr>
        <p:grpSpPr>
          <a:xfrm flipH="1">
            <a:off x="2283819" y="4867275"/>
            <a:ext cx="2098764" cy="914400"/>
            <a:chOff x="-346164" y="1286691"/>
            <a:chExt cx="2098764" cy="914400"/>
          </a:xfrm>
        </p:grpSpPr>
        <p:sp>
          <p:nvSpPr>
            <p:cNvPr id="29" name="Lekerekített téglalap 28"/>
            <p:cNvSpPr/>
            <p:nvPr/>
          </p:nvSpPr>
          <p:spPr bwMode="auto">
            <a:xfrm>
              <a:off x="457200" y="1371600"/>
              <a:ext cx="1295400" cy="762000"/>
            </a:xfrm>
            <a:prstGeom prst="roundRect">
              <a:avLst>
                <a:gd name="adj" fmla="val 29429"/>
              </a:avLst>
            </a:prstGeom>
            <a:solidFill>
              <a:schemeClr val="tx2">
                <a:lumMod val="50000"/>
                <a:lumOff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C00000"/>
                </a:solidFill>
                <a:effectLst>
                  <a:outerShdw blurRad="38100" dist="38100" dir="2700000" algn="tl">
                    <a:srgbClr val="000000">
                      <a:alpha val="43137"/>
                    </a:srgbClr>
                  </a:outerShdw>
                </a:effectLst>
              </a:endParaRPr>
            </a:p>
          </p:txBody>
        </p:sp>
        <p:sp>
          <p:nvSpPr>
            <p:cNvPr id="30" name="Téglalap 29"/>
            <p:cNvSpPr/>
            <p:nvPr/>
          </p:nvSpPr>
          <p:spPr bwMode="auto">
            <a:xfrm>
              <a:off x="-346164" y="1286691"/>
              <a:ext cx="1143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C00000"/>
                </a:solidFill>
                <a:effectLst>
                  <a:outerShdw blurRad="38100" dist="38100" dir="2700000" algn="tl">
                    <a:srgbClr val="000000">
                      <a:alpha val="43137"/>
                    </a:srgbClr>
                  </a:outerShdw>
                </a:effectLst>
                <a:latin typeface="Calibri"/>
              </a:endParaRPr>
            </a:p>
          </p:txBody>
        </p:sp>
      </p:grpSp>
      <p:sp>
        <p:nvSpPr>
          <p:cNvPr id="34" name="Szövegdoboz 33"/>
          <p:cNvSpPr txBox="1"/>
          <p:nvPr/>
        </p:nvSpPr>
        <p:spPr>
          <a:xfrm>
            <a:off x="3810000" y="4710752"/>
            <a:ext cx="606256" cy="1107996"/>
          </a:xfrm>
          <a:prstGeom prst="rect">
            <a:avLst/>
          </a:prstGeom>
          <a:noFill/>
        </p:spPr>
        <p:txBody>
          <a:bodyPr wrap="none" rtlCol="0">
            <a:spAutoFit/>
          </a:bodyPr>
          <a:lstStyle/>
          <a:p>
            <a:pPr algn="l" eaLnBrk="1" fontAlgn="auto" hangingPunct="1">
              <a:spcBef>
                <a:spcPts val="0"/>
              </a:spcBef>
              <a:spcAft>
                <a:spcPts val="0"/>
              </a:spcAft>
            </a:pPr>
            <a:r>
              <a:rPr lang="en-US" sz="6600" b="1" dirty="0">
                <a:solidFill>
                  <a:srgbClr val="000000"/>
                </a:solidFill>
                <a:latin typeface="Calibri"/>
              </a:rPr>
              <a:t>=</a:t>
            </a:r>
          </a:p>
        </p:txBody>
      </p:sp>
      <p:grpSp>
        <p:nvGrpSpPr>
          <p:cNvPr id="3" name="Csoportba foglalás 10"/>
          <p:cNvGrpSpPr/>
          <p:nvPr/>
        </p:nvGrpSpPr>
        <p:grpSpPr>
          <a:xfrm>
            <a:off x="-685800" y="4867275"/>
            <a:ext cx="2098764" cy="914400"/>
            <a:chOff x="-346164" y="1286691"/>
            <a:chExt cx="2098764" cy="914400"/>
          </a:xfrm>
        </p:grpSpPr>
        <p:sp>
          <p:nvSpPr>
            <p:cNvPr id="37" name="Lekerekített téglalap 36"/>
            <p:cNvSpPr/>
            <p:nvPr/>
          </p:nvSpPr>
          <p:spPr bwMode="auto">
            <a:xfrm>
              <a:off x="457200" y="1371600"/>
              <a:ext cx="1295400" cy="762000"/>
            </a:xfrm>
            <a:prstGeom prst="roundRect">
              <a:avLst>
                <a:gd name="adj" fmla="val 29429"/>
              </a:avLst>
            </a:prstGeom>
            <a:solidFill>
              <a:schemeClr val="tx2">
                <a:lumMod val="50000"/>
                <a:lumOff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38" name="Téglalap 37"/>
            <p:cNvSpPr/>
            <p:nvPr/>
          </p:nvSpPr>
          <p:spPr bwMode="auto">
            <a:xfrm>
              <a:off x="-346164" y="1286691"/>
              <a:ext cx="1143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grpSp>
      <p:sp>
        <p:nvSpPr>
          <p:cNvPr id="39" name="Ellipszis 38"/>
          <p:cNvSpPr/>
          <p:nvPr/>
        </p:nvSpPr>
        <p:spPr bwMode="auto">
          <a:xfrm>
            <a:off x="1497873" y="4981575"/>
            <a:ext cx="685800" cy="685800"/>
          </a:xfrm>
          <a:prstGeom prst="ellipse">
            <a:avLst/>
          </a:prstGeom>
          <a:solidFill>
            <a:srgbClr val="FFFF66"/>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40" name="Szövegdoboz 39"/>
          <p:cNvSpPr txBox="1"/>
          <p:nvPr/>
        </p:nvSpPr>
        <p:spPr>
          <a:xfrm>
            <a:off x="685800" y="4936034"/>
            <a:ext cx="460382" cy="769441"/>
          </a:xfrm>
          <a:prstGeom prst="rect">
            <a:avLst/>
          </a:prstGeom>
          <a:noFill/>
        </p:spPr>
        <p:txBody>
          <a:bodyPr wrap="none" rtlCol="0">
            <a:spAutoFit/>
          </a:bodyPr>
          <a:lstStyle/>
          <a:p>
            <a:pPr algn="l" eaLnBrk="1" fontAlgn="auto" hangingPunct="1">
              <a:spcBef>
                <a:spcPts val="0"/>
              </a:spcBef>
              <a:spcAft>
                <a:spcPts val="0"/>
              </a:spcAft>
            </a:pPr>
            <a:r>
              <a:rPr lang="en-US" sz="4400" b="1" dirty="0">
                <a:solidFill>
                  <a:srgbClr val="FFFFFF"/>
                </a:solidFill>
                <a:latin typeface="Calibri"/>
              </a:rPr>
              <a:t>E</a:t>
            </a:r>
          </a:p>
        </p:txBody>
      </p:sp>
      <p:sp>
        <p:nvSpPr>
          <p:cNvPr id="41" name="Szövegdoboz 40"/>
          <p:cNvSpPr txBox="1"/>
          <p:nvPr/>
        </p:nvSpPr>
        <p:spPr>
          <a:xfrm>
            <a:off x="1457325" y="5005254"/>
            <a:ext cx="724878" cy="584775"/>
          </a:xfrm>
          <a:prstGeom prst="rect">
            <a:avLst/>
          </a:prstGeom>
          <a:noFill/>
        </p:spPr>
        <p:txBody>
          <a:bodyPr wrap="none" rtlCol="0">
            <a:spAutoFit/>
          </a:bodyPr>
          <a:lstStyle/>
          <a:p>
            <a:pPr algn="l" eaLnBrk="1" fontAlgn="auto" hangingPunct="1">
              <a:spcBef>
                <a:spcPts val="0"/>
              </a:spcBef>
              <a:spcAft>
                <a:spcPts val="0"/>
              </a:spcAft>
            </a:pPr>
            <a:r>
              <a:rPr lang="en-US" sz="3200" b="1" dirty="0">
                <a:solidFill>
                  <a:srgbClr val="000000"/>
                </a:solidFill>
                <a:latin typeface="Calibri"/>
              </a:rPr>
              <a:t>QD</a:t>
            </a:r>
          </a:p>
        </p:txBody>
      </p:sp>
      <p:sp>
        <p:nvSpPr>
          <p:cNvPr id="42" name="Szövegdoboz 41"/>
          <p:cNvSpPr txBox="1"/>
          <p:nvPr/>
        </p:nvSpPr>
        <p:spPr>
          <a:xfrm>
            <a:off x="2549436" y="4943475"/>
            <a:ext cx="460382" cy="769441"/>
          </a:xfrm>
          <a:prstGeom prst="rect">
            <a:avLst/>
          </a:prstGeom>
          <a:noFill/>
        </p:spPr>
        <p:txBody>
          <a:bodyPr wrap="none" rtlCol="0">
            <a:spAutoFit/>
          </a:bodyPr>
          <a:lstStyle/>
          <a:p>
            <a:pPr algn="l" eaLnBrk="1" fontAlgn="auto" hangingPunct="1">
              <a:spcBef>
                <a:spcPts val="0"/>
              </a:spcBef>
              <a:spcAft>
                <a:spcPts val="0"/>
              </a:spcAft>
            </a:pPr>
            <a:r>
              <a:rPr lang="en-US" sz="4400" b="1" dirty="0">
                <a:solidFill>
                  <a:srgbClr val="FFFFFF"/>
                </a:solidFill>
                <a:latin typeface="Calibri"/>
              </a:rPr>
              <a:t>E</a:t>
            </a:r>
            <a:endParaRPr lang="en-US" sz="4400" b="1" dirty="0">
              <a:solidFill>
                <a:srgbClr val="000000"/>
              </a:solidFill>
              <a:latin typeface="Calibri"/>
            </a:endParaRPr>
          </a:p>
        </p:txBody>
      </p:sp>
      <p:grpSp>
        <p:nvGrpSpPr>
          <p:cNvPr id="4" name="Csoportba foglalás 62"/>
          <p:cNvGrpSpPr/>
          <p:nvPr/>
        </p:nvGrpSpPr>
        <p:grpSpPr>
          <a:xfrm>
            <a:off x="5441950" y="4648200"/>
            <a:ext cx="1447800" cy="1447800"/>
            <a:chOff x="5441950" y="1000125"/>
            <a:chExt cx="1447800" cy="1447800"/>
          </a:xfrm>
        </p:grpSpPr>
        <p:sp>
          <p:nvSpPr>
            <p:cNvPr id="48" name="Szövegdoboz 47"/>
            <p:cNvSpPr txBox="1"/>
            <p:nvPr/>
          </p:nvSpPr>
          <p:spPr>
            <a:xfrm>
              <a:off x="5536550" y="1000125"/>
              <a:ext cx="362600" cy="369332"/>
            </a:xfrm>
            <a:prstGeom prst="rect">
              <a:avLst/>
            </a:prstGeom>
            <a:noFill/>
          </p:spPr>
          <p:txBody>
            <a:bodyPr wrap="none" rtlCol="0">
              <a:spAutoFit/>
            </a:bodyPr>
            <a:lstStyle/>
            <a:p>
              <a:pPr algn="l" eaLnBrk="1" fontAlgn="auto" hangingPunct="1">
                <a:spcBef>
                  <a:spcPts val="0"/>
                </a:spcBef>
                <a:spcAft>
                  <a:spcPts val="0"/>
                </a:spcAft>
              </a:pPr>
              <a:r>
                <a:rPr lang="el-GR" sz="1800" dirty="0">
                  <a:solidFill>
                    <a:srgbClr val="000000"/>
                  </a:solidFill>
                  <a:latin typeface="Calibri"/>
                </a:rPr>
                <a:t>λ</a:t>
              </a:r>
              <a:r>
                <a:rPr lang="en-US" sz="1050" dirty="0">
                  <a:solidFill>
                    <a:srgbClr val="000000"/>
                  </a:solidFill>
                  <a:latin typeface="Calibri"/>
                </a:rPr>
                <a:t>F</a:t>
              </a:r>
              <a:endParaRPr lang="en-US" sz="1800" dirty="0">
                <a:solidFill>
                  <a:srgbClr val="000000"/>
                </a:solidFill>
                <a:latin typeface="Calibri"/>
              </a:endParaRPr>
            </a:p>
          </p:txBody>
        </p:sp>
        <p:sp>
          <p:nvSpPr>
            <p:cNvPr id="49" name="Téglalap 48"/>
            <p:cNvSpPr/>
            <p:nvPr/>
          </p:nvSpPr>
          <p:spPr bwMode="auto">
            <a:xfrm>
              <a:off x="6496050" y="1000125"/>
              <a:ext cx="228600" cy="1371600"/>
            </a:xfrm>
            <a:prstGeom prst="rect">
              <a:avLst/>
            </a:prstGeom>
            <a:solidFill>
              <a:srgbClr val="B2B2B2"/>
            </a:solidFill>
            <a:ln w="19050" cap="flat" cmpd="sng" algn="ctr">
              <a:solidFill>
                <a:schemeClr val="tx1"/>
              </a:solidFill>
              <a:prstDash val="solid"/>
              <a:round/>
              <a:headEnd type="none" w="med" len="med"/>
              <a:tailEnd type="none" w="med" len="med"/>
            </a:ln>
            <a:effectLst/>
            <a:scene3d>
              <a:camera prst="orthographicFront"/>
              <a:lightRig rig="threePt" dir="t"/>
            </a:scene3d>
            <a:sp3d prstMaterial="dkEdge"/>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50" name="Egyenes összekötő 49"/>
            <p:cNvCxnSpPr/>
            <p:nvPr/>
          </p:nvCxnSpPr>
          <p:spPr bwMode="auto">
            <a:xfrm>
              <a:off x="5441950" y="2295525"/>
              <a:ext cx="2286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1" name="Egyenes összekötő 50"/>
            <p:cNvCxnSpPr/>
            <p:nvPr/>
          </p:nvCxnSpPr>
          <p:spPr bwMode="auto">
            <a:xfrm>
              <a:off x="5835650" y="2293901"/>
              <a:ext cx="666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2" name="Téglalap 51"/>
            <p:cNvSpPr/>
            <p:nvPr/>
          </p:nvSpPr>
          <p:spPr bwMode="auto">
            <a:xfrm>
              <a:off x="5607050" y="1000125"/>
              <a:ext cx="228600" cy="1371600"/>
            </a:xfrm>
            <a:prstGeom prst="rect">
              <a:avLst/>
            </a:prstGeom>
            <a:solidFill>
              <a:srgbClr val="B2B2B2"/>
            </a:solidFill>
            <a:ln w="19050" cap="flat" cmpd="sng" algn="ctr">
              <a:solidFill>
                <a:schemeClr val="tx1"/>
              </a:solidFill>
              <a:prstDash val="solid"/>
              <a:round/>
              <a:headEnd type="none" w="med" len="med"/>
              <a:tailEnd type="none" w="med" len="med"/>
            </a:ln>
            <a:effectLst/>
            <a:scene3d>
              <a:camera prst="orthographicFront"/>
              <a:lightRig rig="threePt" dir="t"/>
            </a:scene3d>
            <a:sp3d prstMaterial="dkEdge"/>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53" name="Téglalap 52"/>
            <p:cNvSpPr/>
            <p:nvPr/>
          </p:nvSpPr>
          <p:spPr bwMode="auto">
            <a:xfrm>
              <a:off x="5441950" y="2305253"/>
              <a:ext cx="1447800" cy="142672"/>
            </a:xfrm>
            <a:prstGeom prst="rect">
              <a:avLst/>
            </a:prstGeom>
            <a:solidFill>
              <a:srgbClr val="B2B2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54" name="Egyenes összekötő 53"/>
            <p:cNvCxnSpPr/>
            <p:nvPr/>
          </p:nvCxnSpPr>
          <p:spPr bwMode="auto">
            <a:xfrm>
              <a:off x="6731000" y="2295525"/>
              <a:ext cx="1524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5" name="Csoportba foglalás 57"/>
            <p:cNvGrpSpPr/>
            <p:nvPr/>
          </p:nvGrpSpPr>
          <p:grpSpPr>
            <a:xfrm>
              <a:off x="5886132" y="1914525"/>
              <a:ext cx="514668" cy="412598"/>
              <a:chOff x="6012116" y="914400"/>
              <a:chExt cx="514668" cy="412598"/>
            </a:xfrm>
          </p:grpSpPr>
          <p:sp>
            <p:nvSpPr>
              <p:cNvPr id="58" name="Szövegdoboz 57"/>
              <p:cNvSpPr txBox="1"/>
              <p:nvPr/>
            </p:nvSpPr>
            <p:spPr>
              <a:xfrm>
                <a:off x="6172200" y="914400"/>
                <a:ext cx="354584" cy="369332"/>
              </a:xfrm>
              <a:prstGeom prst="rect">
                <a:avLst/>
              </a:prstGeom>
              <a:noFill/>
            </p:spPr>
            <p:txBody>
              <a:bodyPr wrap="none" rtlCol="0">
                <a:spAutoFit/>
              </a:bodyPr>
              <a:lstStyle/>
              <a:p>
                <a:pPr algn="l" eaLnBrk="1" fontAlgn="auto" hangingPunct="1">
                  <a:spcBef>
                    <a:spcPts val="0"/>
                  </a:spcBef>
                  <a:spcAft>
                    <a:spcPts val="0"/>
                  </a:spcAft>
                </a:pPr>
                <a:r>
                  <a:rPr lang="el-GR" sz="1800" dirty="0">
                    <a:solidFill>
                      <a:srgbClr val="000000"/>
                    </a:solidFill>
                    <a:latin typeface="Calibri"/>
                  </a:rPr>
                  <a:t>λ</a:t>
                </a:r>
                <a:r>
                  <a:rPr lang="en-US" sz="1050" dirty="0">
                    <a:solidFill>
                      <a:srgbClr val="000000"/>
                    </a:solidFill>
                    <a:latin typeface="Calibri"/>
                  </a:rPr>
                  <a:t>F</a:t>
                </a:r>
                <a:endParaRPr lang="en-US" sz="1800" dirty="0">
                  <a:solidFill>
                    <a:srgbClr val="000000"/>
                  </a:solidFill>
                  <a:latin typeface="Calibri"/>
                </a:endParaRPr>
              </a:p>
            </p:txBody>
          </p:sp>
          <p:sp>
            <p:nvSpPr>
              <p:cNvPr id="59" name="Szövegdoboz 58"/>
              <p:cNvSpPr txBox="1"/>
              <p:nvPr/>
            </p:nvSpPr>
            <p:spPr>
              <a:xfrm>
                <a:off x="6012116" y="957666"/>
                <a:ext cx="300082"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srgbClr val="000000"/>
                    </a:solidFill>
                    <a:latin typeface="Calibri"/>
                  </a:rPr>
                  <a:t>~</a:t>
                </a:r>
              </a:p>
            </p:txBody>
          </p:sp>
        </p:grpSp>
        <p:cxnSp>
          <p:nvCxnSpPr>
            <p:cNvPr id="57" name="Egyenes összekötő nyíllal 56"/>
            <p:cNvCxnSpPr/>
            <p:nvPr/>
          </p:nvCxnSpPr>
          <p:spPr bwMode="auto">
            <a:xfrm>
              <a:off x="5835650" y="1989137"/>
              <a:ext cx="660400" cy="1588"/>
            </a:xfrm>
            <a:prstGeom prst="straightConnector1">
              <a:avLst/>
            </a:prstGeom>
            <a:solidFill>
              <a:schemeClr val="accent1"/>
            </a:solidFill>
            <a:ln w="9525" cap="flat" cmpd="sng" algn="ctr">
              <a:solidFill>
                <a:schemeClr val="tx1"/>
              </a:solidFill>
              <a:prstDash val="solid"/>
              <a:round/>
              <a:headEnd type="arrow"/>
              <a:tailEnd type="arrow"/>
            </a:ln>
            <a:effectLst/>
          </p:spPr>
        </p:cxnSp>
      </p:grpSp>
      <p:sp>
        <p:nvSpPr>
          <p:cNvPr id="60" name="Téglalap 59"/>
          <p:cNvSpPr/>
          <p:nvPr/>
        </p:nvSpPr>
        <p:spPr bwMode="auto">
          <a:xfrm>
            <a:off x="1781175" y="4324350"/>
            <a:ext cx="152400" cy="533400"/>
          </a:xfrm>
          <a:prstGeom prst="rect">
            <a:avLst/>
          </a:prstGeom>
          <a:solidFill>
            <a:srgbClr val="FFFF9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61" name="Szalagív 60"/>
          <p:cNvSpPr/>
          <p:nvPr/>
        </p:nvSpPr>
        <p:spPr bwMode="auto">
          <a:xfrm>
            <a:off x="1485900" y="4829175"/>
            <a:ext cx="714375" cy="400050"/>
          </a:xfrm>
          <a:prstGeom prst="blockArc">
            <a:avLst>
              <a:gd name="adj1" fmla="val 10800000"/>
              <a:gd name="adj2" fmla="val 0"/>
              <a:gd name="adj3" fmla="val 17857"/>
            </a:avLst>
          </a:prstGeom>
          <a:solidFill>
            <a:srgbClr val="FFFF9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62" name="Ív 61"/>
          <p:cNvSpPr/>
          <p:nvPr/>
        </p:nvSpPr>
        <p:spPr bwMode="auto">
          <a:xfrm rot="18967190">
            <a:off x="5328687" y="4867275"/>
            <a:ext cx="762000" cy="762000"/>
          </a:xfrm>
          <a:prstGeom prst="arc">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63" name="Ív 62"/>
          <p:cNvSpPr/>
          <p:nvPr/>
        </p:nvSpPr>
        <p:spPr bwMode="auto">
          <a:xfrm rot="18967190">
            <a:off x="6224037" y="4872588"/>
            <a:ext cx="762000" cy="762000"/>
          </a:xfrm>
          <a:prstGeom prst="arc">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64" name="Szövegdoboz 63"/>
          <p:cNvSpPr txBox="1"/>
          <p:nvPr/>
        </p:nvSpPr>
        <p:spPr>
          <a:xfrm>
            <a:off x="5791200" y="4574143"/>
            <a:ext cx="352982" cy="369332"/>
          </a:xfrm>
          <a:prstGeom prst="rect">
            <a:avLst/>
          </a:prstGeom>
          <a:noFill/>
        </p:spPr>
        <p:txBody>
          <a:bodyPr wrap="none" rtlCol="0">
            <a:spAutoFit/>
          </a:bodyPr>
          <a:lstStyle/>
          <a:p>
            <a:pPr algn="l" eaLnBrk="1" fontAlgn="auto" hangingPunct="1">
              <a:spcBef>
                <a:spcPts val="0"/>
              </a:spcBef>
              <a:spcAft>
                <a:spcPts val="0"/>
              </a:spcAft>
            </a:pPr>
            <a:r>
              <a:rPr lang="el-GR" sz="1800" kern="0" dirty="0">
                <a:solidFill>
                  <a:sysClr val="windowText" lastClr="000000"/>
                </a:solidFill>
                <a:latin typeface="Calibri"/>
              </a:rPr>
              <a:t>Γ</a:t>
            </a:r>
            <a:r>
              <a:rPr lang="en-US" sz="1050" kern="0" dirty="0">
                <a:solidFill>
                  <a:sysClr val="windowText" lastClr="000000"/>
                </a:solidFill>
                <a:latin typeface="Calibri"/>
              </a:rPr>
              <a:t>1</a:t>
            </a:r>
            <a:endParaRPr lang="en-US" sz="1800" dirty="0">
              <a:solidFill>
                <a:srgbClr val="000000"/>
              </a:solidFill>
              <a:latin typeface="Calibri"/>
            </a:endParaRPr>
          </a:p>
        </p:txBody>
      </p:sp>
      <p:sp>
        <p:nvSpPr>
          <p:cNvPr id="65" name="Szövegdoboz 64"/>
          <p:cNvSpPr txBox="1"/>
          <p:nvPr/>
        </p:nvSpPr>
        <p:spPr>
          <a:xfrm>
            <a:off x="6679674" y="4572000"/>
            <a:ext cx="349776" cy="369332"/>
          </a:xfrm>
          <a:prstGeom prst="rect">
            <a:avLst/>
          </a:prstGeom>
          <a:noFill/>
        </p:spPr>
        <p:txBody>
          <a:bodyPr wrap="none" rtlCol="0">
            <a:spAutoFit/>
          </a:bodyPr>
          <a:lstStyle/>
          <a:p>
            <a:pPr algn="l" eaLnBrk="1" fontAlgn="auto" hangingPunct="1">
              <a:spcBef>
                <a:spcPts val="0"/>
              </a:spcBef>
              <a:spcAft>
                <a:spcPts val="0"/>
              </a:spcAft>
            </a:pPr>
            <a:r>
              <a:rPr lang="el-GR" sz="1800" kern="0" dirty="0">
                <a:solidFill>
                  <a:sysClr val="windowText" lastClr="000000"/>
                </a:solidFill>
                <a:latin typeface="Calibri"/>
              </a:rPr>
              <a:t>Γ</a:t>
            </a:r>
            <a:r>
              <a:rPr lang="en-US" sz="1050" kern="0" dirty="0">
                <a:solidFill>
                  <a:sysClr val="windowText" lastClr="000000"/>
                </a:solidFill>
                <a:latin typeface="Calibri"/>
              </a:rPr>
              <a:t>2</a:t>
            </a:r>
            <a:endParaRPr lang="en-US" sz="1800" dirty="0">
              <a:solidFill>
                <a:srgbClr val="000000"/>
              </a:solidFill>
              <a:latin typeface="Calibri"/>
            </a:endParaRPr>
          </a:p>
        </p:txBody>
      </p:sp>
      <p:pic>
        <p:nvPicPr>
          <p:cNvPr id="66" name="Picture 1"/>
          <p:cNvPicPr>
            <a:picLocks noChangeAspect="1" noChangeArrowheads="1"/>
          </p:cNvPicPr>
          <p:nvPr/>
        </p:nvPicPr>
        <p:blipFill>
          <a:blip r:embed="rId3" cstate="print"/>
          <a:srcRect/>
          <a:stretch>
            <a:fillRect/>
          </a:stretch>
        </p:blipFill>
        <p:spPr bwMode="auto">
          <a:xfrm>
            <a:off x="5844539" y="5010532"/>
            <a:ext cx="632461" cy="914400"/>
          </a:xfrm>
          <a:prstGeom prst="rect">
            <a:avLst/>
          </a:prstGeom>
          <a:noFill/>
          <a:ln w="9525">
            <a:noFill/>
            <a:miter lim="800000"/>
            <a:headEnd/>
            <a:tailEnd/>
          </a:ln>
        </p:spPr>
      </p:pic>
      <p:sp>
        <p:nvSpPr>
          <p:cNvPr id="67" name="Szövegdoboz 66"/>
          <p:cNvSpPr txBox="1"/>
          <p:nvPr/>
        </p:nvSpPr>
        <p:spPr>
          <a:xfrm>
            <a:off x="4098880" y="4710752"/>
            <a:ext cx="606256" cy="1107996"/>
          </a:xfrm>
          <a:prstGeom prst="rect">
            <a:avLst/>
          </a:prstGeom>
          <a:noFill/>
        </p:spPr>
        <p:txBody>
          <a:bodyPr wrap="none" rtlCol="0">
            <a:spAutoFit/>
          </a:bodyPr>
          <a:lstStyle/>
          <a:p>
            <a:pPr algn="l" eaLnBrk="1" fontAlgn="auto" hangingPunct="1">
              <a:spcBef>
                <a:spcPts val="0"/>
              </a:spcBef>
              <a:spcAft>
                <a:spcPts val="0"/>
              </a:spcAft>
            </a:pPr>
            <a:r>
              <a:rPr lang="en-US" sz="6600" b="1" dirty="0">
                <a:solidFill>
                  <a:srgbClr val="000000"/>
                </a:solidFill>
                <a:latin typeface="Calibri"/>
              </a:rPr>
              <a:t>=</a:t>
            </a:r>
          </a:p>
        </p:txBody>
      </p:sp>
      <p:pic>
        <p:nvPicPr>
          <p:cNvPr id="45" name="Picture 8"/>
          <p:cNvPicPr>
            <a:picLocks noChangeAspect="1" noChangeArrowheads="1"/>
          </p:cNvPicPr>
          <p:nvPr/>
        </p:nvPicPr>
        <p:blipFill>
          <a:blip r:embed="rId4" cstate="print"/>
          <a:srcRect/>
          <a:stretch>
            <a:fillRect/>
          </a:stretch>
        </p:blipFill>
        <p:spPr bwMode="auto">
          <a:xfrm>
            <a:off x="381000" y="762000"/>
            <a:ext cx="4953000" cy="3285926"/>
          </a:xfrm>
          <a:prstGeom prst="rect">
            <a:avLst/>
          </a:prstGeom>
          <a:noFill/>
          <a:ln w="9525">
            <a:noFill/>
            <a:miter lim="800000"/>
            <a:headEnd/>
            <a:tailEnd/>
          </a:ln>
        </p:spPr>
      </p:pic>
      <p:sp>
        <p:nvSpPr>
          <p:cNvPr id="46" name="Textfeld 4"/>
          <p:cNvSpPr txBox="1">
            <a:spLocks noChangeArrowheads="1"/>
          </p:cNvSpPr>
          <p:nvPr/>
        </p:nvSpPr>
        <p:spPr bwMode="auto">
          <a:xfrm>
            <a:off x="5826607" y="980767"/>
            <a:ext cx="3317393" cy="2349361"/>
          </a:xfrm>
          <a:prstGeom prst="rect">
            <a:avLst/>
          </a:prstGeom>
          <a:noFill/>
          <a:ln w="9525">
            <a:noFill/>
            <a:miter lim="800000"/>
            <a:headEnd/>
            <a:tailEnd/>
          </a:ln>
        </p:spPr>
        <p:txBody>
          <a:bodyPr wrap="square">
            <a:spAutoFit/>
          </a:bodyPr>
          <a:lstStyle/>
          <a:p>
            <a:pPr algn="l" eaLnBrk="1" fontAlgn="auto" hangingPunct="1">
              <a:lnSpc>
                <a:spcPts val="2200"/>
              </a:lnSpc>
              <a:spcBef>
                <a:spcPts val="0"/>
              </a:spcBef>
              <a:spcAft>
                <a:spcPts val="0"/>
              </a:spcAft>
              <a:buFont typeface="Arial" pitchFamily="34" charset="0"/>
              <a:buChar char="•"/>
              <a:defRPr/>
            </a:pPr>
            <a:r>
              <a:rPr lang="de-CH" sz="1800" kern="0" dirty="0">
                <a:solidFill>
                  <a:sysClr val="windowText" lastClr="000000"/>
                </a:solidFill>
                <a:latin typeface="Calibri"/>
              </a:rPr>
              <a:t> </a:t>
            </a:r>
            <a:r>
              <a:rPr lang="de-CH" sz="1800" kern="0" dirty="0" err="1">
                <a:solidFill>
                  <a:sysClr val="windowText" lastClr="000000"/>
                </a:solidFill>
                <a:latin typeface="Calibri"/>
              </a:rPr>
              <a:t>discrete</a:t>
            </a:r>
            <a:r>
              <a:rPr lang="de-CH" sz="1800" kern="0" dirty="0">
                <a:solidFill>
                  <a:sysClr val="windowText" lastClr="000000"/>
                </a:solidFill>
                <a:latin typeface="Calibri"/>
              </a:rPr>
              <a:t> </a:t>
            </a:r>
            <a:r>
              <a:rPr lang="de-CH" sz="1800" kern="0" dirty="0" err="1">
                <a:solidFill>
                  <a:sysClr val="windowText" lastClr="000000"/>
                </a:solidFill>
                <a:latin typeface="Calibri"/>
              </a:rPr>
              <a:t>energy</a:t>
            </a:r>
            <a:r>
              <a:rPr lang="de-CH" sz="1800" kern="0" dirty="0">
                <a:solidFill>
                  <a:sysClr val="windowText" lastClr="000000"/>
                </a:solidFill>
                <a:latin typeface="Calibri"/>
              </a:rPr>
              <a:t> </a:t>
            </a:r>
            <a:r>
              <a:rPr lang="de-CH" sz="1800" kern="0" dirty="0" err="1">
                <a:solidFill>
                  <a:sysClr val="windowText" lastClr="000000"/>
                </a:solidFill>
                <a:latin typeface="Calibri"/>
              </a:rPr>
              <a:t>spectrum</a:t>
            </a:r>
            <a:r>
              <a:rPr lang="de-CH" sz="1800" kern="0" dirty="0">
                <a:solidFill>
                  <a:sysClr val="windowText" lastClr="000000"/>
                </a:solidFill>
                <a:latin typeface="Calibri"/>
              </a:rPr>
              <a:t>, </a:t>
            </a:r>
            <a:r>
              <a:rPr lang="el-GR" sz="1800" kern="0" dirty="0">
                <a:solidFill>
                  <a:sysClr val="windowText" lastClr="000000"/>
                </a:solidFill>
                <a:latin typeface="Calibri"/>
              </a:rPr>
              <a:t>ε</a:t>
            </a:r>
            <a:r>
              <a:rPr lang="en-US" sz="1050" kern="0" dirty="0" err="1">
                <a:solidFill>
                  <a:sysClr val="windowText" lastClr="000000"/>
                </a:solidFill>
                <a:latin typeface="Calibri"/>
              </a:rPr>
              <a:t>i</a:t>
            </a:r>
            <a:r>
              <a:rPr lang="de-CH" sz="1800" kern="0" dirty="0">
                <a:solidFill>
                  <a:sysClr val="windowText" lastClr="000000"/>
                </a:solidFill>
                <a:latin typeface="Calibri"/>
              </a:rPr>
              <a:t> </a:t>
            </a:r>
          </a:p>
          <a:p>
            <a:pPr algn="l" eaLnBrk="1" fontAlgn="auto" hangingPunct="1">
              <a:lnSpc>
                <a:spcPts val="2200"/>
              </a:lnSpc>
              <a:spcBef>
                <a:spcPts val="0"/>
              </a:spcBef>
              <a:spcAft>
                <a:spcPts val="0"/>
              </a:spcAft>
              <a:buFont typeface="Arial" charset="0"/>
              <a:buChar char="•"/>
              <a:defRPr/>
            </a:pPr>
            <a:r>
              <a:rPr lang="de-CH" sz="1800" kern="0" dirty="0">
                <a:solidFill>
                  <a:sysClr val="windowText" lastClr="000000"/>
                </a:solidFill>
                <a:latin typeface="Calibri"/>
              </a:rPr>
              <a:t> Coulomb </a:t>
            </a:r>
            <a:r>
              <a:rPr lang="de-CH" sz="1800" kern="0" dirty="0" err="1">
                <a:solidFill>
                  <a:sysClr val="windowText" lastClr="000000"/>
                </a:solidFill>
                <a:latin typeface="Calibri"/>
              </a:rPr>
              <a:t>interaction</a:t>
            </a:r>
            <a:r>
              <a:rPr lang="de-CH" sz="1800" kern="0" dirty="0">
                <a:solidFill>
                  <a:sysClr val="windowText" lastClr="000000"/>
                </a:solidFill>
                <a:latin typeface="Calibri"/>
              </a:rPr>
              <a:t>, U</a:t>
            </a:r>
            <a:r>
              <a:rPr lang="de-CH" sz="1100" kern="0" dirty="0">
                <a:solidFill>
                  <a:sysClr val="windowText" lastClr="000000"/>
                </a:solidFill>
                <a:latin typeface="Calibri"/>
              </a:rPr>
              <a:t>C</a:t>
            </a:r>
            <a:r>
              <a:rPr lang="de-CH" sz="1800" kern="0" dirty="0">
                <a:solidFill>
                  <a:sysClr val="windowText" lastClr="000000"/>
                </a:solidFill>
                <a:latin typeface="Calibri"/>
              </a:rPr>
              <a:t> </a:t>
            </a:r>
          </a:p>
          <a:p>
            <a:pPr algn="l" eaLnBrk="1" fontAlgn="auto" hangingPunct="1">
              <a:lnSpc>
                <a:spcPts val="2200"/>
              </a:lnSpc>
              <a:spcBef>
                <a:spcPts val="0"/>
              </a:spcBef>
              <a:spcAft>
                <a:spcPts val="0"/>
              </a:spcAft>
              <a:defRPr/>
            </a:pPr>
            <a:r>
              <a:rPr lang="de-CH" sz="1800" kern="0" dirty="0">
                <a:solidFill>
                  <a:sysClr val="windowText" lastClr="000000"/>
                </a:solidFill>
                <a:latin typeface="Calibri"/>
              </a:rPr>
              <a:t>	→ </a:t>
            </a:r>
            <a:r>
              <a:rPr lang="de-CH" sz="1800" i="1" kern="0" dirty="0">
                <a:solidFill>
                  <a:sysClr val="windowText" lastClr="000000"/>
                </a:solidFill>
                <a:latin typeface="Calibri"/>
              </a:rPr>
              <a:t>Coulomb </a:t>
            </a:r>
            <a:r>
              <a:rPr lang="de-CH" sz="1800" i="1" kern="0" dirty="0" err="1">
                <a:solidFill>
                  <a:sysClr val="windowText" lastClr="000000"/>
                </a:solidFill>
                <a:latin typeface="Calibri"/>
              </a:rPr>
              <a:t>blockade</a:t>
            </a:r>
            <a:endParaRPr lang="de-CH" sz="1800" i="1" kern="0" dirty="0">
              <a:solidFill>
                <a:sysClr val="windowText" lastClr="000000"/>
              </a:solidFill>
              <a:latin typeface="Calibri"/>
            </a:endParaRPr>
          </a:p>
          <a:p>
            <a:pPr algn="l" eaLnBrk="1" fontAlgn="auto" hangingPunct="1">
              <a:lnSpc>
                <a:spcPts val="2200"/>
              </a:lnSpc>
              <a:spcBef>
                <a:spcPts val="0"/>
              </a:spcBef>
              <a:spcAft>
                <a:spcPts val="0"/>
              </a:spcAft>
              <a:defRPr/>
            </a:pPr>
            <a:endParaRPr lang="de-CH" sz="1800" i="1" kern="0" dirty="0">
              <a:solidFill>
                <a:sysClr val="windowText" lastClr="000000"/>
              </a:solidFill>
              <a:latin typeface="Calibri"/>
            </a:endParaRPr>
          </a:p>
          <a:p>
            <a:pPr algn="l" eaLnBrk="1" fontAlgn="auto" hangingPunct="1">
              <a:lnSpc>
                <a:spcPts val="2200"/>
              </a:lnSpc>
              <a:spcBef>
                <a:spcPts val="0"/>
              </a:spcBef>
              <a:spcAft>
                <a:spcPts val="0"/>
              </a:spcAft>
              <a:buFont typeface="Arial" pitchFamily="34" charset="0"/>
              <a:buChar char="•"/>
              <a:defRPr/>
            </a:pPr>
            <a:r>
              <a:rPr lang="de-CH" sz="1800" kern="0" dirty="0">
                <a:solidFill>
                  <a:sysClr val="windowText" lastClr="000000"/>
                </a:solidFill>
                <a:latin typeface="Calibri"/>
              </a:rPr>
              <a:t> Gate </a:t>
            </a:r>
            <a:r>
              <a:rPr lang="de-CH" sz="1800" kern="0" dirty="0" err="1">
                <a:solidFill>
                  <a:sysClr val="windowText" lastClr="000000"/>
                </a:solidFill>
                <a:latin typeface="Calibri"/>
              </a:rPr>
              <a:t>electrode</a:t>
            </a:r>
            <a:r>
              <a:rPr lang="de-CH" sz="1800" kern="0" dirty="0">
                <a:solidFill>
                  <a:sysClr val="windowText" lastClr="000000"/>
                </a:solidFill>
                <a:latin typeface="Calibri"/>
              </a:rPr>
              <a:t> </a:t>
            </a:r>
            <a:r>
              <a:rPr lang="de-CH" sz="1800" kern="0" dirty="0" err="1">
                <a:solidFill>
                  <a:sysClr val="windowText" lastClr="000000"/>
                </a:solidFill>
                <a:latin typeface="Calibri"/>
              </a:rPr>
              <a:t>to</a:t>
            </a:r>
            <a:r>
              <a:rPr lang="de-CH" sz="1800" kern="0" dirty="0">
                <a:solidFill>
                  <a:sysClr val="windowText" lastClr="000000"/>
                </a:solidFill>
                <a:latin typeface="Calibri"/>
              </a:rPr>
              <a:t> </a:t>
            </a:r>
            <a:r>
              <a:rPr lang="de-CH" sz="1800" kern="0" dirty="0" err="1">
                <a:solidFill>
                  <a:sysClr val="windowText" lastClr="000000"/>
                </a:solidFill>
                <a:latin typeface="Calibri"/>
              </a:rPr>
              <a:t>shift</a:t>
            </a:r>
            <a:r>
              <a:rPr lang="de-CH" sz="1800" kern="0" dirty="0">
                <a:solidFill>
                  <a:sysClr val="windowText" lastClr="000000"/>
                </a:solidFill>
                <a:latin typeface="Calibri"/>
              </a:rPr>
              <a:t> </a:t>
            </a:r>
            <a:r>
              <a:rPr lang="de-CH" sz="1800" kern="0" dirty="0" err="1">
                <a:solidFill>
                  <a:sysClr val="windowText" lastClr="000000"/>
                </a:solidFill>
                <a:latin typeface="Calibri"/>
              </a:rPr>
              <a:t>energy</a:t>
            </a:r>
            <a:r>
              <a:rPr lang="de-CH" sz="1800" kern="0" dirty="0">
                <a:solidFill>
                  <a:sysClr val="windowText" lastClr="000000"/>
                </a:solidFill>
                <a:latin typeface="Calibri"/>
              </a:rPr>
              <a:t> </a:t>
            </a:r>
            <a:r>
              <a:rPr lang="de-CH" sz="1800" kern="0" dirty="0" err="1">
                <a:solidFill>
                  <a:sysClr val="windowText" lastClr="000000"/>
                </a:solidFill>
                <a:latin typeface="Calibri"/>
              </a:rPr>
              <a:t>levels</a:t>
            </a:r>
            <a:r>
              <a:rPr lang="de-CH" sz="1800" kern="0" dirty="0">
                <a:solidFill>
                  <a:sysClr val="windowText" lastClr="000000"/>
                </a:solidFill>
                <a:latin typeface="Calibri"/>
              </a:rPr>
              <a:t>, </a:t>
            </a:r>
            <a:r>
              <a:rPr lang="de-CH" sz="1800" kern="0" dirty="0" err="1">
                <a:solidFill>
                  <a:sysClr val="windowText" lastClr="000000"/>
                </a:solidFill>
                <a:latin typeface="Calibri"/>
              </a:rPr>
              <a:t>V</a:t>
            </a:r>
            <a:r>
              <a:rPr lang="de-CH" sz="1400" kern="0" dirty="0" err="1">
                <a:solidFill>
                  <a:sysClr val="windowText" lastClr="000000"/>
                </a:solidFill>
                <a:latin typeface="Calibri"/>
              </a:rPr>
              <a:t>g</a:t>
            </a:r>
            <a:endParaRPr lang="de-CH" sz="1400" kern="0" dirty="0">
              <a:solidFill>
                <a:sysClr val="windowText" lastClr="000000"/>
              </a:solidFill>
              <a:latin typeface="Calibri"/>
            </a:endParaRPr>
          </a:p>
          <a:p>
            <a:pPr algn="l" eaLnBrk="1" fontAlgn="auto" hangingPunct="1">
              <a:lnSpc>
                <a:spcPts val="2200"/>
              </a:lnSpc>
              <a:spcBef>
                <a:spcPts val="0"/>
              </a:spcBef>
              <a:spcAft>
                <a:spcPts val="0"/>
              </a:spcAft>
              <a:buFont typeface="Arial" pitchFamily="34" charset="0"/>
              <a:buChar char="•"/>
              <a:defRPr/>
            </a:pPr>
            <a:r>
              <a:rPr lang="en-US" sz="1800" kern="0" dirty="0">
                <a:solidFill>
                  <a:sysClr val="windowText" lastClr="000000"/>
                </a:solidFill>
                <a:latin typeface="Calibri"/>
              </a:rPr>
              <a:t> </a:t>
            </a:r>
            <a:r>
              <a:rPr lang="el-GR" sz="1800" kern="0" dirty="0">
                <a:solidFill>
                  <a:sysClr val="windowText" lastClr="000000"/>
                </a:solidFill>
                <a:latin typeface="Calibri"/>
              </a:rPr>
              <a:t>Γ</a:t>
            </a:r>
            <a:r>
              <a:rPr lang="en-US" sz="1800" kern="0" dirty="0">
                <a:solidFill>
                  <a:sysClr val="windowText" lastClr="000000"/>
                </a:solidFill>
                <a:latin typeface="Calibri"/>
              </a:rPr>
              <a:t>: coupling to electrodes</a:t>
            </a:r>
          </a:p>
          <a:p>
            <a:pPr algn="l" eaLnBrk="1" fontAlgn="auto" hangingPunct="1">
              <a:lnSpc>
                <a:spcPts val="2200"/>
              </a:lnSpc>
              <a:spcBef>
                <a:spcPts val="0"/>
              </a:spcBef>
              <a:spcAft>
                <a:spcPts val="0"/>
              </a:spcAft>
              <a:defRPr/>
            </a:pPr>
            <a:endParaRPr lang="de-CH" sz="1800" kern="0" dirty="0">
              <a:solidFill>
                <a:sysClr val="windowText" lastClr="000000"/>
              </a:solidFill>
              <a:latin typeface="Calibri"/>
            </a:endParaRPr>
          </a:p>
        </p:txBody>
      </p:sp>
      <p:sp>
        <p:nvSpPr>
          <p:cNvPr id="47" name="Textfeld 8"/>
          <p:cNvSpPr txBox="1">
            <a:spLocks noChangeArrowheads="1"/>
          </p:cNvSpPr>
          <p:nvPr/>
        </p:nvSpPr>
        <p:spPr bwMode="auto">
          <a:xfrm>
            <a:off x="0" y="2221468"/>
            <a:ext cx="2366353"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de-CH" sz="1800" kern="0" dirty="0">
                <a:solidFill>
                  <a:sysClr val="windowText" lastClr="000000"/>
                </a:solidFill>
                <a:latin typeface="Calibri"/>
              </a:rPr>
              <a:t>Gate </a:t>
            </a:r>
            <a:r>
              <a:rPr lang="de-CH" sz="1800" kern="0" dirty="0" err="1">
                <a:solidFill>
                  <a:sysClr val="windowText" lastClr="000000"/>
                </a:solidFill>
                <a:latin typeface="Calibri"/>
              </a:rPr>
              <a:t>assisted</a:t>
            </a:r>
            <a:r>
              <a:rPr lang="de-CH" sz="1800" kern="0" dirty="0">
                <a:solidFill>
                  <a:sysClr val="windowText" lastClr="000000"/>
                </a:solidFill>
                <a:latin typeface="Calibri"/>
              </a:rPr>
              <a:t> </a:t>
            </a:r>
            <a:r>
              <a:rPr lang="de-CH" sz="1800" kern="0" dirty="0" err="1">
                <a:solidFill>
                  <a:sysClr val="windowText" lastClr="000000"/>
                </a:solidFill>
                <a:latin typeface="Calibri"/>
              </a:rPr>
              <a:t>transport</a:t>
            </a:r>
            <a:endParaRPr lang="de-CH" sz="1800" kern="0" dirty="0">
              <a:solidFill>
                <a:sysClr val="windowText" lastClr="000000"/>
              </a:solidFill>
              <a:latin typeface="Calibri"/>
            </a:endParaRPr>
          </a:p>
        </p:txBody>
      </p:sp>
      <p:sp>
        <p:nvSpPr>
          <p:cNvPr id="56" name="Textfeld 9"/>
          <p:cNvSpPr txBox="1">
            <a:spLocks noChangeArrowheads="1"/>
          </p:cNvSpPr>
          <p:nvPr/>
        </p:nvSpPr>
        <p:spPr bwMode="auto">
          <a:xfrm>
            <a:off x="3505200" y="2209800"/>
            <a:ext cx="2295821"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de-CH" sz="1800" kern="0" dirty="0">
                <a:solidFill>
                  <a:sysClr val="windowText" lastClr="000000"/>
                </a:solidFill>
                <a:latin typeface="Calibri"/>
              </a:rPr>
              <a:t>Bias </a:t>
            </a:r>
            <a:r>
              <a:rPr lang="de-CH" sz="1800" kern="0" dirty="0" err="1">
                <a:solidFill>
                  <a:sysClr val="windowText" lastClr="000000"/>
                </a:solidFill>
                <a:latin typeface="Calibri"/>
              </a:rPr>
              <a:t>assisted</a:t>
            </a:r>
            <a:r>
              <a:rPr lang="de-CH" sz="1800" kern="0" dirty="0">
                <a:solidFill>
                  <a:sysClr val="windowText" lastClr="000000"/>
                </a:solidFill>
                <a:latin typeface="Calibri"/>
              </a:rPr>
              <a:t> </a:t>
            </a:r>
            <a:r>
              <a:rPr lang="de-CH" sz="1800" kern="0" dirty="0" err="1">
                <a:solidFill>
                  <a:sysClr val="windowText" lastClr="000000"/>
                </a:solidFill>
                <a:latin typeface="Calibri"/>
              </a:rPr>
              <a:t>transport</a:t>
            </a:r>
            <a:endParaRPr lang="de-CH" sz="1800" kern="0" dirty="0">
              <a:solidFill>
                <a:sysClr val="windowText" lastClr="000000"/>
              </a:solidFill>
              <a:latin typeface="Calibri"/>
            </a:endParaRPr>
          </a:p>
        </p:txBody>
      </p:sp>
      <p:grpSp>
        <p:nvGrpSpPr>
          <p:cNvPr id="68" name="Csoportba foglalás 56"/>
          <p:cNvGrpSpPr/>
          <p:nvPr/>
        </p:nvGrpSpPr>
        <p:grpSpPr>
          <a:xfrm>
            <a:off x="2310648" y="1245160"/>
            <a:ext cx="532679" cy="696381"/>
            <a:chOff x="2310648" y="2997760"/>
            <a:chExt cx="532679" cy="696381"/>
          </a:xfrm>
        </p:grpSpPr>
        <p:sp>
          <p:nvSpPr>
            <p:cNvPr id="69" name="Ív 68"/>
            <p:cNvSpPr/>
            <p:nvPr/>
          </p:nvSpPr>
          <p:spPr bwMode="auto">
            <a:xfrm rot="19583133">
              <a:off x="2310648" y="3106087"/>
              <a:ext cx="532679" cy="588054"/>
            </a:xfrm>
            <a:prstGeom prst="arc">
              <a:avLst>
                <a:gd name="adj1" fmla="val 14810809"/>
                <a:gd name="adj2" fmla="val 0"/>
              </a:avLst>
            </a:prstGeom>
            <a:noFill/>
            <a:ln w="9525" cap="flat" cmpd="sng" algn="ctr">
              <a:solidFill>
                <a:schemeClr val="tx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70" name="Egyenes összekötő 69"/>
            <p:cNvCxnSpPr/>
            <p:nvPr/>
          </p:nvCxnSpPr>
          <p:spPr bwMode="auto">
            <a:xfrm>
              <a:off x="2388160" y="3001944"/>
              <a:ext cx="304800" cy="2286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71" name="Egyenes összekötő 70"/>
            <p:cNvCxnSpPr/>
            <p:nvPr/>
          </p:nvCxnSpPr>
          <p:spPr bwMode="auto">
            <a:xfrm flipH="1">
              <a:off x="2371408" y="2997760"/>
              <a:ext cx="304800" cy="2286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31289885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zövegdoboz 42"/>
          <p:cNvSpPr txBox="1"/>
          <p:nvPr/>
        </p:nvSpPr>
        <p:spPr>
          <a:xfrm>
            <a:off x="177304" y="0"/>
            <a:ext cx="2617191"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Quantum Dots</a:t>
            </a:r>
          </a:p>
        </p:txBody>
      </p:sp>
      <p:grpSp>
        <p:nvGrpSpPr>
          <p:cNvPr id="2" name="Csoportba foglalás 9"/>
          <p:cNvGrpSpPr/>
          <p:nvPr/>
        </p:nvGrpSpPr>
        <p:grpSpPr>
          <a:xfrm flipH="1">
            <a:off x="2283819" y="4867275"/>
            <a:ext cx="2098764" cy="914400"/>
            <a:chOff x="-346164" y="1286691"/>
            <a:chExt cx="2098764" cy="914400"/>
          </a:xfrm>
        </p:grpSpPr>
        <p:sp>
          <p:nvSpPr>
            <p:cNvPr id="29" name="Lekerekített téglalap 28"/>
            <p:cNvSpPr/>
            <p:nvPr/>
          </p:nvSpPr>
          <p:spPr bwMode="auto">
            <a:xfrm>
              <a:off x="457200" y="1371600"/>
              <a:ext cx="1295400" cy="762000"/>
            </a:xfrm>
            <a:prstGeom prst="roundRect">
              <a:avLst>
                <a:gd name="adj" fmla="val 29429"/>
              </a:avLst>
            </a:prstGeom>
            <a:solidFill>
              <a:schemeClr val="tx2">
                <a:lumMod val="50000"/>
                <a:lumOff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C00000"/>
                </a:solidFill>
                <a:effectLst>
                  <a:outerShdw blurRad="38100" dist="38100" dir="2700000" algn="tl">
                    <a:srgbClr val="000000">
                      <a:alpha val="43137"/>
                    </a:srgbClr>
                  </a:outerShdw>
                </a:effectLst>
              </a:endParaRPr>
            </a:p>
          </p:txBody>
        </p:sp>
        <p:sp>
          <p:nvSpPr>
            <p:cNvPr id="30" name="Téglalap 29"/>
            <p:cNvSpPr/>
            <p:nvPr/>
          </p:nvSpPr>
          <p:spPr bwMode="auto">
            <a:xfrm>
              <a:off x="-346164" y="1286691"/>
              <a:ext cx="1143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C00000"/>
                </a:solidFill>
                <a:effectLst>
                  <a:outerShdw blurRad="38100" dist="38100" dir="2700000" algn="tl">
                    <a:srgbClr val="000000">
                      <a:alpha val="43137"/>
                    </a:srgbClr>
                  </a:outerShdw>
                </a:effectLst>
                <a:latin typeface="Calibri"/>
              </a:endParaRPr>
            </a:p>
          </p:txBody>
        </p:sp>
      </p:grpSp>
      <p:sp>
        <p:nvSpPr>
          <p:cNvPr id="34" name="Szövegdoboz 33"/>
          <p:cNvSpPr txBox="1"/>
          <p:nvPr/>
        </p:nvSpPr>
        <p:spPr>
          <a:xfrm>
            <a:off x="3810000" y="4710752"/>
            <a:ext cx="606256" cy="1107996"/>
          </a:xfrm>
          <a:prstGeom prst="rect">
            <a:avLst/>
          </a:prstGeom>
          <a:noFill/>
        </p:spPr>
        <p:txBody>
          <a:bodyPr wrap="none" rtlCol="0">
            <a:spAutoFit/>
          </a:bodyPr>
          <a:lstStyle/>
          <a:p>
            <a:pPr algn="l" eaLnBrk="1" fontAlgn="auto" hangingPunct="1">
              <a:spcBef>
                <a:spcPts val="0"/>
              </a:spcBef>
              <a:spcAft>
                <a:spcPts val="0"/>
              </a:spcAft>
            </a:pPr>
            <a:r>
              <a:rPr lang="en-US" sz="6600" b="1" dirty="0">
                <a:solidFill>
                  <a:srgbClr val="000000"/>
                </a:solidFill>
                <a:latin typeface="Calibri"/>
              </a:rPr>
              <a:t>=</a:t>
            </a:r>
          </a:p>
        </p:txBody>
      </p:sp>
      <p:grpSp>
        <p:nvGrpSpPr>
          <p:cNvPr id="3" name="Csoportba foglalás 10"/>
          <p:cNvGrpSpPr/>
          <p:nvPr/>
        </p:nvGrpSpPr>
        <p:grpSpPr>
          <a:xfrm>
            <a:off x="-685800" y="4867275"/>
            <a:ext cx="2098764" cy="914400"/>
            <a:chOff x="-346164" y="1286691"/>
            <a:chExt cx="2098764" cy="914400"/>
          </a:xfrm>
        </p:grpSpPr>
        <p:sp>
          <p:nvSpPr>
            <p:cNvPr id="37" name="Lekerekített téglalap 36"/>
            <p:cNvSpPr/>
            <p:nvPr/>
          </p:nvSpPr>
          <p:spPr bwMode="auto">
            <a:xfrm>
              <a:off x="457200" y="1371600"/>
              <a:ext cx="1295400" cy="762000"/>
            </a:xfrm>
            <a:prstGeom prst="roundRect">
              <a:avLst>
                <a:gd name="adj" fmla="val 29429"/>
              </a:avLst>
            </a:prstGeom>
            <a:solidFill>
              <a:schemeClr val="tx2">
                <a:lumMod val="50000"/>
                <a:lumOff val="5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38" name="Téglalap 37"/>
            <p:cNvSpPr/>
            <p:nvPr/>
          </p:nvSpPr>
          <p:spPr bwMode="auto">
            <a:xfrm>
              <a:off x="-346164" y="1286691"/>
              <a:ext cx="1143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grpSp>
      <p:sp>
        <p:nvSpPr>
          <p:cNvPr id="39" name="Ellipszis 38"/>
          <p:cNvSpPr/>
          <p:nvPr/>
        </p:nvSpPr>
        <p:spPr bwMode="auto">
          <a:xfrm>
            <a:off x="1497873" y="4981575"/>
            <a:ext cx="685800" cy="685800"/>
          </a:xfrm>
          <a:prstGeom prst="ellipse">
            <a:avLst/>
          </a:prstGeom>
          <a:solidFill>
            <a:srgbClr val="FFFF66"/>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40" name="Szövegdoboz 39"/>
          <p:cNvSpPr txBox="1"/>
          <p:nvPr/>
        </p:nvSpPr>
        <p:spPr>
          <a:xfrm>
            <a:off x="685800" y="4936034"/>
            <a:ext cx="460382" cy="769441"/>
          </a:xfrm>
          <a:prstGeom prst="rect">
            <a:avLst/>
          </a:prstGeom>
          <a:noFill/>
        </p:spPr>
        <p:txBody>
          <a:bodyPr wrap="none" rtlCol="0">
            <a:spAutoFit/>
          </a:bodyPr>
          <a:lstStyle/>
          <a:p>
            <a:pPr algn="l" eaLnBrk="1" fontAlgn="auto" hangingPunct="1">
              <a:spcBef>
                <a:spcPts val="0"/>
              </a:spcBef>
              <a:spcAft>
                <a:spcPts val="0"/>
              </a:spcAft>
            </a:pPr>
            <a:r>
              <a:rPr lang="en-US" sz="4400" b="1" dirty="0">
                <a:solidFill>
                  <a:srgbClr val="FFFFFF"/>
                </a:solidFill>
                <a:latin typeface="Calibri"/>
              </a:rPr>
              <a:t>E</a:t>
            </a:r>
          </a:p>
        </p:txBody>
      </p:sp>
      <p:sp>
        <p:nvSpPr>
          <p:cNvPr id="41" name="Szövegdoboz 40"/>
          <p:cNvSpPr txBox="1"/>
          <p:nvPr/>
        </p:nvSpPr>
        <p:spPr>
          <a:xfrm>
            <a:off x="1457325" y="5005254"/>
            <a:ext cx="724878" cy="584775"/>
          </a:xfrm>
          <a:prstGeom prst="rect">
            <a:avLst/>
          </a:prstGeom>
          <a:noFill/>
        </p:spPr>
        <p:txBody>
          <a:bodyPr wrap="none" rtlCol="0">
            <a:spAutoFit/>
          </a:bodyPr>
          <a:lstStyle/>
          <a:p>
            <a:pPr algn="l" eaLnBrk="1" fontAlgn="auto" hangingPunct="1">
              <a:spcBef>
                <a:spcPts val="0"/>
              </a:spcBef>
              <a:spcAft>
                <a:spcPts val="0"/>
              </a:spcAft>
            </a:pPr>
            <a:r>
              <a:rPr lang="en-US" sz="3200" b="1" dirty="0">
                <a:solidFill>
                  <a:srgbClr val="000000"/>
                </a:solidFill>
                <a:latin typeface="Calibri"/>
              </a:rPr>
              <a:t>QD</a:t>
            </a:r>
          </a:p>
        </p:txBody>
      </p:sp>
      <p:sp>
        <p:nvSpPr>
          <p:cNvPr id="42" name="Szövegdoboz 41"/>
          <p:cNvSpPr txBox="1"/>
          <p:nvPr/>
        </p:nvSpPr>
        <p:spPr>
          <a:xfrm>
            <a:off x="2549436" y="4943475"/>
            <a:ext cx="460382" cy="769441"/>
          </a:xfrm>
          <a:prstGeom prst="rect">
            <a:avLst/>
          </a:prstGeom>
          <a:noFill/>
        </p:spPr>
        <p:txBody>
          <a:bodyPr wrap="none" rtlCol="0">
            <a:spAutoFit/>
          </a:bodyPr>
          <a:lstStyle/>
          <a:p>
            <a:pPr algn="l" eaLnBrk="1" fontAlgn="auto" hangingPunct="1">
              <a:spcBef>
                <a:spcPts val="0"/>
              </a:spcBef>
              <a:spcAft>
                <a:spcPts val="0"/>
              </a:spcAft>
            </a:pPr>
            <a:r>
              <a:rPr lang="en-US" sz="4400" b="1" dirty="0">
                <a:solidFill>
                  <a:srgbClr val="FFFFFF"/>
                </a:solidFill>
                <a:latin typeface="Calibri"/>
              </a:rPr>
              <a:t>E</a:t>
            </a:r>
            <a:endParaRPr lang="en-US" sz="4400" b="1" dirty="0">
              <a:solidFill>
                <a:srgbClr val="000000"/>
              </a:solidFill>
              <a:latin typeface="Calibri"/>
            </a:endParaRPr>
          </a:p>
        </p:txBody>
      </p:sp>
      <p:grpSp>
        <p:nvGrpSpPr>
          <p:cNvPr id="4" name="Csoportba foglalás 62"/>
          <p:cNvGrpSpPr/>
          <p:nvPr/>
        </p:nvGrpSpPr>
        <p:grpSpPr>
          <a:xfrm>
            <a:off x="5441950" y="4648200"/>
            <a:ext cx="1447800" cy="1447800"/>
            <a:chOff x="5441950" y="1000125"/>
            <a:chExt cx="1447800" cy="1447800"/>
          </a:xfrm>
        </p:grpSpPr>
        <p:sp>
          <p:nvSpPr>
            <p:cNvPr id="48" name="Szövegdoboz 47"/>
            <p:cNvSpPr txBox="1"/>
            <p:nvPr/>
          </p:nvSpPr>
          <p:spPr>
            <a:xfrm>
              <a:off x="5536550" y="1000125"/>
              <a:ext cx="362600" cy="369332"/>
            </a:xfrm>
            <a:prstGeom prst="rect">
              <a:avLst/>
            </a:prstGeom>
            <a:noFill/>
          </p:spPr>
          <p:txBody>
            <a:bodyPr wrap="none" rtlCol="0">
              <a:spAutoFit/>
            </a:bodyPr>
            <a:lstStyle/>
            <a:p>
              <a:pPr algn="l" eaLnBrk="1" fontAlgn="auto" hangingPunct="1">
                <a:spcBef>
                  <a:spcPts val="0"/>
                </a:spcBef>
                <a:spcAft>
                  <a:spcPts val="0"/>
                </a:spcAft>
              </a:pPr>
              <a:r>
                <a:rPr lang="el-GR" sz="1800" dirty="0">
                  <a:solidFill>
                    <a:srgbClr val="000000"/>
                  </a:solidFill>
                  <a:latin typeface="Calibri"/>
                </a:rPr>
                <a:t>λ</a:t>
              </a:r>
              <a:r>
                <a:rPr lang="en-US" sz="1050" dirty="0">
                  <a:solidFill>
                    <a:srgbClr val="000000"/>
                  </a:solidFill>
                  <a:latin typeface="Calibri"/>
                </a:rPr>
                <a:t>F</a:t>
              </a:r>
              <a:endParaRPr lang="en-US" sz="1800" dirty="0">
                <a:solidFill>
                  <a:srgbClr val="000000"/>
                </a:solidFill>
                <a:latin typeface="Calibri"/>
              </a:endParaRPr>
            </a:p>
          </p:txBody>
        </p:sp>
        <p:sp>
          <p:nvSpPr>
            <p:cNvPr id="49" name="Téglalap 48"/>
            <p:cNvSpPr/>
            <p:nvPr/>
          </p:nvSpPr>
          <p:spPr bwMode="auto">
            <a:xfrm>
              <a:off x="6496050" y="1000125"/>
              <a:ext cx="228600" cy="1371600"/>
            </a:xfrm>
            <a:prstGeom prst="rect">
              <a:avLst/>
            </a:prstGeom>
            <a:solidFill>
              <a:srgbClr val="B2B2B2"/>
            </a:solidFill>
            <a:ln w="19050" cap="flat" cmpd="sng" algn="ctr">
              <a:solidFill>
                <a:schemeClr val="tx1"/>
              </a:solidFill>
              <a:prstDash val="solid"/>
              <a:round/>
              <a:headEnd type="none" w="med" len="med"/>
              <a:tailEnd type="none" w="med" len="med"/>
            </a:ln>
            <a:effectLst/>
            <a:scene3d>
              <a:camera prst="orthographicFront"/>
              <a:lightRig rig="threePt" dir="t"/>
            </a:scene3d>
            <a:sp3d prstMaterial="dkEdge"/>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50" name="Egyenes összekötő 49"/>
            <p:cNvCxnSpPr/>
            <p:nvPr/>
          </p:nvCxnSpPr>
          <p:spPr bwMode="auto">
            <a:xfrm>
              <a:off x="5441950" y="2295525"/>
              <a:ext cx="2286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1" name="Egyenes összekötő 50"/>
            <p:cNvCxnSpPr/>
            <p:nvPr/>
          </p:nvCxnSpPr>
          <p:spPr bwMode="auto">
            <a:xfrm>
              <a:off x="5835650" y="2293901"/>
              <a:ext cx="6667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2" name="Téglalap 51"/>
            <p:cNvSpPr/>
            <p:nvPr/>
          </p:nvSpPr>
          <p:spPr bwMode="auto">
            <a:xfrm>
              <a:off x="5607050" y="1000125"/>
              <a:ext cx="228600" cy="1371600"/>
            </a:xfrm>
            <a:prstGeom prst="rect">
              <a:avLst/>
            </a:prstGeom>
            <a:solidFill>
              <a:srgbClr val="B2B2B2"/>
            </a:solidFill>
            <a:ln w="19050" cap="flat" cmpd="sng" algn="ctr">
              <a:solidFill>
                <a:schemeClr val="tx1"/>
              </a:solidFill>
              <a:prstDash val="solid"/>
              <a:round/>
              <a:headEnd type="none" w="med" len="med"/>
              <a:tailEnd type="none" w="med" len="med"/>
            </a:ln>
            <a:effectLst/>
            <a:scene3d>
              <a:camera prst="orthographicFront"/>
              <a:lightRig rig="threePt" dir="t"/>
            </a:scene3d>
            <a:sp3d prstMaterial="dkEdge"/>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53" name="Téglalap 52"/>
            <p:cNvSpPr/>
            <p:nvPr/>
          </p:nvSpPr>
          <p:spPr bwMode="auto">
            <a:xfrm>
              <a:off x="5441950" y="2305253"/>
              <a:ext cx="1447800" cy="142672"/>
            </a:xfrm>
            <a:prstGeom prst="rect">
              <a:avLst/>
            </a:prstGeom>
            <a:solidFill>
              <a:srgbClr val="B2B2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54" name="Egyenes összekötő 53"/>
            <p:cNvCxnSpPr/>
            <p:nvPr/>
          </p:nvCxnSpPr>
          <p:spPr bwMode="auto">
            <a:xfrm>
              <a:off x="6731000" y="2295525"/>
              <a:ext cx="1524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5" name="Csoportba foglalás 57"/>
            <p:cNvGrpSpPr/>
            <p:nvPr/>
          </p:nvGrpSpPr>
          <p:grpSpPr>
            <a:xfrm>
              <a:off x="5886132" y="1914525"/>
              <a:ext cx="514668" cy="412598"/>
              <a:chOff x="6012116" y="914400"/>
              <a:chExt cx="514668" cy="412598"/>
            </a:xfrm>
          </p:grpSpPr>
          <p:sp>
            <p:nvSpPr>
              <p:cNvPr id="58" name="Szövegdoboz 57"/>
              <p:cNvSpPr txBox="1"/>
              <p:nvPr/>
            </p:nvSpPr>
            <p:spPr>
              <a:xfrm>
                <a:off x="6172200" y="914400"/>
                <a:ext cx="354584" cy="369332"/>
              </a:xfrm>
              <a:prstGeom prst="rect">
                <a:avLst/>
              </a:prstGeom>
              <a:noFill/>
            </p:spPr>
            <p:txBody>
              <a:bodyPr wrap="none" rtlCol="0">
                <a:spAutoFit/>
              </a:bodyPr>
              <a:lstStyle/>
              <a:p>
                <a:pPr algn="l" eaLnBrk="1" fontAlgn="auto" hangingPunct="1">
                  <a:spcBef>
                    <a:spcPts val="0"/>
                  </a:spcBef>
                  <a:spcAft>
                    <a:spcPts val="0"/>
                  </a:spcAft>
                </a:pPr>
                <a:r>
                  <a:rPr lang="el-GR" sz="1800" dirty="0">
                    <a:solidFill>
                      <a:srgbClr val="000000"/>
                    </a:solidFill>
                    <a:latin typeface="Calibri"/>
                  </a:rPr>
                  <a:t>λ</a:t>
                </a:r>
                <a:r>
                  <a:rPr lang="en-US" sz="1050" dirty="0">
                    <a:solidFill>
                      <a:srgbClr val="000000"/>
                    </a:solidFill>
                    <a:latin typeface="Calibri"/>
                  </a:rPr>
                  <a:t>F</a:t>
                </a:r>
                <a:endParaRPr lang="en-US" sz="1800" dirty="0">
                  <a:solidFill>
                    <a:srgbClr val="000000"/>
                  </a:solidFill>
                  <a:latin typeface="Calibri"/>
                </a:endParaRPr>
              </a:p>
            </p:txBody>
          </p:sp>
          <p:sp>
            <p:nvSpPr>
              <p:cNvPr id="59" name="Szövegdoboz 58"/>
              <p:cNvSpPr txBox="1"/>
              <p:nvPr/>
            </p:nvSpPr>
            <p:spPr>
              <a:xfrm>
                <a:off x="6012116" y="957666"/>
                <a:ext cx="300082"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srgbClr val="000000"/>
                    </a:solidFill>
                    <a:latin typeface="Calibri"/>
                  </a:rPr>
                  <a:t>~</a:t>
                </a:r>
              </a:p>
            </p:txBody>
          </p:sp>
        </p:grpSp>
        <p:cxnSp>
          <p:nvCxnSpPr>
            <p:cNvPr id="57" name="Egyenes összekötő nyíllal 56"/>
            <p:cNvCxnSpPr/>
            <p:nvPr/>
          </p:nvCxnSpPr>
          <p:spPr bwMode="auto">
            <a:xfrm>
              <a:off x="5835650" y="1989137"/>
              <a:ext cx="660400" cy="1588"/>
            </a:xfrm>
            <a:prstGeom prst="straightConnector1">
              <a:avLst/>
            </a:prstGeom>
            <a:solidFill>
              <a:schemeClr val="accent1"/>
            </a:solidFill>
            <a:ln w="9525" cap="flat" cmpd="sng" algn="ctr">
              <a:solidFill>
                <a:schemeClr val="tx1"/>
              </a:solidFill>
              <a:prstDash val="solid"/>
              <a:round/>
              <a:headEnd type="arrow"/>
              <a:tailEnd type="arrow"/>
            </a:ln>
            <a:effectLst/>
          </p:spPr>
        </p:cxnSp>
      </p:grpSp>
      <p:sp>
        <p:nvSpPr>
          <p:cNvPr id="60" name="Téglalap 59"/>
          <p:cNvSpPr/>
          <p:nvPr/>
        </p:nvSpPr>
        <p:spPr bwMode="auto">
          <a:xfrm>
            <a:off x="1781175" y="4324350"/>
            <a:ext cx="152400" cy="533400"/>
          </a:xfrm>
          <a:prstGeom prst="rect">
            <a:avLst/>
          </a:prstGeom>
          <a:solidFill>
            <a:srgbClr val="FFFF9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61" name="Szalagív 60"/>
          <p:cNvSpPr/>
          <p:nvPr/>
        </p:nvSpPr>
        <p:spPr bwMode="auto">
          <a:xfrm>
            <a:off x="1485900" y="4829175"/>
            <a:ext cx="714375" cy="400050"/>
          </a:xfrm>
          <a:prstGeom prst="blockArc">
            <a:avLst>
              <a:gd name="adj1" fmla="val 10800000"/>
              <a:gd name="adj2" fmla="val 0"/>
              <a:gd name="adj3" fmla="val 17857"/>
            </a:avLst>
          </a:prstGeom>
          <a:solidFill>
            <a:srgbClr val="FFFF9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endParaRPr>
          </a:p>
        </p:txBody>
      </p:sp>
      <p:sp>
        <p:nvSpPr>
          <p:cNvPr id="62" name="Ív 61"/>
          <p:cNvSpPr/>
          <p:nvPr/>
        </p:nvSpPr>
        <p:spPr bwMode="auto">
          <a:xfrm rot="18967190">
            <a:off x="5328687" y="4867275"/>
            <a:ext cx="762000" cy="762000"/>
          </a:xfrm>
          <a:prstGeom prst="arc">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63" name="Ív 62"/>
          <p:cNvSpPr/>
          <p:nvPr/>
        </p:nvSpPr>
        <p:spPr bwMode="auto">
          <a:xfrm rot="18967190">
            <a:off x="6224037" y="4872588"/>
            <a:ext cx="762000" cy="762000"/>
          </a:xfrm>
          <a:prstGeom prst="arc">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sp>
        <p:nvSpPr>
          <p:cNvPr id="64" name="Szövegdoboz 63"/>
          <p:cNvSpPr txBox="1"/>
          <p:nvPr/>
        </p:nvSpPr>
        <p:spPr>
          <a:xfrm>
            <a:off x="5791200" y="4574143"/>
            <a:ext cx="352982" cy="369332"/>
          </a:xfrm>
          <a:prstGeom prst="rect">
            <a:avLst/>
          </a:prstGeom>
          <a:noFill/>
        </p:spPr>
        <p:txBody>
          <a:bodyPr wrap="none" rtlCol="0">
            <a:spAutoFit/>
          </a:bodyPr>
          <a:lstStyle/>
          <a:p>
            <a:pPr algn="l" eaLnBrk="1" fontAlgn="auto" hangingPunct="1">
              <a:spcBef>
                <a:spcPts val="0"/>
              </a:spcBef>
              <a:spcAft>
                <a:spcPts val="0"/>
              </a:spcAft>
            </a:pPr>
            <a:r>
              <a:rPr lang="el-GR" sz="1800" kern="0" dirty="0">
                <a:solidFill>
                  <a:sysClr val="windowText" lastClr="000000"/>
                </a:solidFill>
                <a:latin typeface="Calibri"/>
              </a:rPr>
              <a:t>Γ</a:t>
            </a:r>
            <a:r>
              <a:rPr lang="en-US" sz="1050" kern="0" dirty="0">
                <a:solidFill>
                  <a:sysClr val="windowText" lastClr="000000"/>
                </a:solidFill>
                <a:latin typeface="Calibri"/>
              </a:rPr>
              <a:t>1</a:t>
            </a:r>
            <a:endParaRPr lang="en-US" sz="1800" dirty="0">
              <a:solidFill>
                <a:srgbClr val="000000"/>
              </a:solidFill>
              <a:latin typeface="Calibri"/>
            </a:endParaRPr>
          </a:p>
        </p:txBody>
      </p:sp>
      <p:sp>
        <p:nvSpPr>
          <p:cNvPr id="65" name="Szövegdoboz 64"/>
          <p:cNvSpPr txBox="1"/>
          <p:nvPr/>
        </p:nvSpPr>
        <p:spPr>
          <a:xfrm>
            <a:off x="6679674" y="4572000"/>
            <a:ext cx="349776" cy="369332"/>
          </a:xfrm>
          <a:prstGeom prst="rect">
            <a:avLst/>
          </a:prstGeom>
          <a:noFill/>
        </p:spPr>
        <p:txBody>
          <a:bodyPr wrap="none" rtlCol="0">
            <a:spAutoFit/>
          </a:bodyPr>
          <a:lstStyle/>
          <a:p>
            <a:pPr algn="l" eaLnBrk="1" fontAlgn="auto" hangingPunct="1">
              <a:spcBef>
                <a:spcPts val="0"/>
              </a:spcBef>
              <a:spcAft>
                <a:spcPts val="0"/>
              </a:spcAft>
            </a:pPr>
            <a:r>
              <a:rPr lang="el-GR" sz="1800" kern="0" dirty="0">
                <a:solidFill>
                  <a:sysClr val="windowText" lastClr="000000"/>
                </a:solidFill>
                <a:latin typeface="Calibri"/>
              </a:rPr>
              <a:t>Γ</a:t>
            </a:r>
            <a:r>
              <a:rPr lang="en-US" sz="1050" kern="0" dirty="0">
                <a:solidFill>
                  <a:sysClr val="windowText" lastClr="000000"/>
                </a:solidFill>
                <a:latin typeface="Calibri"/>
              </a:rPr>
              <a:t>2</a:t>
            </a:r>
            <a:endParaRPr lang="en-US" sz="1800" dirty="0">
              <a:solidFill>
                <a:srgbClr val="000000"/>
              </a:solidFill>
              <a:latin typeface="Calibri"/>
            </a:endParaRPr>
          </a:p>
        </p:txBody>
      </p:sp>
      <p:pic>
        <p:nvPicPr>
          <p:cNvPr id="66" name="Picture 1"/>
          <p:cNvPicPr>
            <a:picLocks noChangeAspect="1" noChangeArrowheads="1"/>
          </p:cNvPicPr>
          <p:nvPr/>
        </p:nvPicPr>
        <p:blipFill>
          <a:blip r:embed="rId3" cstate="print"/>
          <a:srcRect/>
          <a:stretch>
            <a:fillRect/>
          </a:stretch>
        </p:blipFill>
        <p:spPr bwMode="auto">
          <a:xfrm>
            <a:off x="5844539" y="5010532"/>
            <a:ext cx="632461" cy="914400"/>
          </a:xfrm>
          <a:prstGeom prst="rect">
            <a:avLst/>
          </a:prstGeom>
          <a:noFill/>
          <a:ln w="9525">
            <a:noFill/>
            <a:miter lim="800000"/>
            <a:headEnd/>
            <a:tailEnd/>
          </a:ln>
        </p:spPr>
      </p:pic>
      <p:sp>
        <p:nvSpPr>
          <p:cNvPr id="67" name="Szövegdoboz 66"/>
          <p:cNvSpPr txBox="1"/>
          <p:nvPr/>
        </p:nvSpPr>
        <p:spPr>
          <a:xfrm>
            <a:off x="4098880" y="4710752"/>
            <a:ext cx="606256" cy="1107996"/>
          </a:xfrm>
          <a:prstGeom prst="rect">
            <a:avLst/>
          </a:prstGeom>
          <a:noFill/>
        </p:spPr>
        <p:txBody>
          <a:bodyPr wrap="none" rtlCol="0">
            <a:spAutoFit/>
          </a:bodyPr>
          <a:lstStyle/>
          <a:p>
            <a:pPr algn="l" eaLnBrk="1" fontAlgn="auto" hangingPunct="1">
              <a:spcBef>
                <a:spcPts val="0"/>
              </a:spcBef>
              <a:spcAft>
                <a:spcPts val="0"/>
              </a:spcAft>
            </a:pPr>
            <a:r>
              <a:rPr lang="en-US" sz="6600" b="1" dirty="0">
                <a:solidFill>
                  <a:srgbClr val="000000"/>
                </a:solidFill>
                <a:latin typeface="Calibri"/>
              </a:rPr>
              <a:t>=</a:t>
            </a:r>
          </a:p>
        </p:txBody>
      </p:sp>
      <p:pic>
        <p:nvPicPr>
          <p:cNvPr id="45" name="Picture 8"/>
          <p:cNvPicPr>
            <a:picLocks noChangeAspect="1" noChangeArrowheads="1"/>
          </p:cNvPicPr>
          <p:nvPr/>
        </p:nvPicPr>
        <p:blipFill>
          <a:blip r:embed="rId4" cstate="print"/>
          <a:srcRect/>
          <a:stretch>
            <a:fillRect/>
          </a:stretch>
        </p:blipFill>
        <p:spPr bwMode="auto">
          <a:xfrm>
            <a:off x="381000" y="762000"/>
            <a:ext cx="4953000" cy="3285926"/>
          </a:xfrm>
          <a:prstGeom prst="rect">
            <a:avLst/>
          </a:prstGeom>
          <a:noFill/>
          <a:ln w="9525">
            <a:noFill/>
            <a:miter lim="800000"/>
            <a:headEnd/>
            <a:tailEnd/>
          </a:ln>
        </p:spPr>
      </p:pic>
      <p:sp>
        <p:nvSpPr>
          <p:cNvPr id="47" name="Textfeld 8"/>
          <p:cNvSpPr txBox="1">
            <a:spLocks noChangeArrowheads="1"/>
          </p:cNvSpPr>
          <p:nvPr/>
        </p:nvSpPr>
        <p:spPr bwMode="auto">
          <a:xfrm>
            <a:off x="0" y="2221468"/>
            <a:ext cx="2366353"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de-CH" sz="1800" kern="0" dirty="0">
                <a:solidFill>
                  <a:sysClr val="windowText" lastClr="000000"/>
                </a:solidFill>
                <a:latin typeface="Calibri"/>
              </a:rPr>
              <a:t>Gate </a:t>
            </a:r>
            <a:r>
              <a:rPr lang="de-CH" sz="1800" kern="0" dirty="0" err="1">
                <a:solidFill>
                  <a:sysClr val="windowText" lastClr="000000"/>
                </a:solidFill>
                <a:latin typeface="Calibri"/>
              </a:rPr>
              <a:t>assisted</a:t>
            </a:r>
            <a:r>
              <a:rPr lang="de-CH" sz="1800" kern="0" dirty="0">
                <a:solidFill>
                  <a:sysClr val="windowText" lastClr="000000"/>
                </a:solidFill>
                <a:latin typeface="Calibri"/>
              </a:rPr>
              <a:t> </a:t>
            </a:r>
            <a:r>
              <a:rPr lang="de-CH" sz="1800" kern="0" dirty="0" err="1">
                <a:solidFill>
                  <a:sysClr val="windowText" lastClr="000000"/>
                </a:solidFill>
                <a:latin typeface="Calibri"/>
              </a:rPr>
              <a:t>transport</a:t>
            </a:r>
            <a:endParaRPr lang="de-CH" sz="1800" kern="0" dirty="0">
              <a:solidFill>
                <a:sysClr val="windowText" lastClr="000000"/>
              </a:solidFill>
              <a:latin typeface="Calibri"/>
            </a:endParaRPr>
          </a:p>
        </p:txBody>
      </p:sp>
      <p:sp>
        <p:nvSpPr>
          <p:cNvPr id="56" name="Textfeld 9"/>
          <p:cNvSpPr txBox="1">
            <a:spLocks noChangeArrowheads="1"/>
          </p:cNvSpPr>
          <p:nvPr/>
        </p:nvSpPr>
        <p:spPr bwMode="auto">
          <a:xfrm>
            <a:off x="3505200" y="2209800"/>
            <a:ext cx="2295821"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de-CH" sz="1800" kern="0" dirty="0">
                <a:solidFill>
                  <a:sysClr val="windowText" lastClr="000000"/>
                </a:solidFill>
                <a:latin typeface="Calibri"/>
              </a:rPr>
              <a:t>Bias </a:t>
            </a:r>
            <a:r>
              <a:rPr lang="de-CH" sz="1800" kern="0" dirty="0" err="1">
                <a:solidFill>
                  <a:sysClr val="windowText" lastClr="000000"/>
                </a:solidFill>
                <a:latin typeface="Calibri"/>
              </a:rPr>
              <a:t>assisted</a:t>
            </a:r>
            <a:r>
              <a:rPr lang="de-CH" sz="1800" kern="0" dirty="0">
                <a:solidFill>
                  <a:sysClr val="windowText" lastClr="000000"/>
                </a:solidFill>
                <a:latin typeface="Calibri"/>
              </a:rPr>
              <a:t> </a:t>
            </a:r>
            <a:r>
              <a:rPr lang="de-CH" sz="1800" kern="0" dirty="0" err="1">
                <a:solidFill>
                  <a:sysClr val="windowText" lastClr="000000"/>
                </a:solidFill>
                <a:latin typeface="Calibri"/>
              </a:rPr>
              <a:t>transport</a:t>
            </a:r>
            <a:endParaRPr lang="de-CH" sz="1800" kern="0" dirty="0">
              <a:solidFill>
                <a:sysClr val="windowText" lastClr="000000"/>
              </a:solidFill>
              <a:latin typeface="Calibri"/>
            </a:endParaRPr>
          </a:p>
        </p:txBody>
      </p:sp>
      <p:grpSp>
        <p:nvGrpSpPr>
          <p:cNvPr id="68" name="Csoportba foglalás 56"/>
          <p:cNvGrpSpPr/>
          <p:nvPr/>
        </p:nvGrpSpPr>
        <p:grpSpPr>
          <a:xfrm>
            <a:off x="2310648" y="1245160"/>
            <a:ext cx="532679" cy="696381"/>
            <a:chOff x="2310648" y="2997760"/>
            <a:chExt cx="532679" cy="696381"/>
          </a:xfrm>
        </p:grpSpPr>
        <p:sp>
          <p:nvSpPr>
            <p:cNvPr id="69" name="Ív 68"/>
            <p:cNvSpPr/>
            <p:nvPr/>
          </p:nvSpPr>
          <p:spPr bwMode="auto">
            <a:xfrm rot="19583133">
              <a:off x="2310648" y="3106087"/>
              <a:ext cx="532679" cy="588054"/>
            </a:xfrm>
            <a:prstGeom prst="arc">
              <a:avLst>
                <a:gd name="adj1" fmla="val 14810809"/>
                <a:gd name="adj2" fmla="val 0"/>
              </a:avLst>
            </a:prstGeom>
            <a:noFill/>
            <a:ln w="9525" cap="flat" cmpd="sng" algn="ctr">
              <a:solidFill>
                <a:schemeClr val="tx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algn="l" eaLnBrk="1" hangingPunct="1"/>
              <a:endParaRPr lang="en-US" sz="1800">
                <a:solidFill>
                  <a:srgbClr val="000000"/>
                </a:solidFill>
                <a:effectLst>
                  <a:outerShdw blurRad="38100" dist="38100" dir="2700000" algn="tl">
                    <a:srgbClr val="000000">
                      <a:alpha val="43137"/>
                    </a:srgbClr>
                  </a:outerShdw>
                </a:effectLst>
                <a:latin typeface="Calibri"/>
              </a:endParaRPr>
            </a:p>
          </p:txBody>
        </p:sp>
        <p:cxnSp>
          <p:nvCxnSpPr>
            <p:cNvPr id="70" name="Egyenes összekötő 69"/>
            <p:cNvCxnSpPr/>
            <p:nvPr/>
          </p:nvCxnSpPr>
          <p:spPr bwMode="auto">
            <a:xfrm>
              <a:off x="2388160" y="3001944"/>
              <a:ext cx="304800" cy="2286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71" name="Egyenes összekötő 70"/>
            <p:cNvCxnSpPr/>
            <p:nvPr/>
          </p:nvCxnSpPr>
          <p:spPr bwMode="auto">
            <a:xfrm flipH="1">
              <a:off x="2371408" y="2997760"/>
              <a:ext cx="304800" cy="2286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grpSp>
        <p:nvGrpSpPr>
          <p:cNvPr id="7" name="Csoportba foglalás 6"/>
          <p:cNvGrpSpPr/>
          <p:nvPr/>
        </p:nvGrpSpPr>
        <p:grpSpPr>
          <a:xfrm>
            <a:off x="3239583" y="1283020"/>
            <a:ext cx="5275894" cy="2059150"/>
            <a:chOff x="8604202" y="2079744"/>
            <a:chExt cx="5275894" cy="2059150"/>
          </a:xfrm>
        </p:grpSpPr>
        <p:grpSp>
          <p:nvGrpSpPr>
            <p:cNvPr id="44" name="Csoportba foglalás 397"/>
            <p:cNvGrpSpPr/>
            <p:nvPr/>
          </p:nvGrpSpPr>
          <p:grpSpPr>
            <a:xfrm rot="16200000" flipH="1">
              <a:off x="10212574" y="471372"/>
              <a:ext cx="2059150" cy="5275894"/>
              <a:chOff x="1009807" y="1196032"/>
              <a:chExt cx="2059150" cy="5275894"/>
            </a:xfrm>
          </p:grpSpPr>
          <p:pic>
            <p:nvPicPr>
              <p:cNvPr id="55" name="Picture 3"/>
              <p:cNvPicPr>
                <a:picLocks noChangeAspect="1" noChangeArrowheads="1"/>
              </p:cNvPicPr>
              <p:nvPr/>
            </p:nvPicPr>
            <p:blipFill>
              <a:blip r:embed="rId5" cstate="print"/>
              <a:srcRect l="12760" b="9242"/>
              <a:stretch>
                <a:fillRect/>
              </a:stretch>
            </p:blipFill>
            <p:spPr bwMode="auto">
              <a:xfrm rot="16200000">
                <a:off x="-217233" y="2498665"/>
                <a:ext cx="4481440" cy="1876173"/>
              </a:xfrm>
              <a:prstGeom prst="rect">
                <a:avLst/>
              </a:prstGeom>
              <a:noFill/>
              <a:ln w="9525">
                <a:noFill/>
                <a:miter lim="800000"/>
                <a:headEnd/>
                <a:tailEnd/>
              </a:ln>
              <a:effectLst/>
            </p:spPr>
          </p:pic>
          <p:sp>
            <p:nvSpPr>
              <p:cNvPr id="72" name="TextBox 7"/>
              <p:cNvSpPr txBox="1"/>
              <p:nvPr/>
            </p:nvSpPr>
            <p:spPr>
              <a:xfrm>
                <a:off x="1401023" y="6071816"/>
                <a:ext cx="1199367" cy="400110"/>
              </a:xfrm>
              <a:prstGeom prst="rect">
                <a:avLst/>
              </a:prstGeom>
              <a:noFill/>
            </p:spPr>
            <p:txBody>
              <a:bodyPr wrap="none" rtlCol="0">
                <a:spAutoFit/>
              </a:bodyPr>
              <a:lstStyle/>
              <a:p>
                <a:pPr algn="l" eaLnBrk="1" fontAlgn="auto" hangingPunct="1">
                  <a:spcBef>
                    <a:spcPts val="0"/>
                  </a:spcBef>
                  <a:spcAft>
                    <a:spcPts val="0"/>
                  </a:spcAft>
                </a:pPr>
                <a:r>
                  <a:rPr lang="de-CH" dirty="0">
                    <a:solidFill>
                      <a:srgbClr val="000000"/>
                    </a:solidFill>
                    <a:latin typeface="Calibri"/>
                  </a:rPr>
                  <a:t>G</a:t>
                </a:r>
                <a:r>
                  <a:rPr lang="de-CH" sz="1400" dirty="0">
                    <a:solidFill>
                      <a:srgbClr val="000000"/>
                    </a:solidFill>
                    <a:latin typeface="Calibri"/>
                  </a:rPr>
                  <a:t>II</a:t>
                </a:r>
                <a:r>
                  <a:rPr lang="de-CH" dirty="0">
                    <a:solidFill>
                      <a:srgbClr val="000000"/>
                    </a:solidFill>
                    <a:latin typeface="Calibri"/>
                  </a:rPr>
                  <a:t>(2e</a:t>
                </a:r>
                <a:r>
                  <a:rPr lang="de-CH" baseline="30000" dirty="0">
                    <a:solidFill>
                      <a:srgbClr val="000000"/>
                    </a:solidFill>
                    <a:latin typeface="Calibri"/>
                  </a:rPr>
                  <a:t>2</a:t>
                </a:r>
                <a:r>
                  <a:rPr lang="de-CH" dirty="0">
                    <a:solidFill>
                      <a:srgbClr val="000000"/>
                    </a:solidFill>
                    <a:latin typeface="Calibri"/>
                  </a:rPr>
                  <a:t>/h)</a:t>
                </a:r>
              </a:p>
            </p:txBody>
          </p:sp>
          <p:sp>
            <p:nvSpPr>
              <p:cNvPr id="73" name="TextBox 7"/>
              <p:cNvSpPr txBox="1"/>
              <p:nvPr/>
            </p:nvSpPr>
            <p:spPr>
              <a:xfrm>
                <a:off x="2754447" y="5707867"/>
                <a:ext cx="314510" cy="400110"/>
              </a:xfrm>
              <a:prstGeom prst="rect">
                <a:avLst/>
              </a:prstGeom>
              <a:noFill/>
            </p:spPr>
            <p:txBody>
              <a:bodyPr wrap="none" rtlCol="0">
                <a:spAutoFit/>
              </a:bodyPr>
              <a:lstStyle/>
              <a:p>
                <a:pPr algn="l" eaLnBrk="1" fontAlgn="auto" hangingPunct="1">
                  <a:spcBef>
                    <a:spcPts val="0"/>
                  </a:spcBef>
                  <a:spcAft>
                    <a:spcPts val="0"/>
                  </a:spcAft>
                </a:pPr>
                <a:r>
                  <a:rPr lang="de-CH" dirty="0">
                    <a:solidFill>
                      <a:srgbClr val="000000"/>
                    </a:solidFill>
                    <a:latin typeface="Calibri"/>
                  </a:rPr>
                  <a:t>0</a:t>
                </a:r>
              </a:p>
            </p:txBody>
          </p:sp>
          <p:sp>
            <p:nvSpPr>
              <p:cNvPr id="74" name="TextBox 7"/>
              <p:cNvSpPr txBox="1"/>
              <p:nvPr/>
            </p:nvSpPr>
            <p:spPr>
              <a:xfrm>
                <a:off x="1009807" y="5707867"/>
                <a:ext cx="513282" cy="400110"/>
              </a:xfrm>
              <a:prstGeom prst="rect">
                <a:avLst/>
              </a:prstGeom>
              <a:noFill/>
            </p:spPr>
            <p:txBody>
              <a:bodyPr wrap="none" rtlCol="0">
                <a:spAutoFit/>
              </a:bodyPr>
              <a:lstStyle/>
              <a:p>
                <a:pPr algn="l" eaLnBrk="1" fontAlgn="auto" hangingPunct="1">
                  <a:spcBef>
                    <a:spcPts val="0"/>
                  </a:spcBef>
                  <a:spcAft>
                    <a:spcPts val="0"/>
                  </a:spcAft>
                </a:pPr>
                <a:r>
                  <a:rPr lang="de-CH" dirty="0">
                    <a:solidFill>
                      <a:srgbClr val="000000"/>
                    </a:solidFill>
                    <a:latin typeface="Calibri"/>
                  </a:rPr>
                  <a:t>0.6</a:t>
                </a:r>
              </a:p>
            </p:txBody>
          </p:sp>
        </p:grpSp>
        <p:sp>
          <p:nvSpPr>
            <p:cNvPr id="6" name="Téglalap 5"/>
            <p:cNvSpPr/>
            <p:nvPr/>
          </p:nvSpPr>
          <p:spPr>
            <a:xfrm>
              <a:off x="9507948" y="2404963"/>
              <a:ext cx="3522251" cy="79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srgbClr val="FFFFFF"/>
                </a:solidFill>
              </a:endParaRPr>
            </a:p>
          </p:txBody>
        </p:sp>
      </p:grpSp>
      <p:sp>
        <p:nvSpPr>
          <p:cNvPr id="75" name="Textfeld 9"/>
          <p:cNvSpPr txBox="1">
            <a:spLocks noChangeArrowheads="1"/>
          </p:cNvSpPr>
          <p:nvPr/>
        </p:nvSpPr>
        <p:spPr bwMode="auto">
          <a:xfrm>
            <a:off x="5498591" y="3342170"/>
            <a:ext cx="1377300"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hu-HU" sz="1800" kern="0" dirty="0">
                <a:solidFill>
                  <a:sysClr val="windowText" lastClr="000000"/>
                </a:solidFill>
                <a:latin typeface="Calibri"/>
              </a:rPr>
              <a:t>Gate </a:t>
            </a:r>
            <a:r>
              <a:rPr lang="hu-HU" sz="1800" kern="0" dirty="0" err="1">
                <a:solidFill>
                  <a:sysClr val="windowText" lastClr="000000"/>
                </a:solidFill>
                <a:latin typeface="Calibri"/>
              </a:rPr>
              <a:t>voltage</a:t>
            </a:r>
            <a:endParaRPr lang="de-CH" sz="1800" kern="0" dirty="0">
              <a:solidFill>
                <a:sysClr val="windowText" lastClr="000000"/>
              </a:solidFill>
              <a:latin typeface="Calibri"/>
            </a:endParaRPr>
          </a:p>
        </p:txBody>
      </p:sp>
      <p:sp>
        <p:nvSpPr>
          <p:cNvPr id="76" name="Textfeld 9"/>
          <p:cNvSpPr txBox="1">
            <a:spLocks noChangeArrowheads="1"/>
          </p:cNvSpPr>
          <p:nvPr/>
        </p:nvSpPr>
        <p:spPr bwMode="auto">
          <a:xfrm>
            <a:off x="1940855" y="4368085"/>
            <a:ext cx="633507"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defRPr/>
            </a:pPr>
            <a:r>
              <a:rPr lang="hu-HU" sz="1800" kern="0" dirty="0">
                <a:solidFill>
                  <a:sysClr val="windowText" lastClr="000000"/>
                </a:solidFill>
                <a:latin typeface="Calibri"/>
              </a:rPr>
              <a:t>Gate</a:t>
            </a:r>
            <a:endParaRPr lang="de-CH" sz="1800" kern="0" dirty="0">
              <a:solidFill>
                <a:sysClr val="windowText" lastClr="000000"/>
              </a:solidFill>
              <a:latin typeface="Calibri"/>
            </a:endParaRPr>
          </a:p>
        </p:txBody>
      </p:sp>
    </p:spTree>
    <p:extLst>
      <p:ext uri="{BB962C8B-B14F-4D97-AF65-F5344CB8AC3E}">
        <p14:creationId xmlns:p14="http://schemas.microsoft.com/office/powerpoint/2010/main" val="34350358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9" descr="intel-fin"/>
          <p:cNvPicPr>
            <a:picLocks noChangeAspect="1" noChangeArrowheads="1"/>
          </p:cNvPicPr>
          <p:nvPr/>
        </p:nvPicPr>
        <p:blipFill>
          <a:blip r:embed="rId3" cstate="print"/>
          <a:srcRect b="28223"/>
          <a:stretch>
            <a:fillRect/>
          </a:stretch>
        </p:blipFill>
        <p:spPr bwMode="auto">
          <a:xfrm>
            <a:off x="7828987" y="825172"/>
            <a:ext cx="1323419" cy="1633261"/>
          </a:xfrm>
          <a:prstGeom prst="rect">
            <a:avLst/>
          </a:prstGeom>
          <a:noFill/>
        </p:spPr>
      </p:pic>
      <p:sp>
        <p:nvSpPr>
          <p:cNvPr id="43" name="Szövegdoboz 42"/>
          <p:cNvSpPr txBox="1"/>
          <p:nvPr/>
        </p:nvSpPr>
        <p:spPr>
          <a:xfrm>
            <a:off x="228600" y="24824"/>
            <a:ext cx="3639907"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Quantum electronics</a:t>
            </a:r>
          </a:p>
        </p:txBody>
      </p:sp>
      <p:pic>
        <p:nvPicPr>
          <p:cNvPr id="118786" name="Picture 2" descr="http://upload.wikimedia.org/wikipedia/commons/thumb/e/e2/Stylised_Lithium_Atom.png/200px-Stylised_Lithium_Atom.png"/>
          <p:cNvPicPr>
            <a:picLocks noChangeAspect="1" noChangeArrowheads="1"/>
          </p:cNvPicPr>
          <p:nvPr/>
        </p:nvPicPr>
        <p:blipFill>
          <a:blip r:embed="rId4" cstate="print"/>
          <a:srcRect/>
          <a:stretch>
            <a:fillRect/>
          </a:stretch>
        </p:blipFill>
        <p:spPr bwMode="auto">
          <a:xfrm>
            <a:off x="7723496" y="4765344"/>
            <a:ext cx="1304758" cy="1487425"/>
          </a:xfrm>
          <a:prstGeom prst="rect">
            <a:avLst/>
          </a:prstGeom>
          <a:noFill/>
        </p:spPr>
      </p:pic>
      <p:sp>
        <p:nvSpPr>
          <p:cNvPr id="24" name="Szövegdoboz 23"/>
          <p:cNvSpPr txBox="1"/>
          <p:nvPr/>
        </p:nvSpPr>
        <p:spPr>
          <a:xfrm>
            <a:off x="304800" y="4038600"/>
            <a:ext cx="6360780" cy="2062103"/>
          </a:xfrm>
          <a:prstGeom prst="rect">
            <a:avLst/>
          </a:prstGeom>
          <a:noFill/>
        </p:spPr>
        <p:txBody>
          <a:bodyPr wrap="none" rtlCol="0">
            <a:spAutoFit/>
          </a:bodyPr>
          <a:lstStyle/>
          <a:p>
            <a:pPr algn="l" eaLnBrk="1" fontAlgn="auto" hangingPunct="1">
              <a:spcBef>
                <a:spcPts val="0"/>
              </a:spcBef>
              <a:spcAft>
                <a:spcPts val="0"/>
              </a:spcAft>
            </a:pPr>
            <a:r>
              <a:rPr lang="en-US" sz="2800" b="1" dirty="0">
                <a:solidFill>
                  <a:srgbClr val="000000"/>
                </a:solidFill>
                <a:latin typeface="Calibri"/>
              </a:rPr>
              <a:t>Quantum electronics: </a:t>
            </a:r>
          </a:p>
          <a:p>
            <a:pPr algn="l" eaLnBrk="1" fontAlgn="auto" hangingPunct="1">
              <a:spcBef>
                <a:spcPts val="0"/>
              </a:spcBef>
              <a:spcAft>
                <a:spcPts val="0"/>
              </a:spcAft>
            </a:pPr>
            <a:r>
              <a:rPr lang="en-US" sz="2400" dirty="0">
                <a:solidFill>
                  <a:srgbClr val="000000"/>
                </a:solidFill>
                <a:latin typeface="Calibri"/>
              </a:rPr>
              <a:t>Beside understand quantum effects the goal is to </a:t>
            </a:r>
          </a:p>
          <a:p>
            <a:pPr algn="l" eaLnBrk="1" fontAlgn="auto" hangingPunct="1">
              <a:spcBef>
                <a:spcPts val="0"/>
              </a:spcBef>
              <a:spcAft>
                <a:spcPts val="0"/>
              </a:spcAft>
              <a:buFontTx/>
              <a:buChar char="-"/>
            </a:pPr>
            <a:r>
              <a:rPr lang="en-US" sz="2400" dirty="0">
                <a:solidFill>
                  <a:srgbClr val="000000"/>
                </a:solidFill>
                <a:latin typeface="Calibri"/>
              </a:rPr>
              <a:t> create well defined  quantum subsystems, </a:t>
            </a:r>
          </a:p>
          <a:p>
            <a:pPr algn="l" eaLnBrk="1" fontAlgn="auto" hangingPunct="1">
              <a:spcBef>
                <a:spcPts val="0"/>
              </a:spcBef>
              <a:spcAft>
                <a:spcPts val="0"/>
              </a:spcAft>
              <a:buFontTx/>
              <a:buChar char="-"/>
            </a:pPr>
            <a:r>
              <a:rPr lang="en-US" sz="2400" dirty="0">
                <a:solidFill>
                  <a:srgbClr val="000000"/>
                </a:solidFill>
                <a:latin typeface="Calibri"/>
              </a:rPr>
              <a:t> control and manipulate them</a:t>
            </a:r>
          </a:p>
          <a:p>
            <a:pPr algn="l" eaLnBrk="1" fontAlgn="auto" hangingPunct="1">
              <a:spcBef>
                <a:spcPts val="0"/>
              </a:spcBef>
              <a:spcAft>
                <a:spcPts val="0"/>
              </a:spcAft>
            </a:pPr>
            <a:r>
              <a:rPr lang="en-US" sz="2800" b="1" dirty="0">
                <a:solidFill>
                  <a:srgbClr val="C00000"/>
                </a:solidFill>
                <a:latin typeface="Calibri"/>
              </a:rPr>
              <a:t>Take the advantage of QUANTUM!</a:t>
            </a:r>
            <a:endParaRPr lang="hu-HU" sz="2800" b="1" dirty="0">
              <a:solidFill>
                <a:srgbClr val="C00000"/>
              </a:solidFill>
              <a:latin typeface="Calibri"/>
            </a:endParaRPr>
          </a:p>
        </p:txBody>
      </p:sp>
      <p:sp>
        <p:nvSpPr>
          <p:cNvPr id="25" name="Szövegdoboz 24"/>
          <p:cNvSpPr txBox="1"/>
          <p:nvPr/>
        </p:nvSpPr>
        <p:spPr>
          <a:xfrm>
            <a:off x="304800" y="2438400"/>
            <a:ext cx="5942524" cy="954107"/>
          </a:xfrm>
          <a:prstGeom prst="rect">
            <a:avLst/>
          </a:prstGeom>
          <a:noFill/>
        </p:spPr>
        <p:txBody>
          <a:bodyPr wrap="none" rtlCol="0">
            <a:spAutoFit/>
          </a:bodyPr>
          <a:lstStyle/>
          <a:p>
            <a:pPr algn="l" eaLnBrk="1" fontAlgn="auto" hangingPunct="1">
              <a:spcBef>
                <a:spcPts val="0"/>
              </a:spcBef>
              <a:spcAft>
                <a:spcPts val="0"/>
              </a:spcAft>
            </a:pPr>
            <a:r>
              <a:rPr lang="en-US" sz="2800" b="1" dirty="0" err="1">
                <a:solidFill>
                  <a:srgbClr val="000000"/>
                </a:solidFill>
                <a:latin typeface="Calibri"/>
              </a:rPr>
              <a:t>Nanoscale</a:t>
            </a:r>
            <a:r>
              <a:rPr lang="en-US" sz="2800" b="1" dirty="0">
                <a:solidFill>
                  <a:srgbClr val="000000"/>
                </a:solidFill>
                <a:latin typeface="Calibri"/>
              </a:rPr>
              <a:t> objects: </a:t>
            </a:r>
          </a:p>
          <a:p>
            <a:pPr algn="l" eaLnBrk="1" fontAlgn="auto" hangingPunct="1">
              <a:spcBef>
                <a:spcPts val="0"/>
              </a:spcBef>
              <a:spcAft>
                <a:spcPts val="0"/>
              </a:spcAft>
            </a:pPr>
            <a:r>
              <a:rPr lang="en-US" sz="2800" dirty="0">
                <a:solidFill>
                  <a:srgbClr val="000000"/>
                </a:solidFill>
                <a:latin typeface="Calibri"/>
              </a:rPr>
              <a:t>If L ≈ </a:t>
            </a:r>
            <a:r>
              <a:rPr lang="el-GR" sz="2800" dirty="0">
                <a:solidFill>
                  <a:srgbClr val="000000"/>
                </a:solidFill>
                <a:latin typeface="Calibri"/>
              </a:rPr>
              <a:t>λ</a:t>
            </a:r>
            <a:r>
              <a:rPr lang="en-US" sz="1400" dirty="0">
                <a:solidFill>
                  <a:srgbClr val="000000"/>
                </a:solidFill>
                <a:latin typeface="Calibri"/>
              </a:rPr>
              <a:t>F </a:t>
            </a:r>
            <a:r>
              <a:rPr lang="en-US" sz="2800" dirty="0">
                <a:solidFill>
                  <a:srgbClr val="000000"/>
                </a:solidFill>
                <a:latin typeface="Calibri"/>
              </a:rPr>
              <a:t>or L</a:t>
            </a:r>
            <a:r>
              <a:rPr lang="en-US" sz="1400" dirty="0">
                <a:solidFill>
                  <a:srgbClr val="000000"/>
                </a:solidFill>
                <a:latin typeface="Calibri"/>
              </a:rPr>
              <a:t> </a:t>
            </a:r>
            <a:r>
              <a:rPr lang="el-GR" sz="1400" dirty="0">
                <a:solidFill>
                  <a:srgbClr val="000000"/>
                </a:solidFill>
                <a:latin typeface="Calibri"/>
              </a:rPr>
              <a:t>φ</a:t>
            </a:r>
            <a:r>
              <a:rPr lang="en-US" sz="1400" dirty="0">
                <a:solidFill>
                  <a:srgbClr val="000000"/>
                </a:solidFill>
                <a:latin typeface="Calibri"/>
              </a:rPr>
              <a:t> </a:t>
            </a:r>
            <a:r>
              <a:rPr lang="en-US" sz="2800" dirty="0">
                <a:solidFill>
                  <a:srgbClr val="000000"/>
                </a:solidFill>
                <a:latin typeface="Calibri"/>
              </a:rPr>
              <a:t>various quantum effects….</a:t>
            </a:r>
            <a:endParaRPr lang="hu-HU" sz="2800" dirty="0">
              <a:solidFill>
                <a:srgbClr val="000000"/>
              </a:solidFill>
              <a:latin typeface="Calibri"/>
            </a:endParaRP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895144">
            <a:off x="6255163" y="2417007"/>
            <a:ext cx="1483849" cy="1235900"/>
          </a:xfrm>
          <a:prstGeom prst="rect">
            <a:avLst/>
          </a:prstGeom>
          <a:noFill/>
          <a:ln w="9525">
            <a:noFill/>
            <a:miter lim="800000"/>
            <a:headEnd/>
            <a:tailEnd/>
          </a:ln>
        </p:spPr>
      </p:pic>
      <p:pic>
        <p:nvPicPr>
          <p:cNvPr id="27" name="Picture 4"/>
          <p:cNvPicPr>
            <a:picLocks noChangeAspect="1" noChangeArrowheads="1"/>
          </p:cNvPicPr>
          <p:nvPr/>
        </p:nvPicPr>
        <p:blipFill>
          <a:blip r:embed="rId6" cstate="print">
            <a:clrChange>
              <a:clrFrom>
                <a:srgbClr val="FFFFFF"/>
              </a:clrFrom>
              <a:clrTo>
                <a:srgbClr val="FFFFFF">
                  <a:alpha val="0"/>
                </a:srgbClr>
              </a:clrTo>
            </a:clrChange>
          </a:blip>
          <a:srcRect b="9190"/>
          <a:stretch>
            <a:fillRect/>
          </a:stretch>
        </p:blipFill>
        <p:spPr bwMode="auto">
          <a:xfrm rot="2149975">
            <a:off x="7359208" y="3599808"/>
            <a:ext cx="1390718" cy="1313316"/>
          </a:xfrm>
          <a:prstGeom prst="rect">
            <a:avLst/>
          </a:prstGeom>
          <a:noFill/>
          <a:ln w="9525">
            <a:noFill/>
            <a:miter lim="800000"/>
            <a:headEnd/>
            <a:tailEnd/>
          </a:ln>
        </p:spPr>
      </p:pic>
      <p:pic>
        <p:nvPicPr>
          <p:cNvPr id="28" name="Picture 21"/>
          <p:cNvPicPr>
            <a:picLocks noChangeAspect="1" noChangeArrowheads="1"/>
          </p:cNvPicPr>
          <p:nvPr/>
        </p:nvPicPr>
        <p:blipFill>
          <a:blip r:embed="rId7" cstate="print"/>
          <a:srcRect l="37289" r="11461" b="26945"/>
          <a:stretch>
            <a:fillRect/>
          </a:stretch>
        </p:blipFill>
        <p:spPr bwMode="auto">
          <a:xfrm>
            <a:off x="7828628" y="2462656"/>
            <a:ext cx="1315372" cy="1406856"/>
          </a:xfrm>
          <a:prstGeom prst="rect">
            <a:avLst/>
          </a:prstGeom>
          <a:noFill/>
          <a:ln w="9525">
            <a:noFill/>
            <a:miter lim="800000"/>
            <a:headEnd/>
            <a:tailEnd/>
          </a:ln>
        </p:spPr>
      </p:pic>
      <p:sp>
        <p:nvSpPr>
          <p:cNvPr id="2" name="Szövegdoboz 54">
            <a:extLst>
              <a:ext uri="{FF2B5EF4-FFF2-40B4-BE49-F238E27FC236}">
                <a16:creationId xmlns:a16="http://schemas.microsoft.com/office/drawing/2014/main" id="{4003D273-1731-6614-54F9-D6747A3FA002}"/>
              </a:ext>
            </a:extLst>
          </p:cNvPr>
          <p:cNvSpPr txBox="1"/>
          <p:nvPr/>
        </p:nvSpPr>
        <p:spPr>
          <a:xfrm>
            <a:off x="228600" y="835224"/>
            <a:ext cx="4741747" cy="954107"/>
          </a:xfrm>
          <a:prstGeom prst="rect">
            <a:avLst/>
          </a:prstGeom>
          <a:noFill/>
        </p:spPr>
        <p:txBody>
          <a:bodyPr wrap="none" rtlCol="0">
            <a:spAutoFit/>
          </a:bodyPr>
          <a:lstStyle/>
          <a:p>
            <a:pPr algn="l" eaLnBrk="1" fontAlgn="auto" hangingPunct="1">
              <a:spcBef>
                <a:spcPts val="0"/>
              </a:spcBef>
              <a:spcAft>
                <a:spcPts val="0"/>
              </a:spcAft>
            </a:pPr>
            <a:r>
              <a:rPr lang="en-US" sz="2800" b="1" dirty="0" err="1">
                <a:solidFill>
                  <a:srgbClr val="000000"/>
                </a:solidFill>
                <a:latin typeface="Calibri"/>
              </a:rPr>
              <a:t>MosFET</a:t>
            </a:r>
            <a:r>
              <a:rPr lang="en-US" sz="2800" b="1" dirty="0">
                <a:solidFill>
                  <a:srgbClr val="000000"/>
                </a:solidFill>
                <a:latin typeface="Calibri"/>
              </a:rPr>
              <a:t>: </a:t>
            </a:r>
            <a:r>
              <a:rPr lang="en-US" sz="2800" b="1" dirty="0">
                <a:latin typeface="Calibri"/>
              </a:rPr>
              <a:t>Bottleneck is leakage </a:t>
            </a:r>
          </a:p>
          <a:p>
            <a:pPr algn="l" eaLnBrk="1" fontAlgn="auto" hangingPunct="1">
              <a:spcBef>
                <a:spcPts val="0"/>
              </a:spcBef>
              <a:spcAft>
                <a:spcPts val="0"/>
              </a:spcAft>
            </a:pPr>
            <a:r>
              <a:rPr lang="en-US" sz="2800" b="1" dirty="0">
                <a:solidFill>
                  <a:srgbClr val="C00000"/>
                </a:solidFill>
                <a:latin typeface="Calibri"/>
              </a:rPr>
              <a:t>			</a:t>
            </a:r>
          </a:p>
        </p:txBody>
      </p:sp>
    </p:spTree>
    <p:extLst>
      <p:ext uri="{BB962C8B-B14F-4D97-AF65-F5344CB8AC3E}">
        <p14:creationId xmlns:p14="http://schemas.microsoft.com/office/powerpoint/2010/main" val="31456068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5529" y="826268"/>
            <a:ext cx="6813550" cy="923330"/>
          </a:xfrm>
          <a:prstGeom prst="rect">
            <a:avLst/>
          </a:prstGeom>
          <a:noFill/>
          <a:ln w="9525">
            <a:noFill/>
            <a:miter lim="800000"/>
            <a:headEnd/>
            <a:tailEnd/>
          </a:ln>
        </p:spPr>
        <p:txBody>
          <a:bodyPr>
            <a:spAutoFit/>
          </a:bodyPr>
          <a:lstStyle/>
          <a:p>
            <a:pPr algn="just" eaLnBrk="1" fontAlgn="auto" hangingPunct="1">
              <a:spcBef>
                <a:spcPts val="0"/>
              </a:spcBef>
              <a:spcAft>
                <a:spcPts val="0"/>
              </a:spcAft>
            </a:pPr>
            <a:r>
              <a:rPr lang="en-US" sz="1800" i="1" dirty="0">
                <a:solidFill>
                  <a:srgbClr val="000000"/>
                </a:solidFill>
                <a:latin typeface="Calibri" pitchFamily="34" charset="0"/>
              </a:rPr>
              <a:t>“When we get to the very, very small world</a:t>
            </a:r>
            <a:r>
              <a:rPr lang="hu-HU" sz="1800" i="1" dirty="0">
                <a:solidFill>
                  <a:srgbClr val="000000"/>
                </a:solidFill>
                <a:latin typeface="Calibri" pitchFamily="34" charset="0"/>
              </a:rPr>
              <a:t>… </a:t>
            </a:r>
            <a:r>
              <a:rPr lang="hu-HU" sz="1800" i="1" dirty="0" err="1">
                <a:solidFill>
                  <a:srgbClr val="000000"/>
                </a:solidFill>
                <a:latin typeface="Calibri" pitchFamily="34" charset="0"/>
              </a:rPr>
              <a:t>We</a:t>
            </a:r>
            <a:r>
              <a:rPr lang="hu-HU" sz="1800" i="1" dirty="0">
                <a:solidFill>
                  <a:srgbClr val="000000"/>
                </a:solidFill>
                <a:latin typeface="Calibri" pitchFamily="34" charset="0"/>
              </a:rPr>
              <a:t> </a:t>
            </a:r>
            <a:r>
              <a:rPr lang="hu-HU" sz="1800" i="1" dirty="0" err="1">
                <a:solidFill>
                  <a:srgbClr val="000000"/>
                </a:solidFill>
                <a:latin typeface="Calibri" pitchFamily="34" charset="0"/>
              </a:rPr>
              <a:t>can</a:t>
            </a:r>
            <a:r>
              <a:rPr lang="hu-HU" sz="1800" i="1" dirty="0">
                <a:solidFill>
                  <a:srgbClr val="000000"/>
                </a:solidFill>
                <a:latin typeface="Calibri" pitchFamily="34" charset="0"/>
              </a:rPr>
              <a:t> </a:t>
            </a:r>
            <a:r>
              <a:rPr lang="hu-HU" sz="1800" i="1" dirty="0" err="1">
                <a:solidFill>
                  <a:srgbClr val="000000"/>
                </a:solidFill>
                <a:latin typeface="Calibri" pitchFamily="34" charset="0"/>
              </a:rPr>
              <a:t>manufacture</a:t>
            </a:r>
            <a:r>
              <a:rPr lang="hu-HU" sz="1800" i="1" dirty="0">
                <a:solidFill>
                  <a:srgbClr val="000000"/>
                </a:solidFill>
                <a:latin typeface="Calibri" pitchFamily="34" charset="0"/>
              </a:rPr>
              <a:t> </a:t>
            </a:r>
            <a:r>
              <a:rPr lang="hu-HU" sz="1800" i="1" dirty="0" err="1">
                <a:solidFill>
                  <a:srgbClr val="000000"/>
                </a:solidFill>
                <a:latin typeface="Calibri" pitchFamily="34" charset="0"/>
              </a:rPr>
              <a:t>in</a:t>
            </a:r>
            <a:r>
              <a:rPr lang="hu-HU" sz="1800" i="1" dirty="0">
                <a:solidFill>
                  <a:srgbClr val="000000"/>
                </a:solidFill>
                <a:latin typeface="Calibri" pitchFamily="34" charset="0"/>
              </a:rPr>
              <a:t> </a:t>
            </a:r>
            <a:r>
              <a:rPr lang="hu-HU" sz="1800" i="1" dirty="0" err="1">
                <a:solidFill>
                  <a:srgbClr val="000000"/>
                </a:solidFill>
                <a:latin typeface="Calibri" pitchFamily="34" charset="0"/>
              </a:rPr>
              <a:t>different</a:t>
            </a:r>
            <a:r>
              <a:rPr lang="hu-HU" sz="1800" i="1" dirty="0">
                <a:solidFill>
                  <a:srgbClr val="000000"/>
                </a:solidFill>
                <a:latin typeface="Calibri" pitchFamily="34" charset="0"/>
              </a:rPr>
              <a:t> </a:t>
            </a:r>
            <a:r>
              <a:rPr lang="hu-HU" sz="1800" i="1" dirty="0" err="1">
                <a:solidFill>
                  <a:srgbClr val="000000"/>
                </a:solidFill>
                <a:latin typeface="Calibri" pitchFamily="34" charset="0"/>
              </a:rPr>
              <a:t>ways</a:t>
            </a:r>
            <a:r>
              <a:rPr lang="hu-HU" sz="1800" i="1" dirty="0">
                <a:solidFill>
                  <a:srgbClr val="000000"/>
                </a:solidFill>
                <a:latin typeface="Calibri" pitchFamily="34" charset="0"/>
              </a:rPr>
              <a:t>. </a:t>
            </a:r>
            <a:r>
              <a:rPr lang="hu-HU" sz="1800" i="1" dirty="0" err="1">
                <a:solidFill>
                  <a:srgbClr val="000000"/>
                </a:solidFill>
                <a:latin typeface="Calibri" pitchFamily="34" charset="0"/>
              </a:rPr>
              <a:t>We</a:t>
            </a:r>
            <a:r>
              <a:rPr lang="hu-HU" sz="1800" i="1" dirty="0">
                <a:solidFill>
                  <a:srgbClr val="000000"/>
                </a:solidFill>
                <a:latin typeface="Calibri" pitchFamily="34" charset="0"/>
              </a:rPr>
              <a:t> </a:t>
            </a:r>
            <a:r>
              <a:rPr lang="hu-HU" sz="1800" i="1" dirty="0" err="1">
                <a:solidFill>
                  <a:srgbClr val="000000"/>
                </a:solidFill>
                <a:latin typeface="Calibri" pitchFamily="34" charset="0"/>
              </a:rPr>
              <a:t>can</a:t>
            </a:r>
            <a:r>
              <a:rPr lang="hu-HU" sz="1800" i="1" dirty="0">
                <a:solidFill>
                  <a:srgbClr val="000000"/>
                </a:solidFill>
                <a:latin typeface="Calibri" pitchFamily="34" charset="0"/>
              </a:rPr>
              <a:t> </a:t>
            </a:r>
            <a:r>
              <a:rPr lang="hu-HU" sz="1800" i="1" dirty="0" err="1">
                <a:solidFill>
                  <a:srgbClr val="000000"/>
                </a:solidFill>
                <a:latin typeface="Calibri" pitchFamily="34" charset="0"/>
              </a:rPr>
              <a:t>use</a:t>
            </a:r>
            <a:r>
              <a:rPr lang="hu-HU" sz="1800" i="1" dirty="0">
                <a:solidFill>
                  <a:srgbClr val="000000"/>
                </a:solidFill>
                <a:latin typeface="Calibri" pitchFamily="34" charset="0"/>
              </a:rPr>
              <a:t>, </a:t>
            </a:r>
            <a:r>
              <a:rPr lang="hu-HU" sz="1800" i="1" dirty="0" err="1">
                <a:solidFill>
                  <a:srgbClr val="000000"/>
                </a:solidFill>
                <a:latin typeface="Calibri" pitchFamily="34" charset="0"/>
              </a:rPr>
              <a:t>not</a:t>
            </a:r>
            <a:r>
              <a:rPr lang="hu-HU" sz="1800" i="1" dirty="0">
                <a:solidFill>
                  <a:srgbClr val="000000"/>
                </a:solidFill>
                <a:latin typeface="Calibri" pitchFamily="34" charset="0"/>
              </a:rPr>
              <a:t> </a:t>
            </a:r>
            <a:r>
              <a:rPr lang="hu-HU" sz="1800" i="1" dirty="0" err="1">
                <a:solidFill>
                  <a:srgbClr val="000000"/>
                </a:solidFill>
                <a:latin typeface="Calibri" pitchFamily="34" charset="0"/>
              </a:rPr>
              <a:t>just</a:t>
            </a:r>
            <a:r>
              <a:rPr lang="en-US" sz="1800" i="1" dirty="0">
                <a:solidFill>
                  <a:srgbClr val="000000"/>
                </a:solidFill>
                <a:latin typeface="Calibri" pitchFamily="34" charset="0"/>
              </a:rPr>
              <a:t> </a:t>
            </a:r>
            <a:r>
              <a:rPr lang="hu-HU" sz="1800" i="1" dirty="0" err="1">
                <a:solidFill>
                  <a:srgbClr val="000000"/>
                </a:solidFill>
                <a:latin typeface="Calibri" pitchFamily="34" charset="0"/>
              </a:rPr>
              <a:t>circuits</a:t>
            </a:r>
            <a:r>
              <a:rPr lang="hu-HU" sz="1800" i="1" dirty="0">
                <a:solidFill>
                  <a:srgbClr val="000000"/>
                </a:solidFill>
                <a:latin typeface="Calibri" pitchFamily="34" charset="0"/>
              </a:rPr>
              <a:t>, </a:t>
            </a:r>
            <a:r>
              <a:rPr lang="hu-HU" sz="1800" i="1" dirty="0" err="1">
                <a:solidFill>
                  <a:srgbClr val="000000"/>
                </a:solidFill>
                <a:latin typeface="Calibri" pitchFamily="34" charset="0"/>
              </a:rPr>
              <a:t>but</a:t>
            </a:r>
            <a:r>
              <a:rPr lang="hu-HU" sz="1800" i="1" dirty="0">
                <a:solidFill>
                  <a:srgbClr val="000000"/>
                </a:solidFill>
                <a:latin typeface="Calibri" pitchFamily="34" charset="0"/>
              </a:rPr>
              <a:t> </a:t>
            </a:r>
            <a:r>
              <a:rPr lang="hu-HU" sz="1800" i="1" dirty="0" err="1">
                <a:solidFill>
                  <a:srgbClr val="000000"/>
                </a:solidFill>
                <a:latin typeface="Calibri" pitchFamily="34" charset="0"/>
              </a:rPr>
              <a:t>some</a:t>
            </a:r>
            <a:r>
              <a:rPr lang="hu-HU" sz="1800" i="1" dirty="0">
                <a:solidFill>
                  <a:srgbClr val="000000"/>
                </a:solidFill>
                <a:latin typeface="Calibri" pitchFamily="34" charset="0"/>
              </a:rPr>
              <a:t> </a:t>
            </a:r>
            <a:r>
              <a:rPr lang="hu-HU" sz="1800" i="1" dirty="0" err="1">
                <a:solidFill>
                  <a:srgbClr val="000000"/>
                </a:solidFill>
                <a:latin typeface="Calibri" pitchFamily="34" charset="0"/>
              </a:rPr>
              <a:t>system</a:t>
            </a:r>
            <a:r>
              <a:rPr lang="hu-HU" sz="1800" i="1" dirty="0">
                <a:solidFill>
                  <a:srgbClr val="000000"/>
                </a:solidFill>
                <a:latin typeface="Calibri" pitchFamily="34" charset="0"/>
              </a:rPr>
              <a:t> </a:t>
            </a:r>
            <a:r>
              <a:rPr lang="hu-HU" sz="1800" i="1" dirty="0" err="1">
                <a:solidFill>
                  <a:srgbClr val="000000"/>
                </a:solidFill>
                <a:latin typeface="Calibri" pitchFamily="34" charset="0"/>
              </a:rPr>
              <a:t>involving</a:t>
            </a:r>
            <a:r>
              <a:rPr lang="hu-HU" sz="1800" i="1" dirty="0">
                <a:solidFill>
                  <a:srgbClr val="000000"/>
                </a:solidFill>
                <a:latin typeface="Calibri" pitchFamily="34" charset="0"/>
              </a:rPr>
              <a:t> </a:t>
            </a:r>
            <a:r>
              <a:rPr lang="hu-HU" sz="1800" i="1" dirty="0" err="1">
                <a:solidFill>
                  <a:srgbClr val="000000"/>
                </a:solidFill>
                <a:latin typeface="Calibri" pitchFamily="34" charset="0"/>
              </a:rPr>
              <a:t>the</a:t>
            </a:r>
            <a:r>
              <a:rPr lang="hu-HU" sz="1800" i="1" dirty="0">
                <a:solidFill>
                  <a:srgbClr val="000000"/>
                </a:solidFill>
                <a:latin typeface="Calibri" pitchFamily="34" charset="0"/>
              </a:rPr>
              <a:t> </a:t>
            </a:r>
            <a:r>
              <a:rPr lang="hu-HU" sz="1800" i="1" dirty="0" err="1">
                <a:solidFill>
                  <a:srgbClr val="000000"/>
                </a:solidFill>
                <a:latin typeface="Calibri" pitchFamily="34" charset="0"/>
              </a:rPr>
              <a:t>quantized</a:t>
            </a:r>
            <a:r>
              <a:rPr lang="hu-HU" sz="1800" i="1" dirty="0">
                <a:solidFill>
                  <a:srgbClr val="000000"/>
                </a:solidFill>
                <a:latin typeface="Calibri" pitchFamily="34" charset="0"/>
              </a:rPr>
              <a:t> </a:t>
            </a:r>
            <a:r>
              <a:rPr lang="hu-HU" sz="1800" i="1" dirty="0" err="1">
                <a:solidFill>
                  <a:srgbClr val="000000"/>
                </a:solidFill>
                <a:latin typeface="Calibri" pitchFamily="34" charset="0"/>
              </a:rPr>
              <a:t>energy</a:t>
            </a:r>
            <a:r>
              <a:rPr lang="hu-HU" sz="1800" i="1" dirty="0">
                <a:solidFill>
                  <a:srgbClr val="000000"/>
                </a:solidFill>
                <a:latin typeface="Calibri" pitchFamily="34" charset="0"/>
              </a:rPr>
              <a:t> </a:t>
            </a:r>
            <a:r>
              <a:rPr lang="hu-HU" sz="1800" i="1" dirty="0" err="1">
                <a:solidFill>
                  <a:srgbClr val="000000"/>
                </a:solidFill>
                <a:latin typeface="Calibri" pitchFamily="34" charset="0"/>
              </a:rPr>
              <a:t>levels</a:t>
            </a:r>
            <a:r>
              <a:rPr lang="hu-HU" sz="1800" i="1" dirty="0">
                <a:solidFill>
                  <a:srgbClr val="000000"/>
                </a:solidFill>
                <a:latin typeface="Calibri" pitchFamily="34" charset="0"/>
              </a:rPr>
              <a:t>, </a:t>
            </a:r>
            <a:r>
              <a:rPr lang="hu-HU" sz="1800" i="1" dirty="0" err="1">
                <a:solidFill>
                  <a:srgbClr val="000000"/>
                </a:solidFill>
                <a:latin typeface="Calibri" pitchFamily="34" charset="0"/>
              </a:rPr>
              <a:t>or</a:t>
            </a:r>
            <a:r>
              <a:rPr lang="hu-HU" sz="1800" i="1" dirty="0">
                <a:solidFill>
                  <a:srgbClr val="000000"/>
                </a:solidFill>
                <a:latin typeface="Calibri" pitchFamily="34" charset="0"/>
              </a:rPr>
              <a:t> </a:t>
            </a:r>
            <a:r>
              <a:rPr lang="hu-HU" sz="1800" i="1" dirty="0" err="1">
                <a:solidFill>
                  <a:srgbClr val="000000"/>
                </a:solidFill>
                <a:latin typeface="Calibri" pitchFamily="34" charset="0"/>
              </a:rPr>
              <a:t>the</a:t>
            </a:r>
            <a:r>
              <a:rPr lang="hu-HU" sz="1800" i="1" dirty="0">
                <a:solidFill>
                  <a:srgbClr val="000000"/>
                </a:solidFill>
                <a:latin typeface="Calibri" pitchFamily="34" charset="0"/>
              </a:rPr>
              <a:t> </a:t>
            </a:r>
            <a:r>
              <a:rPr lang="hu-HU" sz="1800" i="1" dirty="0" err="1">
                <a:solidFill>
                  <a:srgbClr val="000000"/>
                </a:solidFill>
                <a:latin typeface="Calibri" pitchFamily="34" charset="0"/>
              </a:rPr>
              <a:t>interactions</a:t>
            </a:r>
            <a:r>
              <a:rPr lang="en-US" sz="1800" i="1" dirty="0">
                <a:solidFill>
                  <a:srgbClr val="000000"/>
                </a:solidFill>
                <a:latin typeface="Calibri" pitchFamily="34" charset="0"/>
              </a:rPr>
              <a:t> </a:t>
            </a:r>
            <a:r>
              <a:rPr lang="hu-HU" sz="1800" i="1" dirty="0">
                <a:solidFill>
                  <a:srgbClr val="000000"/>
                </a:solidFill>
                <a:latin typeface="Calibri" pitchFamily="34" charset="0"/>
              </a:rPr>
              <a:t>of </a:t>
            </a:r>
            <a:r>
              <a:rPr lang="hu-HU" sz="1800" i="1" dirty="0" err="1">
                <a:solidFill>
                  <a:srgbClr val="000000"/>
                </a:solidFill>
                <a:latin typeface="Calibri" pitchFamily="34" charset="0"/>
              </a:rPr>
              <a:t>quantized</a:t>
            </a:r>
            <a:r>
              <a:rPr lang="hu-HU" sz="1800" i="1" dirty="0">
                <a:solidFill>
                  <a:srgbClr val="000000"/>
                </a:solidFill>
                <a:latin typeface="Calibri" pitchFamily="34" charset="0"/>
              </a:rPr>
              <a:t> </a:t>
            </a:r>
            <a:r>
              <a:rPr lang="hu-HU" sz="1800" i="1" dirty="0" err="1">
                <a:solidFill>
                  <a:srgbClr val="000000"/>
                </a:solidFill>
                <a:latin typeface="Calibri" pitchFamily="34" charset="0"/>
              </a:rPr>
              <a:t>spins</a:t>
            </a:r>
            <a:r>
              <a:rPr lang="hu-HU" sz="1800" i="1" dirty="0">
                <a:solidFill>
                  <a:srgbClr val="000000"/>
                </a:solidFill>
                <a:latin typeface="Calibri" pitchFamily="34" charset="0"/>
              </a:rPr>
              <a:t>, etc.</a:t>
            </a:r>
            <a:r>
              <a:rPr lang="en-US" sz="1800" i="1" dirty="0">
                <a:solidFill>
                  <a:srgbClr val="000000"/>
                </a:solidFill>
                <a:latin typeface="Calibri" pitchFamily="34" charset="0"/>
              </a:rPr>
              <a:t>”</a:t>
            </a:r>
            <a:endParaRPr lang="en-US" sz="1800" dirty="0">
              <a:solidFill>
                <a:srgbClr val="000000"/>
              </a:solidFill>
              <a:latin typeface="Calibri" pitchFamily="34" charset="0"/>
            </a:endParaRPr>
          </a:p>
        </p:txBody>
      </p:sp>
      <p:pic>
        <p:nvPicPr>
          <p:cNvPr id="18435" name="Picture 3"/>
          <p:cNvPicPr>
            <a:picLocks noChangeAspect="1" noChangeArrowheads="1"/>
          </p:cNvPicPr>
          <p:nvPr/>
        </p:nvPicPr>
        <p:blipFill>
          <a:blip r:embed="rId3" cstate="print"/>
          <a:srcRect/>
          <a:stretch>
            <a:fillRect/>
          </a:stretch>
        </p:blipFill>
        <p:spPr bwMode="auto">
          <a:xfrm>
            <a:off x="7626066" y="814762"/>
            <a:ext cx="1566863" cy="1905000"/>
          </a:xfrm>
          <a:prstGeom prst="rect">
            <a:avLst/>
          </a:prstGeom>
          <a:noFill/>
          <a:ln w="9525">
            <a:noFill/>
            <a:miter lim="800000"/>
            <a:headEnd/>
            <a:tailEnd/>
          </a:ln>
        </p:spPr>
      </p:pic>
      <p:sp>
        <p:nvSpPr>
          <p:cNvPr id="18436" name="Text Box 4"/>
          <p:cNvSpPr txBox="1">
            <a:spLocks noChangeArrowheads="1"/>
          </p:cNvSpPr>
          <p:nvPr/>
        </p:nvSpPr>
        <p:spPr bwMode="auto">
          <a:xfrm>
            <a:off x="7986054" y="2661091"/>
            <a:ext cx="1157946" cy="400110"/>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b="1" dirty="0">
                <a:solidFill>
                  <a:srgbClr val="000000"/>
                </a:solidFill>
                <a:latin typeface="Calibri" pitchFamily="34" charset="0"/>
              </a:rPr>
              <a:t>Feynman</a:t>
            </a:r>
          </a:p>
        </p:txBody>
      </p:sp>
      <p:sp>
        <p:nvSpPr>
          <p:cNvPr id="25" name="Szövegdoboz 24"/>
          <p:cNvSpPr txBox="1"/>
          <p:nvPr/>
        </p:nvSpPr>
        <p:spPr>
          <a:xfrm>
            <a:off x="155529" y="10939"/>
            <a:ext cx="2937022" cy="584775"/>
          </a:xfrm>
          <a:prstGeom prst="rect">
            <a:avLst/>
          </a:prstGeom>
          <a:noFill/>
        </p:spPr>
        <p:txBody>
          <a:bodyPr wrap="none" rtlCol="0">
            <a:spAutoFit/>
          </a:bodyPr>
          <a:lstStyle/>
          <a:p>
            <a:pPr algn="l" eaLnBrk="1" fontAlgn="auto" hangingPunct="1">
              <a:spcBef>
                <a:spcPts val="0"/>
              </a:spcBef>
              <a:spcAft>
                <a:spcPts val="0"/>
              </a:spcAft>
            </a:pPr>
            <a:r>
              <a:rPr lang="en-US" sz="3200" dirty="0">
                <a:latin typeface="Calibri"/>
              </a:rPr>
              <a:t>Principles: </a:t>
            </a:r>
            <a:r>
              <a:rPr lang="en-US" sz="3200" dirty="0" err="1">
                <a:latin typeface="Calibri"/>
              </a:rPr>
              <a:t>Qubit</a:t>
            </a:r>
            <a:endParaRPr lang="en-US" sz="3200" dirty="0">
              <a:latin typeface="Calibri"/>
            </a:endParaRPr>
          </a:p>
        </p:txBody>
      </p:sp>
      <p:sp>
        <p:nvSpPr>
          <p:cNvPr id="34" name="Oval 33">
            <a:extLst>
              <a:ext uri="{FF2B5EF4-FFF2-40B4-BE49-F238E27FC236}">
                <a16:creationId xmlns:a16="http://schemas.microsoft.com/office/drawing/2014/main" id="{45308D61-EB55-75E6-A83F-1B7F341B3E2D}"/>
              </a:ext>
            </a:extLst>
          </p:cNvPr>
          <p:cNvSpPr/>
          <p:nvPr/>
        </p:nvSpPr>
        <p:spPr>
          <a:xfrm>
            <a:off x="5804535" y="2182147"/>
            <a:ext cx="691142" cy="738434"/>
          </a:xfrm>
          <a:prstGeom prst="ellipse">
            <a:avLst/>
          </a:prstGeom>
          <a:gradFill>
            <a:gsLst>
              <a:gs pos="0">
                <a:srgbClr val="3333CC"/>
              </a:gs>
              <a:gs pos="100000">
                <a:srgbClr val="00CC99"/>
              </a:gs>
            </a:gsLst>
            <a:lin ang="0" scaled="0"/>
          </a:gradFill>
          <a:ln w="25400" cap="flat" cmpd="sng" algn="ctr">
            <a:noFill/>
            <a:prstDash val="solid"/>
          </a:ln>
          <a:effectLst/>
        </p:spPr>
        <p:txBody>
          <a:bodyPr rtlCol="0" anchor="ctr"/>
          <a:lstStyle/>
          <a:p>
            <a:pPr eaLnBrk="1" fontAlgn="auto" hangingPunct="1">
              <a:spcBef>
                <a:spcPts val="0"/>
              </a:spcBef>
              <a:spcAft>
                <a:spcPts val="0"/>
              </a:spcAft>
              <a:defRPr/>
            </a:pPr>
            <a:endParaRPr lang="en-US" sz="1800" kern="0">
              <a:solidFill>
                <a:srgbClr val="FFFFFF"/>
              </a:solidFill>
              <a:latin typeface="Calibri"/>
            </a:endParaRPr>
          </a:p>
        </p:txBody>
      </p:sp>
      <p:sp>
        <p:nvSpPr>
          <p:cNvPr id="35" name="Oval 34">
            <a:extLst>
              <a:ext uri="{FF2B5EF4-FFF2-40B4-BE49-F238E27FC236}">
                <a16:creationId xmlns:a16="http://schemas.microsoft.com/office/drawing/2014/main" id="{EE25F192-E951-DCD5-1EA1-108087F65E8B}"/>
              </a:ext>
            </a:extLst>
          </p:cNvPr>
          <p:cNvSpPr/>
          <p:nvPr/>
        </p:nvSpPr>
        <p:spPr>
          <a:xfrm>
            <a:off x="326844" y="2832027"/>
            <a:ext cx="907776" cy="876602"/>
          </a:xfrm>
          <a:prstGeom prst="ellipse">
            <a:avLst/>
          </a:prstGeom>
          <a:solidFill>
            <a:srgbClr val="3333CC"/>
          </a:solidFill>
          <a:ln w="25400" cap="flat" cmpd="sng" algn="ctr">
            <a:noFill/>
            <a:prstDash val="solid"/>
          </a:ln>
          <a:effectLst/>
        </p:spPr>
        <p:txBody>
          <a:bodyPr rtlCol="0" anchor="ctr"/>
          <a:lstStyle/>
          <a:p>
            <a:pPr eaLnBrk="1" fontAlgn="auto" hangingPunct="1">
              <a:spcBef>
                <a:spcPts val="0"/>
              </a:spcBef>
              <a:spcAft>
                <a:spcPts val="0"/>
              </a:spcAft>
              <a:defRPr/>
            </a:pPr>
            <a:endParaRPr lang="en-US" sz="1800" kern="0">
              <a:solidFill>
                <a:srgbClr val="FFFFFF"/>
              </a:solidFill>
              <a:latin typeface="Calibri"/>
            </a:endParaRPr>
          </a:p>
        </p:txBody>
      </p:sp>
      <p:sp>
        <p:nvSpPr>
          <p:cNvPr id="36" name="Oval 35">
            <a:extLst>
              <a:ext uri="{FF2B5EF4-FFF2-40B4-BE49-F238E27FC236}">
                <a16:creationId xmlns:a16="http://schemas.microsoft.com/office/drawing/2014/main" id="{728604C3-EE43-BE02-7F8C-A91CADAC404A}"/>
              </a:ext>
            </a:extLst>
          </p:cNvPr>
          <p:cNvSpPr/>
          <p:nvPr/>
        </p:nvSpPr>
        <p:spPr>
          <a:xfrm>
            <a:off x="2218811" y="2832027"/>
            <a:ext cx="907776" cy="876602"/>
          </a:xfrm>
          <a:prstGeom prst="ellipse">
            <a:avLst/>
          </a:prstGeom>
          <a:solidFill>
            <a:srgbClr val="00CC99"/>
          </a:solidFill>
          <a:ln w="25400" cap="flat" cmpd="sng" algn="ctr">
            <a:noFill/>
            <a:prstDash val="solid"/>
          </a:ln>
          <a:effectLst/>
        </p:spPr>
        <p:txBody>
          <a:bodyPr rtlCol="0" anchor="ctr"/>
          <a:lstStyle/>
          <a:p>
            <a:pPr eaLnBrk="1" fontAlgn="auto" hangingPunct="1">
              <a:spcBef>
                <a:spcPts val="0"/>
              </a:spcBef>
              <a:spcAft>
                <a:spcPts val="0"/>
              </a:spcAft>
              <a:defRPr/>
            </a:pPr>
            <a:endParaRPr lang="en-US" sz="1800" kern="0">
              <a:solidFill>
                <a:srgbClr val="FFFFFF"/>
              </a:solidFill>
              <a:latin typeface="Calibri"/>
            </a:endParaRPr>
          </a:p>
        </p:txBody>
      </p:sp>
      <p:sp>
        <p:nvSpPr>
          <p:cNvPr id="37" name="TextBox 36">
            <a:extLst>
              <a:ext uri="{FF2B5EF4-FFF2-40B4-BE49-F238E27FC236}">
                <a16:creationId xmlns:a16="http://schemas.microsoft.com/office/drawing/2014/main" id="{8AB5C223-58BA-9076-3156-F1FCF6EED51A}"/>
              </a:ext>
            </a:extLst>
          </p:cNvPr>
          <p:cNvSpPr txBox="1"/>
          <p:nvPr/>
        </p:nvSpPr>
        <p:spPr>
          <a:xfrm>
            <a:off x="690165" y="2288996"/>
            <a:ext cx="289452" cy="461665"/>
          </a:xfrm>
          <a:prstGeom prst="rect">
            <a:avLst/>
          </a:prstGeom>
          <a:noFill/>
        </p:spPr>
        <p:txBody>
          <a:bodyPr wrap="square" rtlCol="0">
            <a:spAutoFit/>
          </a:bodyPr>
          <a:lstStyle/>
          <a:p>
            <a:pPr algn="l" eaLnBrk="1" fontAlgn="auto" hangingPunct="1">
              <a:spcBef>
                <a:spcPts val="0"/>
              </a:spcBef>
              <a:spcAft>
                <a:spcPts val="0"/>
              </a:spcAft>
            </a:pPr>
            <a:r>
              <a:rPr lang="en-US" sz="2400" b="1" dirty="0">
                <a:solidFill>
                  <a:srgbClr val="3333CC"/>
                </a:solidFill>
                <a:latin typeface="Calibri" panose="020F0502020204030204"/>
              </a:rPr>
              <a:t>0</a:t>
            </a:r>
          </a:p>
        </p:txBody>
      </p:sp>
      <p:sp>
        <p:nvSpPr>
          <p:cNvPr id="38" name="TextBox 37">
            <a:extLst>
              <a:ext uri="{FF2B5EF4-FFF2-40B4-BE49-F238E27FC236}">
                <a16:creationId xmlns:a16="http://schemas.microsoft.com/office/drawing/2014/main" id="{C16EB7C6-8B2A-FACC-5995-EDCD6EA02C98}"/>
              </a:ext>
            </a:extLst>
          </p:cNvPr>
          <p:cNvSpPr txBox="1"/>
          <p:nvPr/>
        </p:nvSpPr>
        <p:spPr>
          <a:xfrm>
            <a:off x="2582132" y="2288996"/>
            <a:ext cx="289452" cy="461665"/>
          </a:xfrm>
          <a:prstGeom prst="rect">
            <a:avLst/>
          </a:prstGeom>
          <a:noFill/>
        </p:spPr>
        <p:txBody>
          <a:bodyPr wrap="square" rtlCol="0">
            <a:spAutoFit/>
          </a:bodyPr>
          <a:lstStyle/>
          <a:p>
            <a:pPr algn="l" eaLnBrk="1" fontAlgn="auto" hangingPunct="1">
              <a:spcBef>
                <a:spcPts val="0"/>
              </a:spcBef>
              <a:spcAft>
                <a:spcPts val="0"/>
              </a:spcAft>
            </a:pPr>
            <a:r>
              <a:rPr lang="en-US" sz="2400" b="1" dirty="0">
                <a:solidFill>
                  <a:srgbClr val="00CC99"/>
                </a:solidFill>
                <a:latin typeface="Calibri" panose="020F0502020204030204"/>
              </a:rPr>
              <a:t>1</a:t>
            </a:r>
          </a:p>
        </p:txBody>
      </p:sp>
      <p:sp>
        <p:nvSpPr>
          <p:cNvPr id="39" name="TextBox 38">
            <a:extLst>
              <a:ext uri="{FF2B5EF4-FFF2-40B4-BE49-F238E27FC236}">
                <a16:creationId xmlns:a16="http://schemas.microsoft.com/office/drawing/2014/main" id="{B8EACDBC-0638-6A4C-ECAA-78683EF9524F}"/>
              </a:ext>
            </a:extLst>
          </p:cNvPr>
          <p:cNvSpPr txBox="1"/>
          <p:nvPr/>
        </p:nvSpPr>
        <p:spPr>
          <a:xfrm>
            <a:off x="1625307" y="3142661"/>
            <a:ext cx="386644"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srgbClr val="000000"/>
                </a:solidFill>
                <a:latin typeface="Calibri" panose="020F0502020204030204"/>
              </a:rPr>
              <a:t>or</a:t>
            </a:r>
          </a:p>
        </p:txBody>
      </p:sp>
      <p:sp>
        <p:nvSpPr>
          <p:cNvPr id="40" name="Text Box 33">
            <a:extLst>
              <a:ext uri="{FF2B5EF4-FFF2-40B4-BE49-F238E27FC236}">
                <a16:creationId xmlns:a16="http://schemas.microsoft.com/office/drawing/2014/main" id="{91B0EDF6-0537-E81A-EF0C-46F0313D9126}"/>
              </a:ext>
            </a:extLst>
          </p:cNvPr>
          <p:cNvSpPr txBox="1">
            <a:spLocks noChangeArrowheads="1"/>
          </p:cNvSpPr>
          <p:nvPr/>
        </p:nvSpPr>
        <p:spPr bwMode="auto">
          <a:xfrm>
            <a:off x="688070" y="1737451"/>
            <a:ext cx="2362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hu-HU" altLang="hu-HU" sz="2600" b="1" dirty="0" err="1">
                <a:solidFill>
                  <a:srgbClr val="000000"/>
                </a:solidFill>
                <a:latin typeface="Calibri" panose="020F0502020204030204" pitchFamily="34" charset="0"/>
              </a:rPr>
              <a:t>Classica</a:t>
            </a:r>
            <a:r>
              <a:rPr lang="en-US" altLang="hu-HU" sz="2600" b="1" dirty="0">
                <a:solidFill>
                  <a:srgbClr val="000000"/>
                </a:solidFill>
                <a:latin typeface="Calibri" panose="020F0502020204030204" pitchFamily="34" charset="0"/>
              </a:rPr>
              <a:t>l</a:t>
            </a:r>
            <a:r>
              <a:rPr lang="hu-HU" altLang="hu-HU" sz="2600" b="1" dirty="0">
                <a:solidFill>
                  <a:srgbClr val="000000"/>
                </a:solidFill>
                <a:latin typeface="Calibri" panose="020F0502020204030204" pitchFamily="34" charset="0"/>
              </a:rPr>
              <a:t>	</a:t>
            </a:r>
            <a:endParaRPr lang="en-US" altLang="hu-HU" sz="2600" b="1" dirty="0">
              <a:solidFill>
                <a:srgbClr val="000000"/>
              </a:solidFill>
              <a:latin typeface="Calibri" panose="020F0502020204030204" pitchFamily="34" charset="0"/>
            </a:endParaRPr>
          </a:p>
        </p:txBody>
      </p:sp>
      <p:sp>
        <p:nvSpPr>
          <p:cNvPr id="41" name="Oval 40">
            <a:extLst>
              <a:ext uri="{FF2B5EF4-FFF2-40B4-BE49-F238E27FC236}">
                <a16:creationId xmlns:a16="http://schemas.microsoft.com/office/drawing/2014/main" id="{F61C4B9D-0A88-D3F7-ACC9-3B459B9D1B18}"/>
              </a:ext>
            </a:extLst>
          </p:cNvPr>
          <p:cNvSpPr/>
          <p:nvPr/>
        </p:nvSpPr>
        <p:spPr>
          <a:xfrm>
            <a:off x="3988884" y="2802172"/>
            <a:ext cx="908315" cy="922319"/>
          </a:xfrm>
          <a:prstGeom prst="ellipse">
            <a:avLst/>
          </a:prstGeom>
          <a:solidFill>
            <a:srgbClr val="3333CC"/>
          </a:solidFill>
          <a:ln w="25400" cap="flat" cmpd="sng" algn="ctr">
            <a:noFill/>
            <a:prstDash val="solid"/>
          </a:ln>
          <a:effectLst/>
        </p:spPr>
        <p:txBody>
          <a:bodyPr rtlCol="0" anchor="ctr"/>
          <a:lstStyle/>
          <a:p>
            <a:pPr eaLnBrk="1" fontAlgn="auto" hangingPunct="1">
              <a:spcBef>
                <a:spcPts val="0"/>
              </a:spcBef>
              <a:spcAft>
                <a:spcPts val="0"/>
              </a:spcAft>
              <a:defRPr/>
            </a:pPr>
            <a:endParaRPr lang="en-US" sz="1800" kern="0">
              <a:solidFill>
                <a:srgbClr val="FFFFFF"/>
              </a:solidFill>
              <a:latin typeface="Calibri"/>
            </a:endParaRPr>
          </a:p>
        </p:txBody>
      </p:sp>
      <p:sp>
        <p:nvSpPr>
          <p:cNvPr id="42" name="Oval 41">
            <a:extLst>
              <a:ext uri="{FF2B5EF4-FFF2-40B4-BE49-F238E27FC236}">
                <a16:creationId xmlns:a16="http://schemas.microsoft.com/office/drawing/2014/main" id="{DE9CBEF1-B427-8CF7-D693-4E6C757EA026}"/>
              </a:ext>
            </a:extLst>
          </p:cNvPr>
          <p:cNvSpPr/>
          <p:nvPr/>
        </p:nvSpPr>
        <p:spPr>
          <a:xfrm>
            <a:off x="7195953" y="2829833"/>
            <a:ext cx="908315" cy="922319"/>
          </a:xfrm>
          <a:prstGeom prst="ellipse">
            <a:avLst/>
          </a:prstGeom>
          <a:solidFill>
            <a:srgbClr val="00CC99"/>
          </a:solidFill>
          <a:ln w="25400" cap="flat" cmpd="sng" algn="ctr">
            <a:noFill/>
            <a:prstDash val="solid"/>
          </a:ln>
          <a:effectLst/>
        </p:spPr>
        <p:txBody>
          <a:bodyPr rtlCol="0" anchor="ctr"/>
          <a:lstStyle/>
          <a:p>
            <a:pPr eaLnBrk="1" fontAlgn="auto" hangingPunct="1">
              <a:spcBef>
                <a:spcPts val="0"/>
              </a:spcBef>
              <a:spcAft>
                <a:spcPts val="0"/>
              </a:spcAft>
              <a:defRPr/>
            </a:pPr>
            <a:endParaRPr lang="en-US" sz="1800" kern="0">
              <a:solidFill>
                <a:srgbClr val="FFFFFF"/>
              </a:solidFill>
              <a:latin typeface="Calibri"/>
            </a:endParaRPr>
          </a:p>
        </p:txBody>
      </p:sp>
      <p:sp>
        <p:nvSpPr>
          <p:cNvPr id="43" name="TextBox 42">
            <a:extLst>
              <a:ext uri="{FF2B5EF4-FFF2-40B4-BE49-F238E27FC236}">
                <a16:creationId xmlns:a16="http://schemas.microsoft.com/office/drawing/2014/main" id="{4008FABB-AD2C-9515-94A7-0F7A992E13C8}"/>
              </a:ext>
            </a:extLst>
          </p:cNvPr>
          <p:cNvSpPr txBox="1"/>
          <p:nvPr/>
        </p:nvSpPr>
        <p:spPr>
          <a:xfrm>
            <a:off x="4926260" y="2320532"/>
            <a:ext cx="340158" cy="461665"/>
          </a:xfrm>
          <a:prstGeom prst="rect">
            <a:avLst/>
          </a:prstGeom>
          <a:noFill/>
        </p:spPr>
        <p:txBody>
          <a:bodyPr wrap="none" rtlCol="0">
            <a:spAutoFit/>
          </a:bodyPr>
          <a:lstStyle/>
          <a:p>
            <a:pPr algn="l" eaLnBrk="1" fontAlgn="auto" hangingPunct="1">
              <a:spcBef>
                <a:spcPts val="0"/>
              </a:spcBef>
              <a:spcAft>
                <a:spcPts val="0"/>
              </a:spcAft>
            </a:pPr>
            <a:r>
              <a:rPr lang="en-US" sz="2400" b="1" dirty="0">
                <a:solidFill>
                  <a:srgbClr val="3333CC"/>
                </a:solidFill>
                <a:latin typeface="Calibri" panose="020F0502020204030204"/>
              </a:rPr>
              <a:t>0</a:t>
            </a:r>
          </a:p>
        </p:txBody>
      </p:sp>
      <p:sp>
        <p:nvSpPr>
          <p:cNvPr id="44" name="TextBox 43">
            <a:extLst>
              <a:ext uri="{FF2B5EF4-FFF2-40B4-BE49-F238E27FC236}">
                <a16:creationId xmlns:a16="http://schemas.microsoft.com/office/drawing/2014/main" id="{CCCECF6E-E923-F75D-F27D-F002799ADAA9}"/>
              </a:ext>
            </a:extLst>
          </p:cNvPr>
          <p:cNvSpPr txBox="1"/>
          <p:nvPr/>
        </p:nvSpPr>
        <p:spPr>
          <a:xfrm>
            <a:off x="6818227" y="2320532"/>
            <a:ext cx="340158" cy="461665"/>
          </a:xfrm>
          <a:prstGeom prst="rect">
            <a:avLst/>
          </a:prstGeom>
          <a:noFill/>
        </p:spPr>
        <p:txBody>
          <a:bodyPr wrap="none" rtlCol="0">
            <a:spAutoFit/>
          </a:bodyPr>
          <a:lstStyle/>
          <a:p>
            <a:pPr algn="l" eaLnBrk="1" fontAlgn="auto" hangingPunct="1">
              <a:spcBef>
                <a:spcPts val="0"/>
              </a:spcBef>
              <a:spcAft>
                <a:spcPts val="0"/>
              </a:spcAft>
            </a:pPr>
            <a:r>
              <a:rPr lang="en-US" sz="2400" b="1" dirty="0">
                <a:solidFill>
                  <a:srgbClr val="00CC99"/>
                </a:solidFill>
                <a:latin typeface="Calibri" panose="020F0502020204030204"/>
              </a:rPr>
              <a:t>1</a:t>
            </a:r>
          </a:p>
        </p:txBody>
      </p:sp>
      <p:cxnSp>
        <p:nvCxnSpPr>
          <p:cNvPr id="45" name="Straight Connector 44">
            <a:extLst>
              <a:ext uri="{FF2B5EF4-FFF2-40B4-BE49-F238E27FC236}">
                <a16:creationId xmlns:a16="http://schemas.microsoft.com/office/drawing/2014/main" id="{B44BD4E4-706E-C1AD-9EA0-0D67F674307E}"/>
              </a:ext>
            </a:extLst>
          </p:cNvPr>
          <p:cNvCxnSpPr/>
          <p:nvPr/>
        </p:nvCxnSpPr>
        <p:spPr>
          <a:xfrm>
            <a:off x="5049948" y="3338149"/>
            <a:ext cx="2062046" cy="13656"/>
          </a:xfrm>
          <a:prstGeom prst="line">
            <a:avLst/>
          </a:prstGeom>
          <a:noFill/>
          <a:ln w="63500" cap="flat" cmpd="sng" algn="ctr">
            <a:gradFill>
              <a:gsLst>
                <a:gs pos="0">
                  <a:srgbClr val="3333CC"/>
                </a:gs>
                <a:gs pos="100000">
                  <a:srgbClr val="00CC99"/>
                </a:gs>
              </a:gsLst>
              <a:lin ang="0" scaled="0"/>
            </a:gradFill>
            <a:prstDash val="solid"/>
          </a:ln>
          <a:effectLst/>
        </p:spPr>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8FA52BA-1C6E-D246-1A8A-B2B2BA43C9CF}"/>
                  </a:ext>
                </a:extLst>
              </p:cNvPr>
              <p:cNvSpPr txBox="1"/>
              <p:nvPr/>
            </p:nvSpPr>
            <p:spPr>
              <a:xfrm>
                <a:off x="5229517" y="4089153"/>
                <a:ext cx="1966436" cy="430887"/>
              </a:xfrm>
              <a:prstGeom prst="rect">
                <a:avLst/>
              </a:prstGeom>
              <a:noFill/>
            </p:spPr>
            <p:txBody>
              <a:bodyPr wrap="non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2200" smtClean="0">
                          <a:solidFill>
                            <a:srgbClr val="000000"/>
                          </a:solidFill>
                          <a:latin typeface="Cambria Math" panose="02040503050406030204" pitchFamily="18" charset="0"/>
                        </a:rPr>
                        <m:t>a</m:t>
                      </m:r>
                      <m:r>
                        <a:rPr lang="en-US" sz="2200" i="1" smtClean="0">
                          <a:solidFill>
                            <a:srgbClr val="3333CC"/>
                          </a:solidFill>
                          <a:latin typeface="Cambria Math" panose="02040503050406030204" pitchFamily="18" charset="0"/>
                        </a:rPr>
                        <m:t>|0&gt;</m:t>
                      </m:r>
                      <m:r>
                        <a:rPr lang="en-US" sz="2200" i="1" smtClean="0">
                          <a:solidFill>
                            <a:srgbClr val="000000"/>
                          </a:solidFill>
                          <a:latin typeface="Cambria Math" panose="02040503050406030204" pitchFamily="18" charset="0"/>
                        </a:rPr>
                        <m:t>+ </m:t>
                      </m:r>
                      <m:r>
                        <a:rPr lang="en-US" sz="2200" i="1" smtClean="0">
                          <a:solidFill>
                            <a:srgbClr val="000000"/>
                          </a:solidFill>
                          <a:latin typeface="Cambria Math" panose="02040503050406030204" pitchFamily="18" charset="0"/>
                        </a:rPr>
                        <m:t>𝑏</m:t>
                      </m:r>
                      <m:r>
                        <a:rPr lang="en-US" sz="2200" i="1" smtClean="0">
                          <a:solidFill>
                            <a:srgbClr val="00CC99"/>
                          </a:solidFill>
                          <a:latin typeface="Cambria Math" panose="02040503050406030204" pitchFamily="18" charset="0"/>
                        </a:rPr>
                        <m:t>|1&gt;</m:t>
                      </m:r>
                    </m:oMath>
                  </m:oMathPara>
                </a14:m>
                <a:endParaRPr lang="en-US" sz="2200" dirty="0">
                  <a:solidFill>
                    <a:srgbClr val="000000"/>
                  </a:solidFill>
                  <a:latin typeface="Calibri" panose="020F0502020204030204"/>
                </a:endParaRPr>
              </a:p>
            </p:txBody>
          </p:sp>
        </mc:Choice>
        <mc:Fallback xmlns="">
          <p:sp>
            <p:nvSpPr>
              <p:cNvPr id="46" name="TextBox 45">
                <a:extLst>
                  <a:ext uri="{FF2B5EF4-FFF2-40B4-BE49-F238E27FC236}">
                    <a16:creationId xmlns:a16="http://schemas.microsoft.com/office/drawing/2014/main" id="{F8FA52BA-1C6E-D246-1A8A-B2B2BA43C9CF}"/>
                  </a:ext>
                </a:extLst>
              </p:cNvPr>
              <p:cNvSpPr txBox="1">
                <a:spLocks noRot="1" noChangeAspect="1" noMove="1" noResize="1" noEditPoints="1" noAdjustHandles="1" noChangeArrowheads="1" noChangeShapeType="1" noTextEdit="1"/>
              </p:cNvSpPr>
              <p:nvPr/>
            </p:nvSpPr>
            <p:spPr>
              <a:xfrm>
                <a:off x="5229517" y="4089153"/>
                <a:ext cx="1966436" cy="430887"/>
              </a:xfrm>
              <a:prstGeom prst="rect">
                <a:avLst/>
              </a:prstGeom>
              <a:blipFill>
                <a:blip r:embed="rId4"/>
                <a:stretch>
                  <a:fillRect b="-17143"/>
                </a:stretch>
              </a:blipFill>
            </p:spPr>
            <p:txBody>
              <a:bodyPr/>
              <a:lstStyle/>
              <a:p>
                <a:r>
                  <a:rPr lang="en-US">
                    <a:noFill/>
                  </a:rPr>
                  <a:t> </a:t>
                </a:r>
              </a:p>
            </p:txBody>
          </p:sp>
        </mc:Fallback>
      </mc:AlternateContent>
      <p:sp>
        <p:nvSpPr>
          <p:cNvPr id="47" name="Text Box 33">
            <a:extLst>
              <a:ext uri="{FF2B5EF4-FFF2-40B4-BE49-F238E27FC236}">
                <a16:creationId xmlns:a16="http://schemas.microsoft.com/office/drawing/2014/main" id="{0229313E-7E33-A9D2-BBF3-9893D67E6788}"/>
              </a:ext>
            </a:extLst>
          </p:cNvPr>
          <p:cNvSpPr txBox="1">
            <a:spLocks noChangeArrowheads="1"/>
          </p:cNvSpPr>
          <p:nvPr/>
        </p:nvSpPr>
        <p:spPr bwMode="auto">
          <a:xfrm>
            <a:off x="5376284" y="1739118"/>
            <a:ext cx="2362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hu-HU" sz="2600" b="1" dirty="0">
                <a:solidFill>
                  <a:srgbClr val="000000"/>
                </a:solidFill>
                <a:latin typeface="Calibri" panose="020F0502020204030204" pitchFamily="34" charset="0"/>
              </a:rPr>
              <a:t>Quantum</a:t>
            </a:r>
          </a:p>
        </p:txBody>
      </p:sp>
      <p:cxnSp>
        <p:nvCxnSpPr>
          <p:cNvPr id="48" name="Straight Connector 47">
            <a:extLst>
              <a:ext uri="{FF2B5EF4-FFF2-40B4-BE49-F238E27FC236}">
                <a16:creationId xmlns:a16="http://schemas.microsoft.com/office/drawing/2014/main" id="{D92358A8-2ED6-0DB7-D831-E05C2707931B}"/>
              </a:ext>
            </a:extLst>
          </p:cNvPr>
          <p:cNvCxnSpPr>
            <a:cxnSpLocks/>
          </p:cNvCxnSpPr>
          <p:nvPr/>
        </p:nvCxnSpPr>
        <p:spPr>
          <a:xfrm>
            <a:off x="6150106" y="2963150"/>
            <a:ext cx="0" cy="990600"/>
          </a:xfrm>
          <a:prstGeom prst="line">
            <a:avLst/>
          </a:prstGeom>
          <a:noFill/>
          <a:ln w="57150" cap="flat" cmpd="sng" algn="ctr">
            <a:gradFill>
              <a:gsLst>
                <a:gs pos="0">
                  <a:srgbClr val="FFC000"/>
                </a:gs>
                <a:gs pos="100000">
                  <a:srgbClr val="FF0000"/>
                </a:gs>
              </a:gsLst>
              <a:lin ang="5400000" scaled="1"/>
            </a:gradFill>
            <a:prstDash val="solid"/>
          </a:ln>
          <a:effectLst/>
        </p:spPr>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C20974C-B734-8DAB-D4E9-76F04911D076}"/>
                  </a:ext>
                </a:extLst>
              </p:cNvPr>
              <p:cNvSpPr txBox="1"/>
              <p:nvPr/>
            </p:nvSpPr>
            <p:spPr>
              <a:xfrm>
                <a:off x="5043633" y="4639789"/>
                <a:ext cx="2127121" cy="436402"/>
              </a:xfrm>
              <a:prstGeom prst="rect">
                <a:avLst/>
              </a:prstGeom>
              <a:noFill/>
            </p:spPr>
            <p:txBody>
              <a:bodyPr wrap="square"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𝑎</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𝑟</m:t>
                      </m:r>
                      <m:r>
                        <a:rPr lang="en-US" i="1" smtClean="0">
                          <a:solidFill>
                            <a:srgbClr val="000000"/>
                          </a:solidFill>
                          <a:latin typeface="Cambria Math" panose="02040503050406030204" pitchFamily="18" charset="0"/>
                        </a:rPr>
                        <m:t>+</m:t>
                      </m:r>
                      <m:rad>
                        <m:radPr>
                          <m:degHide m:val="on"/>
                          <m:ctrlPr>
                            <a:rPr lang="en-US" i="1" smtClean="0">
                              <a:solidFill>
                                <a:srgbClr val="000000"/>
                              </a:solidFill>
                              <a:latin typeface="Cambria Math" panose="02040503050406030204" pitchFamily="18" charset="0"/>
                            </a:rPr>
                          </m:ctrlPr>
                        </m:radPr>
                        <m:deg/>
                        <m:e>
                          <m:r>
                            <a:rPr lang="en-US" i="1" smtClean="0">
                              <a:solidFill>
                                <a:srgbClr val="000000"/>
                              </a:solidFill>
                              <a:latin typeface="Cambria Math" panose="02040503050406030204" pitchFamily="18" charset="0"/>
                            </a:rPr>
                            <m:t>−1</m:t>
                          </m:r>
                        </m:e>
                      </m:rad>
                      <m:r>
                        <a:rPr lang="en-US" i="1" smtClean="0">
                          <a:solidFill>
                            <a:srgbClr val="000000"/>
                          </a:solidFill>
                          <a:latin typeface="Cambria Math" panose="02040503050406030204" pitchFamily="18" charset="0"/>
                        </a:rPr>
                        <m:t>𝑞</m:t>
                      </m:r>
                    </m:oMath>
                  </m:oMathPara>
                </a14:m>
                <a:endParaRPr lang="en-US" dirty="0">
                  <a:solidFill>
                    <a:srgbClr val="000000"/>
                  </a:solidFill>
                  <a:latin typeface="Calibri" panose="020F0502020204030204"/>
                </a:endParaRPr>
              </a:p>
            </p:txBody>
          </p:sp>
        </mc:Choice>
        <mc:Fallback xmlns="">
          <p:sp>
            <p:nvSpPr>
              <p:cNvPr id="49" name="TextBox 48">
                <a:extLst>
                  <a:ext uri="{FF2B5EF4-FFF2-40B4-BE49-F238E27FC236}">
                    <a16:creationId xmlns:a16="http://schemas.microsoft.com/office/drawing/2014/main" id="{0C20974C-B734-8DAB-D4E9-76F04911D076}"/>
                  </a:ext>
                </a:extLst>
              </p:cNvPr>
              <p:cNvSpPr txBox="1">
                <a:spLocks noRot="1" noChangeAspect="1" noMove="1" noResize="1" noEditPoints="1" noAdjustHandles="1" noChangeArrowheads="1" noChangeShapeType="1" noTextEdit="1"/>
              </p:cNvSpPr>
              <p:nvPr/>
            </p:nvSpPr>
            <p:spPr>
              <a:xfrm>
                <a:off x="5043633" y="4639789"/>
                <a:ext cx="2127121" cy="436402"/>
              </a:xfrm>
              <a:prstGeom prst="rect">
                <a:avLst/>
              </a:prstGeom>
              <a:blipFill>
                <a:blip r:embed="rId5"/>
                <a:stretch>
                  <a:fillRect b="-6944"/>
                </a:stretch>
              </a:blipFill>
            </p:spPr>
            <p:txBody>
              <a:bodyPr/>
              <a:lstStyle/>
              <a:p>
                <a:r>
                  <a:rPr lang="en-US">
                    <a:noFill/>
                  </a:rPr>
                  <a:t> </a:t>
                </a:r>
              </a:p>
            </p:txBody>
          </p:sp>
        </mc:Fallback>
      </mc:AlternateContent>
      <p:sp>
        <p:nvSpPr>
          <p:cNvPr id="50" name="Szövegdoboz 23">
            <a:extLst>
              <a:ext uri="{FF2B5EF4-FFF2-40B4-BE49-F238E27FC236}">
                <a16:creationId xmlns:a16="http://schemas.microsoft.com/office/drawing/2014/main" id="{5D58A6FA-F8B5-D974-4FB6-199223F383CB}"/>
              </a:ext>
            </a:extLst>
          </p:cNvPr>
          <p:cNvSpPr txBox="1"/>
          <p:nvPr/>
        </p:nvSpPr>
        <p:spPr>
          <a:xfrm>
            <a:off x="4626410" y="5910017"/>
            <a:ext cx="4084545" cy="1107996"/>
          </a:xfrm>
          <a:prstGeom prst="rect">
            <a:avLst/>
          </a:prstGeom>
          <a:noFill/>
        </p:spPr>
        <p:txBody>
          <a:bodyPr wrap="square" rtlCol="0">
            <a:spAutoFit/>
          </a:bodyPr>
          <a:lstStyle/>
          <a:p>
            <a:pPr algn="l" eaLnBrk="1" fontAlgn="auto" hangingPunct="1">
              <a:spcBef>
                <a:spcPts val="0"/>
              </a:spcBef>
              <a:spcAft>
                <a:spcPts val="0"/>
              </a:spcAft>
            </a:pPr>
            <a:r>
              <a:rPr lang="en-US" sz="2200" dirty="0">
                <a:solidFill>
                  <a:srgbClr val="000000"/>
                </a:solidFill>
                <a:latin typeface="Calibri" panose="020F0502020204030204"/>
              </a:rPr>
              <a:t>Compared to a classical bit much more information can be encoded</a:t>
            </a:r>
          </a:p>
          <a:p>
            <a:pPr algn="l" eaLnBrk="1" fontAlgn="auto" hangingPunct="1">
              <a:spcBef>
                <a:spcPts val="0"/>
              </a:spcBef>
              <a:spcAft>
                <a:spcPts val="0"/>
              </a:spcAft>
            </a:pPr>
            <a:endParaRPr lang="hu-HU" sz="2200" b="1" dirty="0">
              <a:solidFill>
                <a:srgbClr val="C00000"/>
              </a:solidFill>
              <a:latin typeface="Calibri" panose="020F0502020204030204"/>
            </a:endParaRPr>
          </a:p>
        </p:txBody>
      </p:sp>
      <p:grpSp>
        <p:nvGrpSpPr>
          <p:cNvPr id="51" name="Group 50">
            <a:extLst>
              <a:ext uri="{FF2B5EF4-FFF2-40B4-BE49-F238E27FC236}">
                <a16:creationId xmlns:a16="http://schemas.microsoft.com/office/drawing/2014/main" id="{08E2C628-53AA-F004-C8E8-EC8AB515206C}"/>
              </a:ext>
            </a:extLst>
          </p:cNvPr>
          <p:cNvGrpSpPr/>
          <p:nvPr/>
        </p:nvGrpSpPr>
        <p:grpSpPr>
          <a:xfrm>
            <a:off x="1275137" y="4034934"/>
            <a:ext cx="2247950" cy="2722041"/>
            <a:chOff x="1500429" y="3631214"/>
            <a:chExt cx="2247950" cy="2722041"/>
          </a:xfrm>
        </p:grpSpPr>
        <p:pic>
          <p:nvPicPr>
            <p:cNvPr id="52" name="Picture 51" descr="A picture containing light, food, table&#10;&#10;Description automatically generated">
              <a:extLst>
                <a:ext uri="{FF2B5EF4-FFF2-40B4-BE49-F238E27FC236}">
                  <a16:creationId xmlns:a16="http://schemas.microsoft.com/office/drawing/2014/main" id="{5F502899-2D19-2123-29C2-3783B2D892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0429" y="3729938"/>
              <a:ext cx="2247950" cy="2390320"/>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F3638D0-C713-35E9-16A5-91D1E8657760}"/>
                    </a:ext>
                  </a:extLst>
                </p:cNvPr>
                <p:cNvSpPr txBox="1"/>
                <p:nvPr/>
              </p:nvSpPr>
              <p:spPr>
                <a:xfrm>
                  <a:off x="2113262" y="3631214"/>
                  <a:ext cx="676787" cy="369332"/>
                </a:xfrm>
                <a:prstGeom prst="rect">
                  <a:avLst/>
                </a:prstGeom>
                <a:solidFill>
                  <a:srgbClr val="FFFFFF"/>
                </a:solidFill>
              </p:spPr>
              <p:txBody>
                <a:bodyPr wrap="none" rtlCol="0">
                  <a:spAutoFit/>
                </a:bodyPr>
                <a:lstStyle/>
                <a:p>
                  <a:pPr algn="l"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sz="1800" i="1" kern="0" smtClean="0">
                            <a:solidFill>
                              <a:srgbClr val="3333CC"/>
                            </a:solidFill>
                            <a:latin typeface="Cambria Math" panose="02040503050406030204" pitchFamily="18" charset="0"/>
                          </a:rPr>
                          <m:t>|0&gt;</m:t>
                        </m:r>
                      </m:oMath>
                    </m:oMathPara>
                  </a14:m>
                  <a:endParaRPr lang="en-US" sz="1800" kern="0" dirty="0">
                    <a:solidFill>
                      <a:srgbClr val="000000"/>
                    </a:solidFill>
                    <a:latin typeface="Calibri" panose="020F0502020204030204"/>
                  </a:endParaRPr>
                </a:p>
              </p:txBody>
            </p:sp>
          </mc:Choice>
          <mc:Fallback xmlns="">
            <p:sp>
              <p:nvSpPr>
                <p:cNvPr id="3" name="TextBox 2">
                  <a:extLst>
                    <a:ext uri="{FF2B5EF4-FFF2-40B4-BE49-F238E27FC236}">
                      <a16:creationId xmlns:a16="http://schemas.microsoft.com/office/drawing/2014/main" id="{3F30C8ED-7385-4049-B154-5EB0A7754158}"/>
                    </a:ext>
                  </a:extLst>
                </p:cNvPr>
                <p:cNvSpPr txBox="1">
                  <a:spLocks noRot="1" noChangeAspect="1" noMove="1" noResize="1" noEditPoints="1" noAdjustHandles="1" noChangeArrowheads="1" noChangeShapeType="1" noTextEdit="1"/>
                </p:cNvSpPr>
                <p:nvPr/>
              </p:nvSpPr>
              <p:spPr>
                <a:xfrm>
                  <a:off x="2113262" y="3631214"/>
                  <a:ext cx="676787" cy="369332"/>
                </a:xfrm>
                <a:prstGeom prst="rect">
                  <a:avLst/>
                </a:prstGeom>
                <a:blipFill>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CCD1157-C434-EA7D-4084-C64CE2E36EC6}"/>
                    </a:ext>
                  </a:extLst>
                </p:cNvPr>
                <p:cNvSpPr txBox="1"/>
                <p:nvPr/>
              </p:nvSpPr>
              <p:spPr>
                <a:xfrm>
                  <a:off x="2305060" y="5983923"/>
                  <a:ext cx="676787" cy="369332"/>
                </a:xfrm>
                <a:prstGeom prst="rect">
                  <a:avLst/>
                </a:prstGeom>
                <a:solidFill>
                  <a:srgbClr val="FFFFFF"/>
                </a:solidFill>
              </p:spPr>
              <p:txBody>
                <a:bodyPr wrap="none" rtlCol="0">
                  <a:spAutoFit/>
                </a:bodyPr>
                <a:lstStyle/>
                <a:p>
                  <a:pPr algn="l"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sz="1800" i="1" kern="0" smtClean="0">
                            <a:solidFill>
                              <a:srgbClr val="00CC99"/>
                            </a:solidFill>
                            <a:latin typeface="Cambria Math" panose="02040503050406030204" pitchFamily="18" charset="0"/>
                          </a:rPr>
                          <m:t>|1&gt;</m:t>
                        </m:r>
                      </m:oMath>
                    </m:oMathPara>
                  </a14:m>
                  <a:endParaRPr lang="en-US" sz="1800" kern="0" dirty="0">
                    <a:solidFill>
                      <a:srgbClr val="000000"/>
                    </a:solidFill>
                    <a:latin typeface="Calibri" panose="020F0502020204030204"/>
                  </a:endParaRPr>
                </a:p>
              </p:txBody>
            </p:sp>
          </mc:Choice>
          <mc:Fallback xmlns="">
            <p:sp>
              <p:nvSpPr>
                <p:cNvPr id="32" name="TextBox 31">
                  <a:extLst>
                    <a:ext uri="{FF2B5EF4-FFF2-40B4-BE49-F238E27FC236}">
                      <a16:creationId xmlns:a16="http://schemas.microsoft.com/office/drawing/2014/main" id="{449B64E1-8D20-4675-B626-5CB6C801C1EB}"/>
                    </a:ext>
                  </a:extLst>
                </p:cNvPr>
                <p:cNvSpPr txBox="1">
                  <a:spLocks noRot="1" noChangeAspect="1" noMove="1" noResize="1" noEditPoints="1" noAdjustHandles="1" noChangeArrowheads="1" noChangeShapeType="1" noTextEdit="1"/>
                </p:cNvSpPr>
                <p:nvPr/>
              </p:nvSpPr>
              <p:spPr>
                <a:xfrm>
                  <a:off x="2305060" y="5983923"/>
                  <a:ext cx="676787" cy="369332"/>
                </a:xfrm>
                <a:prstGeom prst="rect">
                  <a:avLst/>
                </a:prstGeom>
                <a:blipFill>
                  <a:blip r:embed="rId9"/>
                  <a:stretch>
                    <a:fillRect b="-13333"/>
                  </a:stretch>
                </a:blipFill>
              </p:spPr>
              <p:txBody>
                <a:bodyPr/>
                <a:lstStyle/>
                <a:p>
                  <a:r>
                    <a:rPr lang="en-US">
                      <a:noFill/>
                    </a:rPr>
                    <a:t> </a:t>
                  </a:r>
                </a:p>
              </p:txBody>
            </p:sp>
          </mc:Fallback>
        </mc:AlternateContent>
      </p:grpSp>
      <p:graphicFrame>
        <p:nvGraphicFramePr>
          <p:cNvPr id="55" name="Object 10">
            <a:extLst>
              <a:ext uri="{FF2B5EF4-FFF2-40B4-BE49-F238E27FC236}">
                <a16:creationId xmlns:a16="http://schemas.microsoft.com/office/drawing/2014/main" id="{712CFC04-AC8F-55C9-B297-9F44916D39DF}"/>
              </a:ext>
            </a:extLst>
          </p:cNvPr>
          <p:cNvGraphicFramePr>
            <a:graphicFrameLocks noChangeAspect="1"/>
          </p:cNvGraphicFramePr>
          <p:nvPr>
            <p:extLst>
              <p:ext uri="{D42A27DB-BD31-4B8C-83A1-F6EECF244321}">
                <p14:modId xmlns:p14="http://schemas.microsoft.com/office/powerpoint/2010/main" val="132129061"/>
              </p:ext>
            </p:extLst>
          </p:nvPr>
        </p:nvGraphicFramePr>
        <p:xfrm>
          <a:off x="869628" y="4016802"/>
          <a:ext cx="838200" cy="503238"/>
        </p:xfrm>
        <a:graphic>
          <a:graphicData uri="http://schemas.openxmlformats.org/presentationml/2006/ole">
            <mc:AlternateContent xmlns:mc="http://schemas.openxmlformats.org/markup-compatibility/2006">
              <mc:Choice xmlns:v="urn:schemas-microsoft-com:vml" Requires="v">
                <p:oleObj name="Formula" r:id="rId10" imgW="635040" imgH="384840" progId="Equation.Ribbit">
                  <p:embed/>
                </p:oleObj>
              </mc:Choice>
              <mc:Fallback>
                <p:oleObj name="Formula" r:id="rId10" imgW="635040" imgH="384840" progId="Equation.Ribbit">
                  <p:embed/>
                  <p:pic>
                    <p:nvPicPr>
                      <p:cNvPr id="55" name="Object 10">
                        <a:extLst>
                          <a:ext uri="{FF2B5EF4-FFF2-40B4-BE49-F238E27FC236}">
                            <a16:creationId xmlns:a16="http://schemas.microsoft.com/office/drawing/2014/main" id="{712CFC04-AC8F-55C9-B297-9F44916D39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628" y="4016802"/>
                        <a:ext cx="83820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6" name="Object 11">
            <a:extLst>
              <a:ext uri="{FF2B5EF4-FFF2-40B4-BE49-F238E27FC236}">
                <a16:creationId xmlns:a16="http://schemas.microsoft.com/office/drawing/2014/main" id="{98FA9DE6-42CB-42AF-A5D2-23B7F12C5D02}"/>
              </a:ext>
            </a:extLst>
          </p:cNvPr>
          <p:cNvGraphicFramePr>
            <a:graphicFrameLocks noChangeAspect="1"/>
          </p:cNvGraphicFramePr>
          <p:nvPr>
            <p:extLst>
              <p:ext uri="{D42A27DB-BD31-4B8C-83A1-F6EECF244321}">
                <p14:modId xmlns:p14="http://schemas.microsoft.com/office/powerpoint/2010/main" val="3230458273"/>
              </p:ext>
            </p:extLst>
          </p:nvPr>
        </p:nvGraphicFramePr>
        <p:xfrm>
          <a:off x="653283" y="6253737"/>
          <a:ext cx="838200" cy="503238"/>
        </p:xfrm>
        <a:graphic>
          <a:graphicData uri="http://schemas.openxmlformats.org/presentationml/2006/ole">
            <mc:AlternateContent xmlns:mc="http://schemas.openxmlformats.org/markup-compatibility/2006">
              <mc:Choice xmlns:v="urn:schemas-microsoft-com:vml" Requires="v">
                <p:oleObj name="Formula" r:id="rId12" imgW="635040" imgH="384840" progId="Equation.Ribbit">
                  <p:embed/>
                </p:oleObj>
              </mc:Choice>
              <mc:Fallback>
                <p:oleObj name="Formula" r:id="rId12" imgW="635040" imgH="384840" progId="Equation.Ribbit">
                  <p:embed/>
                  <p:pic>
                    <p:nvPicPr>
                      <p:cNvPr id="56" name="Object 11">
                        <a:extLst>
                          <a:ext uri="{FF2B5EF4-FFF2-40B4-BE49-F238E27FC236}">
                            <a16:creationId xmlns:a16="http://schemas.microsoft.com/office/drawing/2014/main" id="{98FA9DE6-42CB-42AF-A5D2-23B7F12C5D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3283" y="6253737"/>
                        <a:ext cx="83820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D0A0C9E-2C5D-E87A-4891-1F09361AD473}"/>
                  </a:ext>
                </a:extLst>
              </p:cNvPr>
              <p:cNvSpPr txBox="1"/>
              <p:nvPr/>
            </p:nvSpPr>
            <p:spPr>
              <a:xfrm>
                <a:off x="4488585" y="5450854"/>
                <a:ext cx="4499886" cy="317779"/>
              </a:xfrm>
              <a:prstGeom prst="rect">
                <a:avLst/>
              </a:prstGeom>
              <a:noFill/>
            </p:spPr>
            <p:txBody>
              <a:bodyPr wrap="none" lIns="0" tIns="0" rIns="0" bIns="0"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𝜓</m:t>
                      </m:r>
                      <m:r>
                        <a:rPr lang="en-US" i="1" smtClean="0">
                          <a:solidFill>
                            <a:srgbClr val="000000"/>
                          </a:solidFill>
                          <a:latin typeface="Cambria Math" panose="02040503050406030204" pitchFamily="18" charset="0"/>
                        </a:rPr>
                        <m:t>&gt; =</m:t>
                      </m:r>
                      <m:r>
                        <m:rPr>
                          <m:sty m:val="p"/>
                        </m:rPr>
                        <a:rPr lang="en-US" smtClean="0">
                          <a:solidFill>
                            <a:srgbClr val="000000"/>
                          </a:solidFill>
                          <a:latin typeface="Cambria Math" panose="02040503050406030204" pitchFamily="18" charset="0"/>
                        </a:rPr>
                        <m:t>cos</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𝜃</m:t>
                      </m:r>
                      <m:r>
                        <a:rPr lang="en-US" i="1" smtClean="0">
                          <a:solidFill>
                            <a:srgbClr val="000000"/>
                          </a:solidFill>
                          <a:latin typeface="Cambria Math" panose="02040503050406030204" pitchFamily="18" charset="0"/>
                        </a:rPr>
                        <m:t>/2)|0&gt;+</m:t>
                      </m:r>
                      <m:func>
                        <m:funcPr>
                          <m:ctrlPr>
                            <a:rPr lang="en-US" i="1" smtClean="0">
                              <a:solidFill>
                                <a:srgbClr val="000000"/>
                              </a:solidFill>
                              <a:latin typeface="Cambria Math" panose="02040503050406030204" pitchFamily="18" charset="0"/>
                            </a:rPr>
                          </m:ctrlPr>
                        </m:funcPr>
                        <m:fName>
                          <m:r>
                            <m:rPr>
                              <m:sty m:val="p"/>
                            </m:rPr>
                            <a:rPr lang="en-US" smtClean="0">
                              <a:solidFill>
                                <a:srgbClr val="000000"/>
                              </a:solidFill>
                              <a:latin typeface="Cambria Math" panose="02040503050406030204" pitchFamily="18" charset="0"/>
                            </a:rPr>
                            <m:t>sin</m:t>
                          </m:r>
                        </m:fName>
                        <m:e>
                          <m:d>
                            <m:dPr>
                              <m:ctrlPr>
                                <a:rPr lang="en-US" i="1" smtClean="0">
                                  <a:solidFill>
                                    <a:srgbClr val="000000"/>
                                  </a:solidFill>
                                  <a:latin typeface="Cambria Math" panose="02040503050406030204" pitchFamily="18" charset="0"/>
                                </a:rPr>
                              </m:ctrlPr>
                            </m:dPr>
                            <m:e>
                              <m:r>
                                <a:rPr lang="en-US" i="1" smtClean="0">
                                  <a:solidFill>
                                    <a:srgbClr val="000000"/>
                                  </a:solidFill>
                                  <a:latin typeface="Cambria Math" panose="02040503050406030204" pitchFamily="18" charset="0"/>
                                </a:rPr>
                                <m:t>𝜃</m:t>
                              </m:r>
                              <m:r>
                                <a:rPr lang="en-US" i="1" smtClean="0">
                                  <a:solidFill>
                                    <a:srgbClr val="000000"/>
                                  </a:solidFill>
                                  <a:latin typeface="Cambria Math" panose="02040503050406030204" pitchFamily="18" charset="0"/>
                                </a:rPr>
                                <m:t>/2</m:t>
                              </m:r>
                            </m:e>
                          </m:d>
                          <m:sSup>
                            <m:sSupPr>
                              <m:ctrlPr>
                                <a:rPr lang="en-US" i="1" smtClean="0">
                                  <a:solidFill>
                                    <a:srgbClr val="000000"/>
                                  </a:solidFill>
                                  <a:latin typeface="Cambria Math" panose="02040503050406030204" pitchFamily="18" charset="0"/>
                                </a:rPr>
                              </m:ctrlPr>
                            </m:sSupPr>
                            <m:e>
                              <m:r>
                                <a:rPr lang="en-US" i="1" smtClean="0">
                                  <a:solidFill>
                                    <a:srgbClr val="000000"/>
                                  </a:solidFill>
                                  <a:latin typeface="Cambria Math" panose="02040503050406030204" pitchFamily="18" charset="0"/>
                                </a:rPr>
                                <m:t>𝑒</m:t>
                              </m:r>
                            </m:e>
                            <m:sup>
                              <m:r>
                                <a:rPr lang="en-US" i="1" smtClean="0">
                                  <a:solidFill>
                                    <a:srgbClr val="000000"/>
                                  </a:solidFill>
                                  <a:latin typeface="Cambria Math" panose="02040503050406030204" pitchFamily="18" charset="0"/>
                                </a:rPr>
                                <m:t>𝑖</m:t>
                              </m:r>
                              <m:r>
                                <a:rPr lang="en-US" i="1" smtClean="0">
                                  <a:solidFill>
                                    <a:srgbClr val="000000"/>
                                  </a:solidFill>
                                  <a:latin typeface="Cambria Math" panose="02040503050406030204" pitchFamily="18" charset="0"/>
                                </a:rPr>
                                <m:t>𝜑</m:t>
                              </m:r>
                            </m:sup>
                          </m:sSup>
                          <m:r>
                            <a:rPr lang="en-US" i="1" smtClean="0">
                              <a:solidFill>
                                <a:srgbClr val="000000"/>
                              </a:solidFill>
                              <a:latin typeface="Cambria Math" panose="02040503050406030204" pitchFamily="18" charset="0"/>
                            </a:rPr>
                            <m:t>|1&gt;</m:t>
                          </m:r>
                        </m:e>
                      </m:func>
                    </m:oMath>
                  </m:oMathPara>
                </a14:m>
                <a:endParaRPr lang="en-US" dirty="0">
                  <a:solidFill>
                    <a:srgbClr val="000000"/>
                  </a:solidFill>
                  <a:latin typeface="Calibri" panose="020F0502020204030204"/>
                </a:endParaRPr>
              </a:p>
            </p:txBody>
          </p:sp>
        </mc:Choice>
        <mc:Fallback xmlns="">
          <p:sp>
            <p:nvSpPr>
              <p:cNvPr id="57" name="TextBox 56">
                <a:extLst>
                  <a:ext uri="{FF2B5EF4-FFF2-40B4-BE49-F238E27FC236}">
                    <a16:creationId xmlns:a16="http://schemas.microsoft.com/office/drawing/2014/main" id="{4D0A0C9E-2C5D-E87A-4891-1F09361AD473}"/>
                  </a:ext>
                </a:extLst>
              </p:cNvPr>
              <p:cNvSpPr txBox="1">
                <a:spLocks noRot="1" noChangeAspect="1" noMove="1" noResize="1" noEditPoints="1" noAdjustHandles="1" noChangeArrowheads="1" noChangeShapeType="1" noTextEdit="1"/>
              </p:cNvSpPr>
              <p:nvPr/>
            </p:nvSpPr>
            <p:spPr>
              <a:xfrm>
                <a:off x="4488585" y="5450854"/>
                <a:ext cx="4499886" cy="317779"/>
              </a:xfrm>
              <a:prstGeom prst="rect">
                <a:avLst/>
              </a:prstGeom>
              <a:blipFill>
                <a:blip r:embed="rId14"/>
                <a:stretch>
                  <a:fillRect l="-1491" t="-3846" r="-678" b="-34615"/>
                </a:stretch>
              </a:blipFill>
            </p:spPr>
            <p:txBody>
              <a:bodyPr/>
              <a:lstStyle/>
              <a:p>
                <a:r>
                  <a:rPr lang="en-US">
                    <a:noFill/>
                  </a:rPr>
                  <a:t> </a:t>
                </a:r>
              </a:p>
            </p:txBody>
          </p:sp>
        </mc:Fallback>
      </mc:AlternateContent>
    </p:spTree>
    <p:extLst>
      <p:ext uri="{BB962C8B-B14F-4D97-AF65-F5344CB8AC3E}">
        <p14:creationId xmlns:p14="http://schemas.microsoft.com/office/powerpoint/2010/main" val="366354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p:bldP spid="38" grpId="0"/>
      <p:bldP spid="39" grpId="0"/>
      <p:bldP spid="40" grpId="0"/>
      <p:bldP spid="41" grpId="0" animBg="1"/>
      <p:bldP spid="42" grpId="0" animBg="1"/>
      <p:bldP spid="43" grpId="0"/>
      <p:bldP spid="44" grpId="0"/>
      <p:bldP spid="46" grpId="0"/>
      <p:bldP spid="47" grpId="0"/>
      <p:bldP spid="49" grpId="0"/>
      <p:bldP spid="50" grpId="0"/>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63,4796"/>
  <p:tag name="ORIGINALWIDTH" val="405,6993"/>
  <p:tag name="LATEXADDIN" val="\documentclass{article}&#10;\usepackage{amsmath}&#10;\pagestyle{empty}&#10;\begin{document}&#10;$\vec{S}=\frac{\hbar}{2}\vec{\sigma}$&#10;&#10;\end{document}"/>
  <p:tag name="IGUANATEXSIZE" val="20"/>
  <p:tag name="IGUANATEXCURSOR" val="96"/>
  <p:tag name="TRANSPARENCY" val="True"/>
  <p:tag name="FILENAME" val=""/>
  <p:tag name="LATEXENGINEID" val="0"/>
  <p:tag name="TEMPFOLDER" val="C:\Users\peti\Documents\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034,871"/>
  <p:tag name="LATEXADDIN" val="\documentclass{article}&#10;\usepackage{amsmath}&#10;\pagestyle{empty}&#10;\begin{document}&#10;$M=\mu_B(N^{\uparrow}-N^{\downarrow})$&#10;&#10;\end{document}"/>
  <p:tag name="IGUANATEXSIZE" val="20"/>
  <p:tag name="IGUANATEXCURSOR" val="117"/>
  <p:tag name="TRANSPARENCY" val="True"/>
  <p:tag name="FILENAME" val=""/>
  <p:tag name="LATEXENGINEID" val="0"/>
  <p:tag name="TEMPFOLDER" val="C:\Users\peti\Documents\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RIGINALHEIGHT" val="122.2347"/>
  <p:tag name="ORIGINALWIDTH" val="882.6398"/>
  <p:tag name="LATEXADDIN" val="\documentclass{article}&#10;\usepackage{amsmath}&#10;\pagestyle{empty}&#10;\begin{document}&#10;\tiny&#10;$$&#10;\epsilon_{uni} = - K_{u}\left(\vec{e_x}\cdot\vec{M}\right)^2&#10;$$&#10;&#10;&#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293,2134"/>
  <p:tag name="ORIGINALWIDTH" val="1430,821"/>
  <p:tag name="LATEXADDIN" val="\documentclass{article}&#10;\usepackage{amsmath}&#10;\pagestyle{empty}&#10;\begin{document}&#10;$$\frac{ds}{dt}=D\frac{d^2s}{{dx}^2}-\frac{s}{\tau_s}+\omega_L\times s&#10;$$&#10;&#10;&#10;\end{document}"/>
  <p:tag name="IGUANATEXSIZE" val="20"/>
  <p:tag name="IGUANATEXCURSOR" val="112"/>
  <p:tag name="TRANSPARENCY" val="True"/>
  <p:tag name="FILENAME" val=""/>
  <p:tag name="LATEXENGINEID" val="0"/>
  <p:tag name="TEMPFOLDER" val="C:\Users\peti\Documents\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773,1534"/>
  <p:tag name="LATEXADDIN" val="\documentclass{article}&#10;\usepackage{amsmath}&#10;\pagestyle{empty}&#10;\begin{document}&#10;$\omega_L=g \mu_B B/\hbar$&#10;&#10;\end{document}"/>
  <p:tag name="IGUANATEXSIZE" val="20"/>
  <p:tag name="IGUANATEXCURSOR" val="98"/>
  <p:tag name="TRANSPARENCY" val="True"/>
  <p:tag name="FILENAME" val=""/>
  <p:tag name="LATEXENGINEID" val="0"/>
  <p:tag name="TEMPFOLDER" val="C:\Users\peti\Documents\temp\"/>
  <p:tag name="LATEXFORMHEIGHT" val="312"/>
  <p:tag name="LATEXFORMWIDTH" val="384"/>
  <p:tag name="LATEXFORMWRAP" val="True"/>
  <p:tag name="BITMAPVECTOR"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ano PP Template cw1">
  <a:themeElements>
    <a:clrScheme name="2_Nano PP Template cw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Nano PP Template cw1">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ano PP Template cw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ano PP Template cw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Nano PP Template cw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ano PP Template cw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ano PP Template cw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ano PP Template cw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Nano PP Template cw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ck_and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 and Whi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ob1">
  <a:themeElements>
    <a:clrScheme name="">
      <a:dk1>
        <a:srgbClr val="000000"/>
      </a:dk1>
      <a:lt1>
        <a:srgbClr val="FFFFFF"/>
      </a:lt1>
      <a:dk2>
        <a:srgbClr val="000000"/>
      </a:dk2>
      <a:lt2>
        <a:srgbClr val="00000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000000"/>
      </a:folHlink>
    </a:clrScheme>
    <a:fontScheme name="bob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u-HU" sz="16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hu-HU" sz="16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ob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b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b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b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b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b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b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Black_and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 and Whi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C:\Win\Microsoft Office\Sablonok\Üres bemutató.pot</Template>
  <TotalTime>219397</TotalTime>
  <Words>6370</Words>
  <Application>Microsoft Office PowerPoint</Application>
  <PresentationFormat>On-screen Show (4:3)</PresentationFormat>
  <Paragraphs>933</Paragraphs>
  <Slides>53</Slides>
  <Notes>37</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6</vt:i4>
      </vt:variant>
      <vt:variant>
        <vt:lpstr>Slide Titles</vt:lpstr>
      </vt:variant>
      <vt:variant>
        <vt:i4>53</vt:i4>
      </vt:variant>
    </vt:vector>
  </HeadingPairs>
  <TitlesOfParts>
    <vt:vector size="75" baseType="lpstr">
      <vt:lpstr>Arial</vt:lpstr>
      <vt:lpstr>Calibri</vt:lpstr>
      <vt:lpstr>Cambria Math</vt:lpstr>
      <vt:lpstr>Comic Sans MS</vt:lpstr>
      <vt:lpstr>Lucida Casual</vt:lpstr>
      <vt:lpstr>News Gothic MT OT</vt:lpstr>
      <vt:lpstr>Times</vt:lpstr>
      <vt:lpstr>Times New Roman</vt:lpstr>
      <vt:lpstr>Wingdings</vt:lpstr>
      <vt:lpstr>Default Design</vt:lpstr>
      <vt:lpstr>Office Theme</vt:lpstr>
      <vt:lpstr>Alapértelmezett terv</vt:lpstr>
      <vt:lpstr>3_Nano PP Template cw1</vt:lpstr>
      <vt:lpstr>1_Black_and_White</vt:lpstr>
      <vt:lpstr>bob1</vt:lpstr>
      <vt:lpstr>2_Black_and_White</vt:lpstr>
      <vt:lpstr>Formula</vt:lpstr>
      <vt:lpstr>Equation</vt:lpstr>
      <vt:lpstr>Corel PHOTO-PAINT 11.0 Image</vt:lpstr>
      <vt:lpstr>Egyenlet</vt:lpstr>
      <vt:lpstr>CorelDRAW</vt:lpstr>
      <vt:lpstr>CorelPhotoPaint.Image.11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Fizika Tanszék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Nincs diacím</dc:title>
  <dc:creator>-</dc:creator>
  <cp:lastModifiedBy>Makk Péter</cp:lastModifiedBy>
  <cp:revision>753</cp:revision>
  <cp:lastPrinted>2019-12-12T21:03:55Z</cp:lastPrinted>
  <dcterms:created xsi:type="dcterms:W3CDTF">2002-10-09T07:45:05Z</dcterms:created>
  <dcterms:modified xsi:type="dcterms:W3CDTF">2024-11-26T21:37:59Z</dcterms:modified>
</cp:coreProperties>
</file>